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9.xml" ContentType="application/vnd.openxmlformats-officedocument.presentationml.notesSlide+xml"/>
  <Override PartName="/ppt/charts/chart10.xml" ContentType="application/vnd.openxmlformats-officedocument.drawingml.chart+xml"/>
  <Override PartName="/ppt/notesSlides/notesSlide10.xml" ContentType="application/vnd.openxmlformats-officedocument.presentationml.notesSlide+xml"/>
  <Override PartName="/ppt/charts/chart1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12.xml" ContentType="application/vnd.openxmlformats-officedocument.drawingml.chart+xml"/>
  <Override PartName="/ppt/notesSlides/notesSlide11.xml" ContentType="application/vnd.openxmlformats-officedocument.presentationml.notesSlide+xml"/>
  <Override PartName="/ppt/charts/chart13.xml" ContentType="application/vnd.openxmlformats-officedocument.drawingml.chart+xml"/>
  <Override PartName="/ppt/theme/themeOverride2.xml" ContentType="application/vnd.openxmlformats-officedocument.themeOverride+xml"/>
  <Override PartName="/ppt/charts/chart14.xml" ContentType="application/vnd.openxmlformats-officedocument.drawingml.chart+xml"/>
  <Override PartName="/ppt/theme/themeOverride3.xml" ContentType="application/vnd.openxmlformats-officedocument.themeOverride+xml"/>
  <Override PartName="/ppt/charts/chart15.xml" ContentType="application/vnd.openxmlformats-officedocument.drawingml.chart+xml"/>
  <Override PartName="/ppt/theme/themeOverride4.xml" ContentType="application/vnd.openxmlformats-officedocument.themeOverride+xml"/>
  <Override PartName="/ppt/charts/chart16.xml" ContentType="application/vnd.openxmlformats-officedocument.drawingml.chart+xml"/>
  <Override PartName="/ppt/theme/themeOverride5.xml" ContentType="application/vnd.openxmlformats-officedocument.themeOverride+xml"/>
  <Override PartName="/ppt/charts/chart17.xml" ContentType="application/vnd.openxmlformats-officedocument.drawingml.chart+xml"/>
  <Override PartName="/ppt/theme/themeOverride6.xml" ContentType="application/vnd.openxmlformats-officedocument.themeOverride+xml"/>
  <Override PartName="/ppt/charts/chart18.xml" ContentType="application/vnd.openxmlformats-officedocument.drawingml.chart+xml"/>
  <Override PartName="/ppt/theme/themeOverride7.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5" r:id="rId4"/>
  </p:sldMasterIdLst>
  <p:notesMasterIdLst>
    <p:notesMasterId r:id="rId16"/>
  </p:notesMasterIdLst>
  <p:sldIdLst>
    <p:sldId id="486" r:id="rId5"/>
    <p:sldId id="489" r:id="rId6"/>
    <p:sldId id="492" r:id="rId7"/>
    <p:sldId id="495" r:id="rId8"/>
    <p:sldId id="498" r:id="rId9"/>
    <p:sldId id="501" r:id="rId10"/>
    <p:sldId id="504" r:id="rId11"/>
    <p:sldId id="507" r:id="rId12"/>
    <p:sldId id="510" r:id="rId13"/>
    <p:sldId id="513" r:id="rId14"/>
    <p:sldId id="516" r:id="rId15"/>
  </p:sldIdLst>
  <p:sldSz cx="10058400" cy="7772400"/>
  <p:notesSz cx="7023100" cy="9309100"/>
  <p:custDataLst>
    <p:tags r:id="rId17"/>
  </p:custDataLst>
  <p:defaultTex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m.Goodrum@dimensional.com" initials="TG" lastIdx="0" clrIdx="0"/>
  <p:cmAuthor id="1" name="Adam.Martin@dimensional.com" initials="A" lastIdx="0" clrIdx="1">
    <p:extLst>
      <p:ext uri="{19B8F6BF-5375-455C-9EA6-DF929625EA0E}">
        <p15:presenceInfo xmlns:p15="http://schemas.microsoft.com/office/powerpoint/2012/main" userId="S-1-5-21-1017909788-408882013-1392588124-23038" providerId="AD"/>
      </p:ext>
    </p:extLst>
  </p:cmAuthor>
  <p:cmAuthor id="2" name="Kim.VanWieren@dimensional.com" initials="K" lastIdx="0" clrIdx="2">
    <p:extLst>
      <p:ext uri="{19B8F6BF-5375-455C-9EA6-DF929625EA0E}">
        <p15:presenceInfo xmlns:p15="http://schemas.microsoft.com/office/powerpoint/2012/main" userId="S::Kim.VanWieren@dimensional.com::d2301082-860f-4797-b047-30b05285eb34" providerId="AD"/>
      </p:ext>
    </p:extLst>
  </p:cmAuthor>
  <p:cmAuthor id="3" name="Michael.Borland@dimensional.com" initials="MB"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3B45"/>
    <a:srgbClr val="FF5B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1EA322-A427-4859-AA20-2D718A44D87B}" v="2" dt="2026-01-06T21:32:21.81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84" d="100"/>
          <a:sy n="84" d="100"/>
        </p:scale>
        <p:origin x="1186" y="8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10.xlsx"/><Relationship Id="rId1" Type="http://schemas.openxmlformats.org/officeDocument/2006/relationships/themeOverride" Target="../theme/themeOverride1.xml"/></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2.xml"/></Relationships>
</file>

<file path=ppt/charts/_rels/chart14.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3.xml"/></Relationships>
</file>

<file path=ppt/charts/_rels/chart15.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4.xml"/></Relationships>
</file>

<file path=ppt/charts/_rels/chart16.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5.xml"/></Relationships>
</file>

<file path=ppt/charts/_rels/chart17.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6.xml"/></Relationships>
</file>

<file path=ppt/charts/_rels/chart18.xml.rels><?xml version="1.0" encoding="UTF-8" standalone="yes"?>
<Relationships xmlns="http://schemas.openxmlformats.org/package/2006/relationships"><Relationship Id="rId2" Type="http://schemas.openxmlformats.org/officeDocument/2006/relationships/oleObject" Target="https://dfacanada.sharepoint.com/sites/Team-InvSol-Investment-Communications/Shared%20Documents/General/Update_Documentation/_QE_DATA_Sources/FIMO%20Yield%20Curves.xlsx" TargetMode="External"/><Relationship Id="rId1" Type="http://schemas.openxmlformats.org/officeDocument/2006/relationships/themeOverride" Target="../theme/themeOverride7.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1.xml"/><Relationship Id="rId1" Type="http://schemas.microsoft.com/office/2011/relationships/chartStyle" Target="style1.xml"/></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499581515789032"/>
          <c:y val="5.3097017109394073E-2"/>
          <c:w val="0.73503851890563965"/>
          <c:h val="0.90438687801361084"/>
        </c:manualLayout>
      </c:layout>
      <c:barChart>
        <c:barDir val="bar"/>
        <c:grouping val="clustered"/>
        <c:varyColors val="0"/>
        <c:ser>
          <c:idx val="0"/>
          <c:order val="0"/>
          <c:tx>
            <c:strRef>
              <c:f>Sheet1!$B$1</c:f>
              <c:strCache>
                <c:ptCount val="1"/>
                <c:pt idx="0">
                  <c:v>negative</c:v>
                </c:pt>
              </c:strCache>
            </c:strRef>
          </c:tx>
          <c:spPr>
            <a:solidFill>
              <a:schemeClr val="bg1">
                <a:lumMod val="85000"/>
              </a:schemeClr>
            </a:solidFill>
            <a:ln>
              <a:solidFill>
                <a:schemeClr val="bg1"/>
              </a:solidFill>
            </a:ln>
          </c:spPr>
          <c:invertIfNegative val="0"/>
          <c:dLbls>
            <c:dLbl>
              <c:idx val="0"/>
              <c:numFmt formatCode="#,##0.00;\-#,##0.00;;" sourceLinked="0"/>
              <c:spPr/>
              <c:txPr>
                <a:bodyPr/>
                <a:lstStyle/>
                <a:p>
                  <a:pPr>
                    <a:defRPr sz="900" smtId="4294967295">
                      <a:solidFill>
                        <a:srgbClr val="C00000"/>
                      </a:solidFill>
                      <a:latin typeface="Arial" pitchFamily="34" charset="0"/>
                      <a:cs typeface="Arial" pitchFamily="34" charset="0"/>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EF71-4C07-BA2B-C9A161FEEBB3}"/>
                </c:ext>
              </c:extLst>
            </c:dLbl>
            <c:dLbl>
              <c:idx val="1"/>
              <c:numFmt formatCode="#,##0.00;\-#,##0.00;;" sourceLinked="0"/>
              <c:spPr/>
              <c:txPr>
                <a:bodyPr/>
                <a:lstStyle/>
                <a:p>
                  <a:pPr algn="ctr" rtl="0">
                    <a:defRPr lang="en-US" sz="900" b="0" i="0" u="none" strike="noStrike" kern="1200" baseline="0" smtId="4294967295">
                      <a:solidFill>
                        <a:srgbClr val="C00000"/>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EF71-4C07-BA2B-C9A161FEEBB3}"/>
                </c:ext>
              </c:extLst>
            </c:dLbl>
            <c:dLbl>
              <c:idx val="2"/>
              <c:numFmt formatCode="#,##0.00;\-#,##0.00;;" sourceLinked="0"/>
              <c:spPr/>
              <c:txPr>
                <a:bodyPr/>
                <a:lstStyle/>
                <a:p>
                  <a:pPr algn="ctr" rtl="0">
                    <a:defRPr lang="en-US" sz="900" b="0" i="0" u="none" strike="noStrike" kern="1200" baseline="0" smtId="4294967295">
                      <a:solidFill>
                        <a:srgbClr val="C00000"/>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EF71-4C07-BA2B-C9A161FEEBB3}"/>
                </c:ext>
              </c:extLst>
            </c:dLbl>
            <c:dLbl>
              <c:idx val="3"/>
              <c:numFmt formatCode="#,##0.00;\-#,##0.00;;" sourceLinked="0"/>
              <c:spPr/>
              <c:txPr>
                <a:bodyPr/>
                <a:lstStyle/>
                <a:p>
                  <a:pPr algn="ctr" rtl="0">
                    <a:defRPr lang="en-US" sz="900" b="0" i="0" u="none" strike="noStrike" kern="1200" baseline="0" smtId="4294967295">
                      <a:solidFill>
                        <a:srgbClr val="C00000"/>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EF71-4C07-BA2B-C9A161FEEBB3}"/>
                </c:ext>
              </c:extLst>
            </c:dLbl>
            <c:dLbl>
              <c:idx val="4"/>
              <c:numFmt formatCode="#,##0.00;\-#,##0.00;;" sourceLinked="0"/>
              <c:spPr/>
              <c:txPr>
                <a:bodyPr/>
                <a:lstStyle/>
                <a:p>
                  <a:pPr algn="ctr" rtl="0">
                    <a:defRPr lang="en-US" sz="900" b="0" i="0" u="none" strike="noStrike" kern="1200" baseline="0" smtId="4294967295">
                      <a:solidFill>
                        <a:srgbClr val="C00000"/>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EF71-4C07-BA2B-C9A161FEEBB3}"/>
                </c:ext>
              </c:extLst>
            </c:dLbl>
            <c:dLbl>
              <c:idx val="5"/>
              <c:numFmt formatCode="#,##0.00;\-#,##0.00;;" sourceLinked="0"/>
              <c:spPr/>
              <c:txPr>
                <a:bodyPr/>
                <a:lstStyle/>
                <a:p>
                  <a:pPr algn="ctr" rtl="0">
                    <a:defRPr lang="en-US" sz="900" b="0" i="0" u="none" strike="noStrike" kern="1200" baseline="0" smtId="4294967295">
                      <a:solidFill>
                        <a:srgbClr val="C00000"/>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EF71-4C07-BA2B-C9A161FEEBB3}"/>
                </c:ext>
              </c:extLst>
            </c:dLbl>
            <c:dLbl>
              <c:idx val="6"/>
              <c:numFmt formatCode="#,##0.00;\-#,##0.00;;" sourceLinked="0"/>
              <c:spPr>
                <a:ln>
                  <a:noFill/>
                </a:ln>
              </c:spPr>
              <c:txPr>
                <a:bodyPr/>
                <a:lstStyle/>
                <a:p>
                  <a:pPr algn="ctr" rtl="0">
                    <a:defRPr lang="en-US" sz="900" b="0" i="0" u="none" strike="noStrike" kern="1200" baseline="0" smtId="4294967295">
                      <a:solidFill>
                        <a:srgbClr val="C00000"/>
                      </a:solidFill>
                      <a:latin typeface="Arial" pitchFamily="34" charset="0"/>
                      <a:ea typeface="+mn-ea"/>
                      <a:cs typeface="Arial" pitchFamily="34" charset="0"/>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6-EF71-4C07-BA2B-C9A161FEEBB3}"/>
                </c:ext>
              </c:extLst>
            </c:dLbl>
            <c:numFmt formatCode="#,##0.00;\-#,##0.00;;" sourceLinked="0"/>
            <c:spPr>
              <a:noFill/>
              <a:ln>
                <a:noFill/>
              </a:ln>
              <a:effectLst/>
            </c:spPr>
            <c:txPr>
              <a:bodyPr/>
              <a:lstStyle/>
              <a:p>
                <a:pPr>
                  <a:defRPr sz="900" smtId="4294967295">
                    <a:solidFill>
                      <a:srgbClr val="C00000"/>
                    </a:solidFill>
                    <a:latin typeface="Arial" pitchFamily="34" charset="0"/>
                    <a:cs typeface="Arial" pitchFamily="34" charset="0"/>
                  </a:defRPr>
                </a:pPr>
                <a:endParaRPr lang="en-US"/>
              </a:p>
            </c:txPr>
            <c:dLblPos val="outEnd"/>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Sheet1!$A$2:$A$8</c:f>
              <c:strCache>
                <c:ptCount val="7"/>
                <c:pt idx="0">
                  <c:v>Large Growth</c:v>
                </c:pt>
                <c:pt idx="1">
                  <c:v>Large Cap</c:v>
                </c:pt>
                <c:pt idx="2">
                  <c:v>Marketwide</c:v>
                </c:pt>
                <c:pt idx="3">
                  <c:v>Large Value</c:v>
                </c:pt>
                <c:pt idx="4">
                  <c:v>Small Growth</c:v>
                </c:pt>
                <c:pt idx="5">
                  <c:v>Small Cap</c:v>
                </c:pt>
                <c:pt idx="6">
                  <c:v>Small Value</c:v>
                </c:pt>
              </c:strCache>
            </c:strRef>
          </c:cat>
          <c:val>
            <c:numRef>
              <c:f>Sheet1!$B$2:$B$8</c:f>
              <c:numCache>
                <c:formatCode>0.00</c:formatCode>
                <c:ptCount val="7"/>
                <c:pt idx="0">
                  <c:v>0</c:v>
                </c:pt>
                <c:pt idx="1">
                  <c:v>0</c:v>
                </c:pt>
                <c:pt idx="2">
                  <c:v>0</c:v>
                </c:pt>
                <c:pt idx="3">
                  <c:v>0</c:v>
                </c:pt>
                <c:pt idx="4">
                  <c:v>0</c:v>
                </c:pt>
                <c:pt idx="5">
                  <c:v>0</c:v>
                </c:pt>
                <c:pt idx="6">
                  <c:v>0</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C-EF71-4C07-BA2B-C9A161FEEBB3}"/>
            </c:ext>
          </c:extLst>
        </c:ser>
        <c:ser>
          <c:idx val="1"/>
          <c:order val="1"/>
          <c:tx>
            <c:strRef>
              <c:f>Sheet1!$C$1</c:f>
              <c:strCache>
                <c:ptCount val="1"/>
                <c:pt idx="0">
                  <c:v>positive</c:v>
                </c:pt>
              </c:strCache>
            </c:strRef>
          </c:tx>
          <c:spPr>
            <a:solidFill>
              <a:schemeClr val="bg1">
                <a:lumMod val="85000"/>
              </a:schemeClr>
            </a:solidFill>
          </c:spPr>
          <c:invertIfNegative val="0"/>
          <c:dLbls>
            <c:dLbl>
              <c:idx val="0"/>
              <c:numFmt formatCode="#,##0.00;;" sourceLinked="0"/>
              <c:spPr/>
              <c:txPr>
                <a:bodyPr/>
                <a:lstStyle/>
                <a:p>
                  <a:pPr>
                    <a:defRPr lang="en-US" sz="900" b="0" i="0" u="none" strike="noStrike" kern="1200" baseline="0" smtId="4294967295">
                      <a:solidFill>
                        <a:schemeClr val="tx1"/>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18BF-4CDD-A5D6-9E68E13D1806}"/>
                </c:ext>
              </c:extLst>
            </c:dLbl>
            <c:dLbl>
              <c:idx val="1"/>
              <c:numFmt formatCode="#,##0.00;;" sourceLinked="0"/>
              <c:spPr/>
              <c:txPr>
                <a:bodyPr/>
                <a:lstStyle/>
                <a:p>
                  <a:pPr>
                    <a:defRPr lang="en-US" sz="900" b="0" i="0" u="none" strike="noStrike" kern="1200" baseline="0" smtId="4294967295">
                      <a:solidFill>
                        <a:schemeClr val="tx1"/>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18BF-4CDD-A5D6-9E68E13D1806}"/>
                </c:ext>
              </c:extLst>
            </c:dLbl>
            <c:dLbl>
              <c:idx val="2"/>
              <c:numFmt formatCode="#,##0.00;;" sourceLinked="0"/>
              <c:spPr/>
              <c:txPr>
                <a:bodyPr/>
                <a:lstStyle/>
                <a:p>
                  <a:pPr>
                    <a:defRPr lang="en-US" sz="900" b="0" i="0" u="none" strike="noStrike" kern="1200" baseline="0" smtId="4294967295">
                      <a:solidFill>
                        <a:schemeClr val="tx1"/>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18BF-4CDD-A5D6-9E68E13D1806}"/>
                </c:ext>
              </c:extLst>
            </c:dLbl>
            <c:dLbl>
              <c:idx val="3"/>
              <c:numFmt formatCode="#,##0.00;;" sourceLinked="0"/>
              <c:spPr/>
              <c:txPr>
                <a:bodyPr/>
                <a:lstStyle/>
                <a:p>
                  <a:pPr>
                    <a:defRPr lang="en-US" sz="900" b="0" i="0" u="none" strike="noStrike" kern="1200" baseline="0" smtId="4294967295">
                      <a:solidFill>
                        <a:schemeClr val="tx1"/>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18BF-4CDD-A5D6-9E68E13D1806}"/>
                </c:ext>
              </c:extLst>
            </c:dLbl>
            <c:dLbl>
              <c:idx val="4"/>
              <c:numFmt formatCode="#,##0.00;;" sourceLinked="0"/>
              <c:spPr/>
              <c:txPr>
                <a:bodyPr/>
                <a:lstStyle/>
                <a:p>
                  <a:pPr>
                    <a:defRPr lang="en-US" sz="900" b="0" i="0" u="none" strike="noStrike" kern="1200" baseline="0" smtId="4294967295">
                      <a:solidFill>
                        <a:schemeClr val="tx1"/>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18BF-4CDD-A5D6-9E68E13D1806}"/>
                </c:ext>
              </c:extLst>
            </c:dLbl>
            <c:dLbl>
              <c:idx val="5"/>
              <c:numFmt formatCode="#,##0.00;;" sourceLinked="0"/>
              <c:spPr/>
              <c:txPr>
                <a:bodyPr/>
                <a:lstStyle/>
                <a:p>
                  <a:pPr>
                    <a:defRPr lang="en-US" sz="900" b="0" i="0" u="none" strike="noStrike" kern="1200" baseline="0" smtId="4294967295">
                      <a:solidFill>
                        <a:schemeClr val="tx1"/>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18BF-4CDD-A5D6-9E68E13D1806}"/>
                </c:ext>
              </c:extLst>
            </c:dLbl>
            <c:dLbl>
              <c:idx val="6"/>
              <c:numFmt formatCode="#,##0.00;;" sourceLinked="0"/>
              <c:spPr/>
              <c:txPr>
                <a:bodyPr/>
                <a:lstStyle/>
                <a:p>
                  <a:pPr>
                    <a:defRPr lang="en-US" sz="900" b="0" i="0" u="none" strike="noStrike" kern="1200" baseline="0" smtId="4294967295">
                      <a:solidFill>
                        <a:schemeClr val="tx1"/>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6-18BF-4CDD-A5D6-9E68E13D1806}"/>
                </c:ext>
              </c:extLst>
            </c:dLbl>
            <c:numFmt formatCode="#,##0.00;;" sourceLinked="0"/>
            <c:spPr>
              <a:noFill/>
              <a:ln>
                <a:noFill/>
              </a:ln>
              <a:effectLst/>
            </c:spPr>
            <c:txPr>
              <a:bodyPr/>
              <a:lstStyle/>
              <a:p>
                <a:pPr>
                  <a:defRPr lang="en-US" sz="900" b="0" i="0" u="none" strike="noStrike" kern="1200" baseline="0" smtId="4294967295">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Sheet1!$A$2:$A$8</c:f>
              <c:strCache>
                <c:ptCount val="7"/>
                <c:pt idx="0">
                  <c:v>Large Growth</c:v>
                </c:pt>
                <c:pt idx="1">
                  <c:v>Large Cap</c:v>
                </c:pt>
                <c:pt idx="2">
                  <c:v>Marketwide</c:v>
                </c:pt>
                <c:pt idx="3">
                  <c:v>Large Value</c:v>
                </c:pt>
                <c:pt idx="4">
                  <c:v>Small Growth</c:v>
                </c:pt>
                <c:pt idx="5">
                  <c:v>Small Cap</c:v>
                </c:pt>
                <c:pt idx="6">
                  <c:v>Small Value</c:v>
                </c:pt>
              </c:strCache>
            </c:strRef>
          </c:cat>
          <c:val>
            <c:numRef>
              <c:f>Sheet1!$C$2:$C$8</c:f>
              <c:numCache>
                <c:formatCode>0.00</c:formatCode>
                <c:ptCount val="7"/>
                <c:pt idx="0">
                  <c:v>18.559999999999999</c:v>
                </c:pt>
                <c:pt idx="1">
                  <c:v>17.37</c:v>
                </c:pt>
                <c:pt idx="2">
                  <c:v>17.149999999999999</c:v>
                </c:pt>
                <c:pt idx="3">
                  <c:v>15.91</c:v>
                </c:pt>
                <c:pt idx="4">
                  <c:v>13.01</c:v>
                </c:pt>
                <c:pt idx="5">
                  <c:v>12.81</c:v>
                </c:pt>
                <c:pt idx="6">
                  <c:v>12.59</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D-EF71-4C07-BA2B-C9A161FEEBB3}"/>
            </c:ext>
          </c:extLst>
        </c:ser>
        <c:dLbls>
          <c:showLegendKey val="0"/>
          <c:showVal val="0"/>
          <c:showCatName val="0"/>
          <c:showSerName val="0"/>
          <c:showPercent val="0"/>
          <c:showBubbleSize val="0"/>
        </c:dLbls>
        <c:gapWidth val="30"/>
        <c:overlap val="100"/>
        <c:axId val="45522304"/>
        <c:axId val="45532288"/>
      </c:barChart>
      <c:catAx>
        <c:axId val="45522304"/>
        <c:scaling>
          <c:orientation val="maxMin"/>
        </c:scaling>
        <c:delete val="0"/>
        <c:axPos val="l"/>
        <c:numFmt formatCode="General" sourceLinked="0"/>
        <c:majorTickMark val="none"/>
        <c:minorTickMark val="none"/>
        <c:tickLblPos val="low"/>
        <c:spPr>
          <a:ln w="6350">
            <a:solidFill>
              <a:schemeClr val="bg1">
                <a:lumMod val="65000"/>
              </a:schemeClr>
            </a:solidFill>
          </a:ln>
        </c:spPr>
        <c:txPr>
          <a:bodyPr wrap="none"/>
          <a:lstStyle/>
          <a:p>
            <a:pPr>
              <a:defRPr sz="900" smtId="4294967295">
                <a:solidFill>
                  <a:schemeClr val="tx1"/>
                </a:solidFill>
                <a:latin typeface="Arial" pitchFamily="34" charset="0"/>
                <a:cs typeface="Arial" pitchFamily="34" charset="0"/>
              </a:defRPr>
            </a:pPr>
            <a:endParaRPr lang="en-US"/>
          </a:p>
        </c:txPr>
        <c:crossAx val="45532288"/>
        <c:crosses val="autoZero"/>
        <c:auto val="0"/>
        <c:lblAlgn val="ctr"/>
        <c:lblOffset val="50"/>
        <c:tickLblSkip val="1"/>
        <c:noMultiLvlLbl val="0"/>
      </c:catAx>
      <c:valAx>
        <c:axId val="45532288"/>
        <c:scaling>
          <c:orientation val="minMax"/>
          <c:min val="0"/>
        </c:scaling>
        <c:delete val="0"/>
        <c:axPos val="b"/>
        <c:numFmt formatCode="0.00" sourceLinked="1"/>
        <c:majorTickMark val="out"/>
        <c:minorTickMark val="none"/>
        <c:tickLblPos val="none"/>
        <c:spPr>
          <a:ln>
            <a:noFill/>
          </a:ln>
        </c:spPr>
        <c:crossAx val="45522304"/>
        <c:crosses val="max"/>
        <c:crossBetween val="between"/>
      </c:valAx>
    </c:plotArea>
    <c:plotVisOnly val="1"/>
    <c:dispBlanksAs val="gap"/>
    <c:showDLblsOverMax val="0"/>
  </c:chart>
  <c:txPr>
    <a:bodyPr/>
    <a:lstStyle/>
    <a:p>
      <a:pPr>
        <a:defRPr sz="1800" smtId="4294967295"/>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824493050575256"/>
          <c:y val="7.6587293297052383E-3"/>
          <c:w val="0.73407703638076782"/>
          <c:h val="0.98468255996704102"/>
        </c:manualLayout>
      </c:layout>
      <c:barChart>
        <c:barDir val="bar"/>
        <c:grouping val="clustered"/>
        <c:varyColors val="0"/>
        <c:ser>
          <c:idx val="0"/>
          <c:order val="0"/>
          <c:tx>
            <c:strRef>
              <c:f>Sheet1!$B$1</c:f>
              <c:strCache>
                <c:ptCount val="1"/>
                <c:pt idx="0">
                  <c:v>Negative</c:v>
                </c:pt>
              </c:strCache>
            </c:strRef>
          </c:tx>
          <c:spPr>
            <a:solidFill>
              <a:schemeClr val="bg1">
                <a:lumMod val="75000"/>
              </a:schemeClr>
            </a:solidFill>
          </c:spPr>
          <c:invertIfNegative val="0"/>
          <c:dLbls>
            <c:dLbl>
              <c:idx val="0"/>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76A4-427F-8833-66EA8274681D}"/>
                </c:ext>
              </c:extLst>
            </c:dLbl>
            <c:dLbl>
              <c:idx val="1"/>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76A4-427F-8833-66EA8274681D}"/>
                </c:ext>
              </c:extLst>
            </c:dLbl>
            <c:dLbl>
              <c:idx val="2"/>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76A4-427F-8833-66EA8274681D}"/>
                </c:ext>
              </c:extLst>
            </c:dLbl>
            <c:dLbl>
              <c:idx val="3"/>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76A4-427F-8833-66EA8274681D}"/>
                </c:ext>
              </c:extLst>
            </c:dLbl>
            <c:dLbl>
              <c:idx val="4"/>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76A4-427F-8833-66EA8274681D}"/>
                </c:ext>
              </c:extLst>
            </c:dLbl>
            <c:dLbl>
              <c:idx val="5"/>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76A4-427F-8833-66EA8274681D}"/>
                </c:ext>
              </c:extLst>
            </c:dLbl>
            <c:dLbl>
              <c:idx val="6"/>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6-76A4-427F-8833-66EA8274681D}"/>
                </c:ext>
              </c:extLst>
            </c:dLbl>
            <c:dLbl>
              <c:idx val="7"/>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76A4-427F-8833-66EA8274681D}"/>
                </c:ext>
              </c:extLst>
            </c:dLbl>
            <c:dLbl>
              <c:idx val="8"/>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76A4-427F-8833-66EA8274681D}"/>
                </c:ext>
              </c:extLst>
            </c:dLbl>
            <c:dLbl>
              <c:idx val="9"/>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9-76A4-427F-8833-66EA8274681D}"/>
                </c:ext>
              </c:extLst>
            </c:dLbl>
            <c:dLbl>
              <c:idx val="10"/>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A-76A4-427F-8833-66EA8274681D}"/>
                </c:ext>
              </c:extLst>
            </c:dLbl>
            <c:dLbl>
              <c:idx val="11"/>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B-76A4-427F-8833-66EA8274681D}"/>
                </c:ext>
              </c:extLst>
            </c:dLbl>
            <c:dLbl>
              <c:idx val="12"/>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C-76A4-427F-8833-66EA8274681D}"/>
                </c:ext>
              </c:extLst>
            </c:dLbl>
            <c:dLbl>
              <c:idx val="13"/>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D-76A4-427F-8833-66EA8274681D}"/>
                </c:ext>
              </c:extLst>
            </c:dLbl>
            <c:dLbl>
              <c:idx val="14"/>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E-76A4-427F-8833-66EA8274681D}"/>
                </c:ext>
              </c:extLst>
            </c:dLbl>
            <c:dLbl>
              <c:idx val="15"/>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F-76A4-427F-8833-66EA8274681D}"/>
                </c:ext>
              </c:extLst>
            </c:dLbl>
            <c:dLbl>
              <c:idx val="16"/>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0-76A4-427F-8833-66EA8274681D}"/>
                </c:ext>
              </c:extLst>
            </c:dLbl>
            <c:dLbl>
              <c:idx val="17"/>
              <c:spPr/>
              <c:txPr>
                <a:bodyPr/>
                <a:lstStyle/>
                <a:p>
                  <a:pPr algn="ctr" rtl="0">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1-76A4-427F-8833-66EA8274681D}"/>
                </c:ext>
              </c:extLst>
            </c:dLbl>
            <c:dLbl>
              <c:idx val="18"/>
              <c:spPr/>
              <c:txPr>
                <a:bodyPr/>
                <a:lstStyle/>
                <a:p>
                  <a:pPr algn="ctr">
                    <a:defRPr lang="en-US" sz="900" b="0" i="0" u="none" strike="noStrike" kern="1200" baseline="0" smtId="4294967295">
                      <a:solidFill>
                        <a:srgbClr val="C00000"/>
                      </a:solidFill>
                      <a:latin typeface="+mn-lt"/>
                      <a:ea typeface="+mn-ea"/>
                      <a:cs typeface="+mn-cs"/>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2-76A4-427F-8833-66EA8274681D}"/>
                </c:ext>
              </c:extLst>
            </c:dLbl>
            <c:dLbl>
              <c:idx val="19"/>
              <c:spPr/>
              <c:txPr>
                <a:bodyPr/>
                <a:lstStyle/>
                <a:p>
                  <a:pPr>
                    <a:defRPr sz="900" smtId="4294967295">
                      <a:solidFill>
                        <a:srgbClr val="C00000"/>
                      </a:solidFill>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3F2B-49EA-820F-C4BAF874CD81}"/>
                </c:ext>
              </c:extLst>
            </c:dLbl>
            <c:dLbl>
              <c:idx val="20"/>
              <c:spPr/>
              <c:txPr>
                <a:bodyPr/>
                <a:lstStyle/>
                <a:p>
                  <a:pPr>
                    <a:defRPr sz="900" smtId="4294967295">
                      <a:solidFill>
                        <a:srgbClr val="C00000"/>
                      </a:solidFill>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3F2B-49EA-820F-C4BAF874CD81}"/>
                </c:ext>
              </c:extLst>
            </c:dLbl>
            <c:dLbl>
              <c:idx val="21"/>
              <c:spPr/>
              <c:txPr>
                <a:bodyPr/>
                <a:lstStyle/>
                <a:p>
                  <a:pPr>
                    <a:defRPr sz="900" smtId="4294967295">
                      <a:solidFill>
                        <a:srgbClr val="C00000"/>
                      </a:solidFill>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3F2B-49EA-820F-C4BAF874CD81}"/>
                </c:ext>
              </c:extLst>
            </c:dLbl>
            <c:dLbl>
              <c:idx val="22"/>
              <c:spPr/>
              <c:txPr>
                <a:bodyPr/>
                <a:lstStyle/>
                <a:p>
                  <a:pPr>
                    <a:defRPr sz="900" smtId="4294967295">
                      <a:solidFill>
                        <a:srgbClr val="C00000"/>
                      </a:solidFill>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3F2B-49EA-820F-C4BAF874CD81}"/>
                </c:ext>
              </c:extLst>
            </c:dLbl>
            <c:dLbl>
              <c:idx val="23"/>
              <c:spPr/>
              <c:txPr>
                <a:bodyPr/>
                <a:lstStyle/>
                <a:p>
                  <a:pPr>
                    <a:defRPr sz="900" smtId="4294967295">
                      <a:solidFill>
                        <a:srgbClr val="C00000"/>
                      </a:solidFill>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3F2B-49EA-820F-C4BAF874CD81}"/>
                </c:ext>
              </c:extLst>
            </c:dLbl>
            <c:spPr>
              <a:noFill/>
              <a:ln>
                <a:noFill/>
              </a:ln>
              <a:effectLst/>
            </c:spPr>
            <c:txPr>
              <a:bodyPr/>
              <a:lstStyle/>
              <a:p>
                <a:pPr>
                  <a:defRPr sz="900" smtId="4294967295">
                    <a:solidFill>
                      <a:srgbClr val="C00000"/>
                    </a:solidFill>
                  </a:defRPr>
                </a:pPr>
                <a:endParaRPr lang="en-US"/>
              </a:p>
            </c:txPr>
            <c:dLblPos val="outEnd"/>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Sheet1!$A$2:$A$25</c:f>
              <c:strCache>
                <c:ptCount val="24"/>
                <c:pt idx="0">
                  <c:v>Silver</c:v>
                </c:pt>
                <c:pt idx="1">
                  <c:v>Gold</c:v>
                </c:pt>
                <c:pt idx="2">
                  <c:v>Copper</c:v>
                </c:pt>
                <c:pt idx="3">
                  <c:v>Live Cattle</c:v>
                </c:pt>
                <c:pt idx="4">
                  <c:v>Coffee</c:v>
                </c:pt>
                <c:pt idx="5">
                  <c:v>Soybean Oil</c:v>
                </c:pt>
                <c:pt idx="6">
                  <c:v>Aluminum</c:v>
                </c:pt>
                <c:pt idx="7">
                  <c:v>Heating Oil</c:v>
                </c:pt>
                <c:pt idx="8">
                  <c:v>Zinc</c:v>
                </c:pt>
                <c:pt idx="9">
                  <c:v>Nickel</c:v>
                </c:pt>
                <c:pt idx="10">
                  <c:v>Lean Hogs</c:v>
                </c:pt>
                <c:pt idx="11">
                  <c:v>Soybean</c:v>
                </c:pt>
                <c:pt idx="12">
                  <c:v>Low Sulphur Gas Oil</c:v>
                </c:pt>
                <c:pt idx="13">
                  <c:v>Lead</c:v>
                </c:pt>
                <c:pt idx="14">
                  <c:v>Unleaded Gas</c:v>
                </c:pt>
                <c:pt idx="15">
                  <c:v>Brent Crude Oil</c:v>
                </c:pt>
                <c:pt idx="16">
                  <c:v>WTI Crude Oil</c:v>
                </c:pt>
                <c:pt idx="17">
                  <c:v>Corn</c:v>
                </c:pt>
                <c:pt idx="18">
                  <c:v>Cotton</c:v>
                </c:pt>
                <c:pt idx="19">
                  <c:v>Soybean Meal</c:v>
                </c:pt>
                <c:pt idx="20">
                  <c:v>Kansas Wheat</c:v>
                </c:pt>
                <c:pt idx="21">
                  <c:v>Wheat</c:v>
                </c:pt>
                <c:pt idx="22">
                  <c:v>Sugar</c:v>
                </c:pt>
                <c:pt idx="23">
                  <c:v>Natural Gas</c:v>
                </c:pt>
              </c:strCache>
            </c:strRef>
          </c:cat>
          <c:val>
            <c:numRef>
              <c:f>Sheet1!$B$2:$B$25</c:f>
              <c:numCache>
                <c:formatCode>#,##0.00;\-#,##0.00;</c:formatCode>
                <c:ptCount val="24"/>
                <c:pt idx="0">
                  <c:v>0</c:v>
                </c:pt>
                <c:pt idx="1">
                  <c:v>0</c:v>
                </c:pt>
                <c:pt idx="2">
                  <c:v>0</c:v>
                </c:pt>
                <c:pt idx="3">
                  <c:v>0</c:v>
                </c:pt>
                <c:pt idx="4">
                  <c:v>0</c:v>
                </c:pt>
                <c:pt idx="5">
                  <c:v>0</c:v>
                </c:pt>
                <c:pt idx="6">
                  <c:v>0</c:v>
                </c:pt>
                <c:pt idx="7">
                  <c:v>0</c:v>
                </c:pt>
                <c:pt idx="8">
                  <c:v>0</c:v>
                </c:pt>
                <c:pt idx="9">
                  <c:v>0</c:v>
                </c:pt>
                <c:pt idx="10">
                  <c:v>0</c:v>
                </c:pt>
                <c:pt idx="11">
                  <c:v>0</c:v>
                </c:pt>
                <c:pt idx="12">
                  <c:v>0</c:v>
                </c:pt>
                <c:pt idx="13">
                  <c:v>-3.17</c:v>
                </c:pt>
                <c:pt idx="14">
                  <c:v>-7.39</c:v>
                </c:pt>
                <c:pt idx="15">
                  <c:v>-9.8800000000000008</c:v>
                </c:pt>
                <c:pt idx="16">
                  <c:v>-10.87</c:v>
                </c:pt>
                <c:pt idx="17">
                  <c:v>-13.44</c:v>
                </c:pt>
                <c:pt idx="18">
                  <c:v>-13.87</c:v>
                </c:pt>
                <c:pt idx="19">
                  <c:v>-15.48</c:v>
                </c:pt>
                <c:pt idx="20">
                  <c:v>-18.18</c:v>
                </c:pt>
                <c:pt idx="21">
                  <c:v>-19.82</c:v>
                </c:pt>
                <c:pt idx="22">
                  <c:v>-21.11</c:v>
                </c:pt>
                <c:pt idx="23">
                  <c:v>-21.88</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3-76A4-427F-8833-66EA8274681D}"/>
            </c:ext>
          </c:extLst>
        </c:ser>
        <c:ser>
          <c:idx val="1"/>
          <c:order val="1"/>
          <c:tx>
            <c:strRef>
              <c:f>Sheet1!$C$1</c:f>
              <c:strCache>
                <c:ptCount val="1"/>
                <c:pt idx="0">
                  <c:v>Positive</c:v>
                </c:pt>
              </c:strCache>
            </c:strRef>
          </c:tx>
          <c:spPr>
            <a:solidFill>
              <a:schemeClr val="bg1">
                <a:lumMod val="75000"/>
              </a:schemeClr>
            </a:solidFill>
          </c:spPr>
          <c:invertIfNegative val="0"/>
          <c:dLbls>
            <c:dLbl>
              <c:idx val="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3F2B-49EA-820F-C4BAF874CD81}"/>
                </c:ext>
              </c:extLst>
            </c:dLbl>
            <c:dLbl>
              <c:idx val="1"/>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6-3F2B-49EA-820F-C4BAF874CD81}"/>
                </c:ext>
              </c:extLst>
            </c:dLbl>
            <c:dLbl>
              <c:idx val="2"/>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3F2B-49EA-820F-C4BAF874CD81}"/>
                </c:ext>
              </c:extLst>
            </c:dLbl>
            <c:dLbl>
              <c:idx val="3"/>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3F2B-49EA-820F-C4BAF874CD81}"/>
                </c:ext>
              </c:extLst>
            </c:dLbl>
            <c:dLbl>
              <c:idx val="4"/>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9-3F2B-49EA-820F-C4BAF874CD81}"/>
                </c:ext>
              </c:extLst>
            </c:dLbl>
            <c:dLbl>
              <c:idx val="5"/>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A-3F2B-49EA-820F-C4BAF874CD81}"/>
                </c:ext>
              </c:extLst>
            </c:dLbl>
            <c:dLbl>
              <c:idx val="6"/>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B-3F2B-49EA-820F-C4BAF874CD81}"/>
                </c:ext>
              </c:extLst>
            </c:dLbl>
            <c:dLbl>
              <c:idx val="7"/>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C-3F2B-49EA-820F-C4BAF874CD81}"/>
                </c:ext>
              </c:extLst>
            </c:dLbl>
            <c:dLbl>
              <c:idx val="8"/>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D-3F2B-49EA-820F-C4BAF874CD81}"/>
                </c:ext>
              </c:extLst>
            </c:dLbl>
            <c:dLbl>
              <c:idx val="9"/>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E-3F2B-49EA-820F-C4BAF874CD81}"/>
                </c:ext>
              </c:extLst>
            </c:dLbl>
            <c:dLbl>
              <c:idx val="1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F-3F2B-49EA-820F-C4BAF874CD81}"/>
                </c:ext>
              </c:extLst>
            </c:dLbl>
            <c:dLbl>
              <c:idx val="11"/>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0-3F2B-49EA-820F-C4BAF874CD81}"/>
                </c:ext>
              </c:extLst>
            </c:dLbl>
            <c:dLbl>
              <c:idx val="12"/>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1-3F2B-49EA-820F-C4BAF874CD81}"/>
                </c:ext>
              </c:extLst>
            </c:dLbl>
            <c:dLbl>
              <c:idx val="13"/>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2-3F2B-49EA-820F-C4BAF874CD81}"/>
                </c:ext>
              </c:extLst>
            </c:dLbl>
            <c:dLbl>
              <c:idx val="14"/>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3-3F2B-49EA-820F-C4BAF874CD81}"/>
                </c:ext>
              </c:extLst>
            </c:dLbl>
            <c:dLbl>
              <c:idx val="15"/>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4-3F2B-49EA-820F-C4BAF874CD81}"/>
                </c:ext>
              </c:extLst>
            </c:dLbl>
            <c:dLbl>
              <c:idx val="16"/>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5-3F2B-49EA-820F-C4BAF874CD81}"/>
                </c:ext>
              </c:extLst>
            </c:dLbl>
            <c:dLbl>
              <c:idx val="17"/>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6-3F2B-49EA-820F-C4BAF874CD81}"/>
                </c:ext>
              </c:extLst>
            </c:dLbl>
            <c:dLbl>
              <c:idx val="18"/>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7-3F2B-49EA-820F-C4BAF874CD81}"/>
                </c:ext>
              </c:extLst>
            </c:dLbl>
            <c:dLbl>
              <c:idx val="19"/>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8-3F2B-49EA-820F-C4BAF874CD81}"/>
                </c:ext>
              </c:extLst>
            </c:dLbl>
            <c:dLbl>
              <c:idx val="2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9-3F2B-49EA-820F-C4BAF874CD81}"/>
                </c:ext>
              </c:extLst>
            </c:dLbl>
            <c:dLbl>
              <c:idx val="21"/>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A-3F2B-49EA-820F-C4BAF874CD81}"/>
                </c:ext>
              </c:extLst>
            </c:dLbl>
            <c:dLbl>
              <c:idx val="22"/>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B-3F2B-49EA-820F-C4BAF874CD81}"/>
                </c:ext>
              </c:extLst>
            </c:dLbl>
            <c:dLbl>
              <c:idx val="23"/>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C-3F2B-49EA-820F-C4BAF874CD81}"/>
                </c:ext>
              </c:extLst>
            </c:dLbl>
            <c:spPr>
              <a:noFill/>
              <a:ln>
                <a:noFill/>
              </a:ln>
              <a:effectLst/>
            </c:spPr>
            <c:txPr>
              <a:bodyPr/>
              <a:lstStyle/>
              <a:p>
                <a:pPr>
                  <a:defRPr sz="900" smtId="4294967295">
                    <a:solidFill>
                      <a:schemeClr val="tx1"/>
                    </a:solidFill>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Sheet1!$A$2:$A$25</c:f>
              <c:strCache>
                <c:ptCount val="24"/>
                <c:pt idx="0">
                  <c:v>Silver</c:v>
                </c:pt>
                <c:pt idx="1">
                  <c:v>Gold</c:v>
                </c:pt>
                <c:pt idx="2">
                  <c:v>Copper</c:v>
                </c:pt>
                <c:pt idx="3">
                  <c:v>Live Cattle</c:v>
                </c:pt>
                <c:pt idx="4">
                  <c:v>Coffee</c:v>
                </c:pt>
                <c:pt idx="5">
                  <c:v>Soybean Oil</c:v>
                </c:pt>
                <c:pt idx="6">
                  <c:v>Aluminum</c:v>
                </c:pt>
                <c:pt idx="7">
                  <c:v>Heating Oil</c:v>
                </c:pt>
                <c:pt idx="8">
                  <c:v>Zinc</c:v>
                </c:pt>
                <c:pt idx="9">
                  <c:v>Nickel</c:v>
                </c:pt>
                <c:pt idx="10">
                  <c:v>Lean Hogs</c:v>
                </c:pt>
                <c:pt idx="11">
                  <c:v>Soybean</c:v>
                </c:pt>
                <c:pt idx="12">
                  <c:v>Low Sulphur Gas Oil</c:v>
                </c:pt>
                <c:pt idx="13">
                  <c:v>Lead</c:v>
                </c:pt>
                <c:pt idx="14">
                  <c:v>Unleaded Gas</c:v>
                </c:pt>
                <c:pt idx="15">
                  <c:v>Brent Crude Oil</c:v>
                </c:pt>
                <c:pt idx="16">
                  <c:v>WTI Crude Oil</c:v>
                </c:pt>
                <c:pt idx="17">
                  <c:v>Corn</c:v>
                </c:pt>
                <c:pt idx="18">
                  <c:v>Cotton</c:v>
                </c:pt>
                <c:pt idx="19">
                  <c:v>Soybean Meal</c:v>
                </c:pt>
                <c:pt idx="20">
                  <c:v>Kansas Wheat</c:v>
                </c:pt>
                <c:pt idx="21">
                  <c:v>Wheat</c:v>
                </c:pt>
                <c:pt idx="22">
                  <c:v>Sugar</c:v>
                </c:pt>
                <c:pt idx="23">
                  <c:v>Natural Gas</c:v>
                </c:pt>
              </c:strCache>
            </c:strRef>
          </c:cat>
          <c:val>
            <c:numRef>
              <c:f>Sheet1!$C$2:$C$25</c:f>
              <c:numCache>
                <c:formatCode>#,##0.00;\-#,##0.00;</c:formatCode>
                <c:ptCount val="24"/>
                <c:pt idx="0">
                  <c:v>152.68</c:v>
                </c:pt>
                <c:pt idx="1">
                  <c:v>57.49</c:v>
                </c:pt>
                <c:pt idx="2">
                  <c:v>35.36</c:v>
                </c:pt>
                <c:pt idx="3">
                  <c:v>25.57</c:v>
                </c:pt>
                <c:pt idx="4">
                  <c:v>23.48</c:v>
                </c:pt>
                <c:pt idx="5">
                  <c:v>16.77</c:v>
                </c:pt>
                <c:pt idx="6">
                  <c:v>14.26</c:v>
                </c:pt>
                <c:pt idx="7">
                  <c:v>5</c:v>
                </c:pt>
                <c:pt idx="8">
                  <c:v>4.99</c:v>
                </c:pt>
                <c:pt idx="9">
                  <c:v>4.1399999999999997</c:v>
                </c:pt>
                <c:pt idx="10">
                  <c:v>3.71</c:v>
                </c:pt>
                <c:pt idx="11">
                  <c:v>1.86</c:v>
                </c:pt>
                <c:pt idx="12">
                  <c:v>0.52</c:v>
                </c:pt>
                <c:pt idx="13">
                  <c:v>0</c:v>
                </c:pt>
                <c:pt idx="14">
                  <c:v>0</c:v>
                </c:pt>
                <c:pt idx="15">
                  <c:v>0</c:v>
                </c:pt>
                <c:pt idx="16">
                  <c:v>0</c:v>
                </c:pt>
                <c:pt idx="17">
                  <c:v>0</c:v>
                </c:pt>
                <c:pt idx="18">
                  <c:v>0</c:v>
                </c:pt>
                <c:pt idx="19">
                  <c:v>0</c:v>
                </c:pt>
                <c:pt idx="20">
                  <c:v>0</c:v>
                </c:pt>
                <c:pt idx="21">
                  <c:v>0</c:v>
                </c:pt>
                <c:pt idx="22">
                  <c:v>0</c:v>
                </c:pt>
                <c:pt idx="23">
                  <c:v>0</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14-76A4-427F-8833-66EA8274681D}"/>
            </c:ext>
          </c:extLst>
        </c:ser>
        <c:dLbls>
          <c:showLegendKey val="0"/>
          <c:showVal val="0"/>
          <c:showCatName val="0"/>
          <c:showSerName val="0"/>
          <c:showPercent val="0"/>
          <c:showBubbleSize val="0"/>
        </c:dLbls>
        <c:gapWidth val="106"/>
        <c:overlap val="100"/>
        <c:axId val="106872192"/>
        <c:axId val="108205184"/>
      </c:barChart>
      <c:catAx>
        <c:axId val="106872192"/>
        <c:scaling>
          <c:orientation val="maxMin"/>
        </c:scaling>
        <c:delete val="0"/>
        <c:axPos val="l"/>
        <c:numFmt formatCode="General" sourceLinked="1"/>
        <c:majorTickMark val="none"/>
        <c:minorTickMark val="none"/>
        <c:tickLblPos val="low"/>
        <c:txPr>
          <a:bodyPr/>
          <a:lstStyle/>
          <a:p>
            <a:pPr>
              <a:defRPr sz="900" smtId="4294967295"/>
            </a:pPr>
            <a:endParaRPr lang="en-US"/>
          </a:p>
        </c:txPr>
        <c:crossAx val="108205184"/>
        <c:crosses val="autoZero"/>
        <c:auto val="0"/>
        <c:lblAlgn val="ctr"/>
        <c:lblOffset val="100"/>
        <c:noMultiLvlLbl val="0"/>
      </c:catAx>
      <c:valAx>
        <c:axId val="108205184"/>
        <c:scaling>
          <c:orientation val="minMax"/>
        </c:scaling>
        <c:delete val="0"/>
        <c:axPos val="b"/>
        <c:numFmt formatCode="#,##0.00;\-#,##0.00;" sourceLinked="1"/>
        <c:majorTickMark val="none"/>
        <c:minorTickMark val="none"/>
        <c:tickLblPos val="none"/>
        <c:spPr>
          <a:ln>
            <a:noFill/>
          </a:ln>
        </c:spPr>
        <c:crossAx val="106872192"/>
        <c:crosses val="max"/>
        <c:crossBetween val="between"/>
      </c:valAx>
    </c:plotArea>
    <c:plotVisOnly val="1"/>
    <c:dispBlanksAs val="gap"/>
    <c:showDLblsOverMax val="0"/>
  </c:chart>
  <c:txPr>
    <a:bodyPr/>
    <a:lstStyle/>
    <a:p>
      <a:pPr>
        <a:defRPr sz="1800" smtId="4294967295"/>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555854439735413"/>
          <c:y val="0.22494609653949738"/>
          <c:w val="0.61422377824783325"/>
          <c:h val="0.55820465087890625"/>
        </c:manualLayout>
      </c:layout>
      <c:scatterChart>
        <c:scatterStyle val="lineMarker"/>
        <c:varyColors val="0"/>
        <c:ser>
          <c:idx val="0"/>
          <c:order val="0"/>
          <c:tx>
            <c:strRef>
              <c:f>Sheet1!$B$1</c:f>
              <c:strCache>
                <c:ptCount val="1"/>
                <c:pt idx="0">
                  <c:v>12/31/2025</c:v>
                </c:pt>
              </c:strCache>
            </c:strRef>
          </c:tx>
          <c:spPr>
            <a:ln>
              <a:solidFill>
                <a:srgbClr val="4D859E"/>
              </a:solidFill>
            </a:ln>
          </c:spPr>
          <c:marker>
            <c:symbol val="none"/>
          </c:marker>
          <c:dLbls>
            <c:dLbl>
              <c:idx val="0"/>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B683-4C29-864B-18C37D6F905C}"/>
                </c:ext>
              </c:extLst>
            </c:dLbl>
            <c:dLbl>
              <c:idx val="1"/>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B683-4C29-864B-18C37D6F905C}"/>
                </c:ext>
              </c:extLst>
            </c:dLbl>
            <c:dLbl>
              <c:idx val="2"/>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2-B683-4C29-864B-18C37D6F905C}"/>
                </c:ext>
              </c:extLst>
            </c:dLbl>
            <c:dLbl>
              <c:idx val="3"/>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B683-4C29-864B-18C37D6F905C}"/>
                </c:ext>
              </c:extLst>
            </c:dLbl>
            <c:dLbl>
              <c:idx val="4"/>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B683-4C29-864B-18C37D6F905C}"/>
                </c:ext>
              </c:extLst>
            </c:dLbl>
            <c:dLbl>
              <c:idx val="5"/>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B683-4C29-864B-18C37D6F905C}"/>
                </c:ext>
              </c:extLst>
            </c:dLbl>
            <c:dLbl>
              <c:idx val="6"/>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6-B683-4C29-864B-18C37D6F905C}"/>
                </c:ext>
              </c:extLst>
            </c:dLbl>
            <c:dLbl>
              <c:idx val="7"/>
              <c:layout>
                <c:manualLayout>
                  <c:x val="-3.5273276269435883E-2"/>
                  <c:y val="-1.5743833035230637E-2"/>
                </c:manualLayout>
              </c:layout>
              <c:tx>
                <c:rich>
                  <a:bodyPr wrap="square" lIns="38100" tIns="19050" rIns="38100" bIns="19050" anchor="ctr">
                    <a:noAutofit/>
                  </a:bodyPr>
                  <a:lstStyle/>
                  <a:p>
                    <a:pPr>
                      <a:defRPr>
                        <a:latin typeface="Arial" pitchFamily="34" charset="0"/>
                        <a:cs typeface="Arial" pitchFamily="34" charset="0"/>
                      </a:defRPr>
                    </a:pPr>
                    <a:fld id="{AA7D40AA-64F9-48CA-8445-4F1E5F21EF10}" type="SERIESNAME">
                      <a:rPr lang="en-US">
                        <a:solidFill>
                          <a:srgbClr val="4D859E"/>
                        </a:solidFill>
                        <a:latin typeface="Arial" pitchFamily="34" charset="0"/>
                        <a:cs typeface="Arial" pitchFamily="34" charset="0"/>
                      </a:rPr>
                      <a:pPr>
                        <a:defRPr>
                          <a:latin typeface="Arial" pitchFamily="34" charset="0"/>
                          <a:cs typeface="Arial" pitchFamily="34" charset="0"/>
                        </a:defRPr>
                      </a:pPr>
                      <a:t>[SERIES NAME]</a:t>
                    </a:fld>
                    <a:endParaRPr lang="en-US"/>
                  </a:p>
                </c:rich>
              </c:tx>
              <c:spPr>
                <a:noFill/>
                <a:ln>
                  <a:noFill/>
                </a:ln>
                <a:effectLst/>
              </c:sp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3417389999999999"/>
                      <c:h val="6.8043049999999994E-2"/>
                    </c:manualLayout>
                  </c15:layout>
                  <c15:dlblFieldTable/>
                  <c15:showDataLabelsRange val="0"/>
                </c:ext>
                <c:ext xmlns:c16="http://schemas.microsoft.com/office/drawing/2014/chart" uri="{C3380CC4-5D6E-409C-BE32-E72D297353CC}">
                  <c16:uniqueId val="{00000007-B683-4C29-864B-18C37D6F905C}"/>
                </c:ext>
              </c:extLst>
            </c:dLbl>
            <c:spPr>
              <a:noFill/>
              <a:ln>
                <a:noFill/>
              </a:ln>
              <a:effectLst/>
            </c:spPr>
            <c:showLegendKey val="0"/>
            <c:showVal val="0"/>
            <c:showCatName val="0"/>
            <c:showSerName val="1"/>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xVal>
            <c:numRef>
              <c:f>Sheet1!$A$2:$A$9</c:f>
              <c:numCache>
                <c:formatCode>General</c:formatCode>
                <c:ptCount val="8"/>
                <c:pt idx="0">
                  <c:v>3</c:v>
                </c:pt>
                <c:pt idx="1">
                  <c:v>6</c:v>
                </c:pt>
                <c:pt idx="2">
                  <c:v>12</c:v>
                </c:pt>
                <c:pt idx="3">
                  <c:v>24</c:v>
                </c:pt>
                <c:pt idx="4">
                  <c:v>36</c:v>
                </c:pt>
                <c:pt idx="5">
                  <c:v>60</c:v>
                </c:pt>
                <c:pt idx="6">
                  <c:v>120</c:v>
                </c:pt>
                <c:pt idx="7">
                  <c:v>360</c:v>
                </c:pt>
              </c:numCache>
            </c:numRef>
          </c:xVal>
          <c:yVal>
            <c:numRef>
              <c:f>Sheet1!$B$2:$B$9</c:f>
              <c:numCache>
                <c:formatCode>0.00</c:formatCode>
                <c:ptCount val="8"/>
                <c:pt idx="0">
                  <c:v>3.67</c:v>
                </c:pt>
                <c:pt idx="1">
                  <c:v>3.59</c:v>
                </c:pt>
                <c:pt idx="2">
                  <c:v>3.48</c:v>
                </c:pt>
                <c:pt idx="3">
                  <c:v>3.47</c:v>
                </c:pt>
                <c:pt idx="4">
                  <c:v>3.55</c:v>
                </c:pt>
                <c:pt idx="5">
                  <c:v>3.73</c:v>
                </c:pt>
                <c:pt idx="6">
                  <c:v>4.18</c:v>
                </c:pt>
                <c:pt idx="7">
                  <c:v>4.84</c:v>
                </c:pt>
              </c:numCache>
            </c:numRef>
          </c:y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B683-4C29-864B-18C37D6F905C}"/>
            </c:ext>
          </c:extLst>
        </c:ser>
        <c:ser>
          <c:idx val="1"/>
          <c:order val="1"/>
          <c:tx>
            <c:strRef>
              <c:f>Sheet1!$C$1</c:f>
              <c:strCache>
                <c:ptCount val="1"/>
                <c:pt idx="0">
                  <c:v>9/30/2025</c:v>
                </c:pt>
              </c:strCache>
            </c:strRef>
          </c:tx>
          <c:spPr>
            <a:ln>
              <a:solidFill>
                <a:srgbClr val="93A37C"/>
              </a:solidFill>
            </a:ln>
          </c:spPr>
          <c:marker>
            <c:symbol val="none"/>
          </c:marker>
          <c:dLbls>
            <c:dLbl>
              <c:idx val="7"/>
              <c:layout>
                <c:manualLayout>
                  <c:x val="-1.1579621583223343E-2"/>
                  <c:y val="6.0089834034442902E-2"/>
                </c:manualLayout>
              </c:layout>
              <c:tx>
                <c:rich>
                  <a:bodyPr/>
                  <a:lstStyle/>
                  <a:p>
                    <a:pPr>
                      <a:defRPr>
                        <a:solidFill>
                          <a:schemeClr val="tx2">
                            <a:lumMod val="60000"/>
                            <a:lumOff val="40000"/>
                          </a:schemeClr>
                        </a:solidFill>
                      </a:defRPr>
                    </a:pPr>
                    <a:fld id="{43FC6D1E-5E20-47C8-BC4E-1812BB308322}" type="SERIESNAME">
                      <a:rPr lang="en-US">
                        <a:solidFill>
                          <a:srgbClr val="93A37C"/>
                        </a:solidFill>
                      </a:rPr>
                      <a:pPr>
                        <a:defRPr>
                          <a:solidFill>
                            <a:schemeClr val="tx2">
                              <a:lumMod val="60000"/>
                              <a:lumOff val="40000"/>
                            </a:schemeClr>
                          </a:solidFill>
                        </a:defRPr>
                      </a:pPr>
                      <a:t>[SERIES NAME]</a:t>
                    </a:fld>
                    <a:endParaRPr lang="en-US"/>
                  </a:p>
                </c:rich>
              </c:tx>
              <c:spPr/>
              <c:dLblPos val="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dlblFieldTable/>
                  <c15:showDataLabelsRange val="0"/>
                </c:ext>
                <c:ext xmlns:c16="http://schemas.microsoft.com/office/drawing/2014/chart" uri="{C3380CC4-5D6E-409C-BE32-E72D297353CC}">
                  <c16:uniqueId val="{00000009-B683-4C29-864B-18C37D6F905C}"/>
                </c:ext>
              </c:extLst>
            </c:dLbl>
            <c:spPr>
              <a:noFill/>
              <a:ln>
                <a:noFill/>
              </a:ln>
              <a:effectLst/>
            </c:spPr>
            <c:txPr>
              <a:bodyPr/>
              <a:lstStyle/>
              <a:p>
                <a:pPr>
                  <a:defRPr smtId="4294967295">
                    <a:solidFill>
                      <a:schemeClr val="tx2">
                        <a:lumMod val="60000"/>
                        <a:lumOff val="40000"/>
                      </a:schemeClr>
                    </a:solidFill>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xVal>
            <c:numRef>
              <c:f>Sheet1!$A$2:$A$9</c:f>
              <c:numCache>
                <c:formatCode>General</c:formatCode>
                <c:ptCount val="8"/>
                <c:pt idx="0">
                  <c:v>3</c:v>
                </c:pt>
                <c:pt idx="1">
                  <c:v>6</c:v>
                </c:pt>
                <c:pt idx="2">
                  <c:v>12</c:v>
                </c:pt>
                <c:pt idx="3">
                  <c:v>24</c:v>
                </c:pt>
                <c:pt idx="4">
                  <c:v>36</c:v>
                </c:pt>
                <c:pt idx="5">
                  <c:v>60</c:v>
                </c:pt>
                <c:pt idx="6">
                  <c:v>120</c:v>
                </c:pt>
                <c:pt idx="7">
                  <c:v>360</c:v>
                </c:pt>
              </c:numCache>
            </c:numRef>
          </c:xVal>
          <c:yVal>
            <c:numRef>
              <c:f>Sheet1!$C$2:$C$9</c:f>
              <c:numCache>
                <c:formatCode>0.00</c:formatCode>
                <c:ptCount val="8"/>
                <c:pt idx="0">
                  <c:v>4.0199999999999996</c:v>
                </c:pt>
                <c:pt idx="1">
                  <c:v>3.83</c:v>
                </c:pt>
                <c:pt idx="2">
                  <c:v>3.68</c:v>
                </c:pt>
                <c:pt idx="3">
                  <c:v>3.6</c:v>
                </c:pt>
                <c:pt idx="4">
                  <c:v>3.61</c:v>
                </c:pt>
                <c:pt idx="5">
                  <c:v>3.74</c:v>
                </c:pt>
                <c:pt idx="6">
                  <c:v>4.16</c:v>
                </c:pt>
                <c:pt idx="7">
                  <c:v>4.7300000000000004</c:v>
                </c:pt>
              </c:numCache>
            </c:numRef>
          </c:y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A-B683-4C29-864B-18C37D6F905C}"/>
            </c:ext>
          </c:extLst>
        </c:ser>
        <c:ser>
          <c:idx val="2"/>
          <c:order val="2"/>
          <c:tx>
            <c:strRef>
              <c:f>Sheet1!$D$1</c:f>
              <c:strCache>
                <c:ptCount val="1"/>
                <c:pt idx="0">
                  <c:v>12/31/2024</c:v>
                </c:pt>
              </c:strCache>
            </c:strRef>
          </c:tx>
          <c:spPr>
            <a:ln>
              <a:solidFill>
                <a:srgbClr val="7F7F7F"/>
              </a:solidFill>
            </a:ln>
          </c:spPr>
          <c:marker>
            <c:symbol val="none"/>
          </c:marker>
          <c:dLbls>
            <c:dLbl>
              <c:idx val="7"/>
              <c:layout>
                <c:manualLayout>
                  <c:x val="-3.5273276269435883E-2"/>
                  <c:y val="2.236643061041832E-2"/>
                </c:manualLayout>
              </c:layout>
              <c:tx>
                <c:rich>
                  <a:bodyPr wrap="square" lIns="38100" tIns="19050" rIns="38100" bIns="19050" anchor="ctr">
                    <a:noAutofit/>
                  </a:bodyPr>
                  <a:lstStyle/>
                  <a:p>
                    <a:pPr>
                      <a:defRPr>
                        <a:solidFill>
                          <a:schemeClr val="tx2"/>
                        </a:solidFill>
                      </a:defRPr>
                    </a:pPr>
                    <a:fld id="{87127143-9ACF-4CAE-877C-8B67A3F69E62}" type="SERIESNAME">
                      <a:rPr lang="en-US">
                        <a:solidFill>
                          <a:srgbClr val="7F7F7F"/>
                        </a:solidFill>
                      </a:rPr>
                      <a:pPr>
                        <a:defRPr>
                          <a:solidFill>
                            <a:schemeClr val="tx2"/>
                          </a:solidFill>
                        </a:defRPr>
                      </a:pPr>
                      <a:t>[SERIES NAME]</a:t>
                    </a:fld>
                    <a:endParaRPr lang="en-US"/>
                  </a:p>
                </c:rich>
              </c:tx>
              <c:spPr>
                <a:noFill/>
                <a:ln>
                  <a:noFill/>
                </a:ln>
                <a:effectLst/>
              </c:sp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3417389999999999"/>
                      <c:h val="7.3013330000000001E-2"/>
                    </c:manualLayout>
                  </c15:layout>
                  <c15:dlblFieldTable/>
                  <c15:showDataLabelsRange val="0"/>
                </c:ext>
                <c:ext xmlns:c16="http://schemas.microsoft.com/office/drawing/2014/chart" uri="{C3380CC4-5D6E-409C-BE32-E72D297353CC}">
                  <c16:uniqueId val="{0000000B-B683-4C29-864B-18C37D6F905C}"/>
                </c:ext>
              </c:extLst>
            </c:dLbl>
            <c:spPr>
              <a:noFill/>
              <a:ln>
                <a:noFill/>
              </a:ln>
              <a:effectLst/>
            </c:spPr>
            <c:txPr>
              <a:bodyPr wrap="square" lIns="38100" tIns="19050" rIns="38100" bIns="19050" anchor="ctr">
                <a:spAutoFit/>
              </a:bodyPr>
              <a:lstStyle/>
              <a:p>
                <a:pPr>
                  <a:defRPr smtId="4294967295">
                    <a:solidFill>
                      <a:schemeClr val="tx2"/>
                    </a:solidFill>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xVal>
            <c:numRef>
              <c:f>Sheet1!$A$2:$A$9</c:f>
              <c:numCache>
                <c:formatCode>General</c:formatCode>
                <c:ptCount val="8"/>
                <c:pt idx="0">
                  <c:v>3</c:v>
                </c:pt>
                <c:pt idx="1">
                  <c:v>6</c:v>
                </c:pt>
                <c:pt idx="2">
                  <c:v>12</c:v>
                </c:pt>
                <c:pt idx="3">
                  <c:v>24</c:v>
                </c:pt>
                <c:pt idx="4">
                  <c:v>36</c:v>
                </c:pt>
                <c:pt idx="5">
                  <c:v>60</c:v>
                </c:pt>
                <c:pt idx="6">
                  <c:v>120</c:v>
                </c:pt>
                <c:pt idx="7">
                  <c:v>360</c:v>
                </c:pt>
              </c:numCache>
            </c:numRef>
          </c:xVal>
          <c:yVal>
            <c:numRef>
              <c:f>Sheet1!$D$2:$D$9</c:f>
              <c:numCache>
                <c:formatCode>0.00</c:formatCode>
                <c:ptCount val="8"/>
                <c:pt idx="0">
                  <c:v>4.37</c:v>
                </c:pt>
                <c:pt idx="1">
                  <c:v>4.24</c:v>
                </c:pt>
                <c:pt idx="2">
                  <c:v>4.16</c:v>
                </c:pt>
                <c:pt idx="3">
                  <c:v>4.25</c:v>
                </c:pt>
                <c:pt idx="4">
                  <c:v>4.2699999999999996</c:v>
                </c:pt>
                <c:pt idx="5">
                  <c:v>4.38</c:v>
                </c:pt>
                <c:pt idx="6">
                  <c:v>4.58</c:v>
                </c:pt>
                <c:pt idx="7">
                  <c:v>4.78</c:v>
                </c:pt>
              </c:numCache>
            </c:numRef>
          </c:y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C-B683-4C29-864B-18C37D6F905C}"/>
            </c:ext>
          </c:extLst>
        </c:ser>
        <c:dLbls>
          <c:showLegendKey val="0"/>
          <c:showVal val="0"/>
          <c:showCatName val="0"/>
          <c:showSerName val="0"/>
          <c:showPercent val="0"/>
          <c:showBubbleSize val="0"/>
        </c:dLbls>
        <c:axId val="111352832"/>
        <c:axId val="111375104"/>
      </c:scatterChart>
      <c:valAx>
        <c:axId val="111352832"/>
        <c:scaling>
          <c:orientation val="minMax"/>
          <c:max val="360"/>
          <c:min val="0"/>
        </c:scaling>
        <c:delete val="0"/>
        <c:axPos val="b"/>
        <c:numFmt formatCode="General" sourceLinked="1"/>
        <c:majorTickMark val="none"/>
        <c:minorTickMark val="none"/>
        <c:tickLblPos val="none"/>
        <c:spPr>
          <a:ln w="6350">
            <a:solidFill>
              <a:schemeClr val="bg1">
                <a:lumMod val="65000"/>
              </a:schemeClr>
            </a:solidFill>
          </a:ln>
        </c:spPr>
        <c:txPr>
          <a:bodyPr rot="0" vert="horz"/>
          <a:lstStyle/>
          <a:p>
            <a:pPr>
              <a:defRPr sz="600" smtId="4294967295">
                <a:solidFill>
                  <a:schemeClr val="tx1"/>
                </a:solidFill>
                <a:latin typeface="+mn-lt"/>
              </a:defRPr>
            </a:pPr>
            <a:endParaRPr lang="en-US"/>
          </a:p>
        </c:txPr>
        <c:crossAx val="111375104"/>
        <c:crosses val="autoZero"/>
        <c:crossBetween val="midCat"/>
      </c:valAx>
      <c:valAx>
        <c:axId val="111375104"/>
        <c:scaling>
          <c:orientation val="minMax"/>
          <c:max val="6"/>
          <c:min val="0"/>
        </c:scaling>
        <c:delete val="0"/>
        <c:axPos val="l"/>
        <c:numFmt formatCode="0.00" sourceLinked="1"/>
        <c:majorTickMark val="none"/>
        <c:minorTickMark val="none"/>
        <c:tickLblPos val="nextTo"/>
        <c:spPr>
          <a:ln w="6350">
            <a:solidFill>
              <a:schemeClr val="bg1">
                <a:lumMod val="65000"/>
              </a:schemeClr>
            </a:solidFill>
          </a:ln>
        </c:spPr>
        <c:txPr>
          <a:bodyPr/>
          <a:lstStyle/>
          <a:p>
            <a:pPr>
              <a:defRPr sz="850" smtId="4294967295">
                <a:solidFill>
                  <a:schemeClr val="tx1"/>
                </a:solidFill>
              </a:defRPr>
            </a:pPr>
            <a:endParaRPr lang="en-US"/>
          </a:p>
        </c:txPr>
        <c:crossAx val="111352832"/>
        <c:crosses val="autoZero"/>
        <c:crossBetween val="midCat"/>
        <c:majorUnit val="1"/>
      </c:valAx>
    </c:plotArea>
    <c:plotVisOnly val="1"/>
    <c:dispBlanksAs val="gap"/>
    <c:showDLblsOverMax val="0"/>
  </c:chart>
  <c:txPr>
    <a:bodyPr/>
    <a:lstStyle/>
    <a:p>
      <a:pPr>
        <a:defRPr sz="900" smtId="4294967295">
          <a:solidFill>
            <a:schemeClr val="bg1">
              <a:lumMod val="50000"/>
            </a:schemeClr>
          </a:solidFill>
          <a:latin typeface="Arial" pitchFamily="34" charset="0"/>
          <a:cs typeface="Arial" pitchFamily="34" charset="0"/>
        </a:defRPr>
      </a:pPr>
      <a:endParaRPr lang="en-US"/>
    </a:p>
  </c:txPr>
  <c:externalData r:id="rId2">
    <c:autoUpdate val="0"/>
  </c:externalData>
  <c:userShapes r:id="rId3"/>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4.7008469700813293E-2"/>
          <c:y val="0.21587468683719635"/>
          <c:w val="0.87541013956069946"/>
          <c:h val="0.50921040773391724"/>
        </c:manualLayout>
      </c:layout>
      <c:barChart>
        <c:barDir val="col"/>
        <c:grouping val="clustered"/>
        <c:varyColors val="0"/>
        <c:ser>
          <c:idx val="1"/>
          <c:order val="1"/>
          <c:tx>
            <c:strRef>
              <c:f>Sheet1!$C$1</c:f>
              <c:strCache>
                <c:ptCount val="1"/>
                <c:pt idx="0">
                  <c:v>YTM</c:v>
                </c:pt>
              </c:strCache>
            </c:strRef>
          </c:tx>
          <c:spPr>
            <a:solidFill>
              <a:schemeClr val="bg1">
                <a:lumMod val="65000"/>
              </a:schemeClr>
            </a:solidFill>
            <a:effectLst/>
          </c:spPr>
          <c:invertIfNegative val="0"/>
          <c:dLbls>
            <c:dLbl>
              <c:idx val="0"/>
              <c:spPr/>
              <c:txPr>
                <a:bodyPr wrap="square" lIns="38100" tIns="19050" rIns="38100" bIns="19050" anchor="ctr">
                  <a:spAutoFit/>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1417-42A0-B822-230B379C768D}"/>
                </c:ext>
              </c:extLst>
            </c:dLbl>
            <c:dLbl>
              <c:idx val="1"/>
              <c:spPr/>
              <c:txPr>
                <a:bodyPr wrap="square" lIns="38100" tIns="19050" rIns="38100" bIns="19050" anchor="ctr">
                  <a:spAutoFit/>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1417-42A0-B822-230B379C768D}"/>
                </c:ext>
              </c:extLst>
            </c:dLbl>
            <c:dLbl>
              <c:idx val="2"/>
              <c:spPr/>
              <c:txPr>
                <a:bodyPr wrap="square" lIns="38100" tIns="19050" rIns="38100" bIns="19050" anchor="ctr">
                  <a:spAutoFit/>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1417-42A0-B822-230B379C768D}"/>
                </c:ext>
              </c:extLst>
            </c:dLbl>
            <c:dLbl>
              <c:idx val="3"/>
              <c:spPr/>
              <c:txPr>
                <a:bodyPr wrap="square" lIns="38100" tIns="19050" rIns="38100" bIns="19050" anchor="ctr">
                  <a:spAutoFit/>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1417-42A0-B822-230B379C768D}"/>
                </c:ext>
              </c:extLst>
            </c:dLbl>
            <c:spPr>
              <a:noFill/>
              <a:ln>
                <a:noFill/>
              </a:ln>
              <a:effectLst/>
            </c:spPr>
            <c:txPr>
              <a:bodyPr wrap="square" lIns="38100" tIns="19050" rIns="38100" bIns="19050" anchor="ctr">
                <a:spAutoFit/>
              </a:bodyPr>
              <a:lstStyle/>
              <a:p>
                <a:pPr>
                  <a:defRPr sz="900" smtId="4294967295">
                    <a:solidFill>
                      <a:schemeClr val="tx1"/>
                    </a:solidFill>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1"/>
              </c:ext>
            </c:extLst>
          </c:dLbls>
          <c:cat>
            <c:strRef>
              <c:f>Sheet1!$A$2:$A$5</c:f>
              <c:strCache>
                <c:ptCount val="4"/>
                <c:pt idx="0">
                  <c:v>10-Year US Treasury</c:v>
                </c:pt>
                <c:pt idx="1">
                  <c:v>State and Local Municipals</c:v>
                </c:pt>
                <c:pt idx="2">
                  <c:v>AAA-AA Corporates</c:v>
                </c:pt>
                <c:pt idx="3">
                  <c:v>A-BBB Corporates</c:v>
                </c:pt>
              </c:strCache>
            </c:strRef>
          </c:cat>
          <c:val>
            <c:numRef>
              <c:f>Sheet1!$C$2:$C$5</c:f>
              <c:numCache>
                <c:formatCode>0.00</c:formatCode>
                <c:ptCount val="4"/>
                <c:pt idx="0">
                  <c:v>4.18</c:v>
                </c:pt>
                <c:pt idx="1">
                  <c:v>3.85</c:v>
                </c:pt>
                <c:pt idx="2">
                  <c:v>4.6100000000000003</c:v>
                </c:pt>
                <c:pt idx="3">
                  <c:v>4.91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1417-42A0-B822-230B379C768D}"/>
            </c:ext>
          </c:extLst>
        </c:ser>
        <c:dLbls>
          <c:showLegendKey val="0"/>
          <c:showVal val="0"/>
          <c:showCatName val="0"/>
          <c:showSerName val="0"/>
          <c:showPercent val="0"/>
          <c:showBubbleSize val="0"/>
        </c:dLbls>
        <c:gapWidth val="24"/>
        <c:axId val="108243200"/>
        <c:axId val="108249088"/>
      </c:barChart>
      <c:barChart>
        <c:barDir val="col"/>
        <c:grouping val="clustered"/>
        <c:varyColors val="0"/>
        <c:ser>
          <c:idx val="0"/>
          <c:order val="0"/>
          <c:tx>
            <c:strRef>
              <c:f>Sheet1!$B$1</c:f>
              <c:strCache>
                <c:ptCount val="1"/>
                <c:pt idx="0">
                  <c:v>YTW</c:v>
                </c:pt>
              </c:strCache>
            </c:strRef>
          </c:tx>
          <c:spPr>
            <a:solidFill>
              <a:schemeClr val="accent2">
                <a:lumMod val="75000"/>
              </a:schemeClr>
            </a:solidFill>
            <a:ln w="0" cap="flat" cmpd="sng" algn="ctr">
              <a:noFill/>
              <a:prstDash val="solid"/>
              <a:round/>
              <a:headEnd type="none" w="med" len="med"/>
              <a:tailEnd type="none" w="med" len="med"/>
            </a:ln>
            <a:effectLst/>
          </c:spPr>
          <c:invertIfNegative val="0"/>
          <c:dPt>
            <c:idx val="1"/>
            <c:invertIfNegative val="0"/>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1417-42A0-B822-230B379C768D}"/>
              </c:ext>
            </c:extLst>
          </c:dPt>
          <c:dLbls>
            <c:dLbl>
              <c:idx val="0"/>
              <c:spPr/>
              <c:txPr>
                <a:bodyPr/>
                <a:lstStyle/>
                <a:p>
                  <a:pPr>
                    <a:defRPr sz="900" b="0" i="0" smtId="4294967295">
                      <a:solidFill>
                        <a:schemeClr val="bg1"/>
                      </a:solidFill>
                      <a:latin typeface="Arial" pitchFamily="34" charset="0"/>
                      <a:cs typeface="Arial" pitchFamily="34" charset="0"/>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6-1417-42A0-B822-230B379C768D}"/>
                </c:ext>
              </c:extLst>
            </c:dLbl>
            <c:dLbl>
              <c:idx val="1"/>
              <c:layout>
                <c:manualLayout>
                  <c:x val="3.4694469519536142E-18"/>
                  <c:y val="0.1125304251909256"/>
                </c:manualLayout>
              </c:layout>
              <c:spPr/>
              <c:txPr>
                <a:bodyPr/>
                <a:lstStyle/>
                <a:p>
                  <a:pPr algn="ctr" rtl="0">
                    <a:defRPr lang="en-US" sz="900" b="0" i="0" u="none" strike="noStrike" kern="1200" baseline="0" smtId="4294967295">
                      <a:solidFill>
                        <a:schemeClr val="bg1"/>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12936429999999999"/>
                      <c:h val="3.8329420000000003E-2"/>
                    </c:manualLayout>
                  </c15:layout>
                </c:ext>
                <c:ext xmlns:c16="http://schemas.microsoft.com/office/drawing/2014/chart" uri="{C3380CC4-5D6E-409C-BE32-E72D297353CC}">
                  <c16:uniqueId val="{00000005-1417-42A0-B822-230B379C768D}"/>
                </c:ext>
              </c:extLst>
            </c:dLbl>
            <c:dLbl>
              <c:idx val="2"/>
              <c:layout>
                <c:manualLayout>
                  <c:x val="0"/>
                  <c:y val="9.1868806630373001E-3"/>
                </c:manualLayout>
              </c:layout>
              <c:spPr/>
              <c:txPr>
                <a:bodyPr/>
                <a:lstStyle/>
                <a:p>
                  <a:pPr algn="ctr" rtl="0">
                    <a:defRPr lang="en-US" sz="900" b="0" i="0" u="none" strike="noStrike" kern="1200" baseline="0" smtId="4294967295">
                      <a:solidFill>
                        <a:schemeClr val="bg1"/>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7-1417-42A0-B822-230B379C768D}"/>
                </c:ext>
              </c:extLst>
            </c:dLbl>
            <c:dLbl>
              <c:idx val="3"/>
              <c:layout>
                <c:manualLayout>
                  <c:x val="7.5757578015327454E-3"/>
                  <c:y val="4.5938016846776009E-3"/>
                </c:manualLayout>
              </c:layout>
              <c:spPr/>
              <c:txPr>
                <a:bodyPr/>
                <a:lstStyle/>
                <a:p>
                  <a:pPr algn="ctr" rtl="0">
                    <a:defRPr lang="en-US" sz="900" b="0" i="0" u="none" strike="noStrike" kern="1200" baseline="0" smtId="4294967295">
                      <a:solidFill>
                        <a:schemeClr val="bg1"/>
                      </a:solidFill>
                      <a:latin typeface="+mn-lt"/>
                      <a:ea typeface="+mn-ea"/>
                      <a:cs typeface="+mn-cs"/>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8-1417-42A0-B822-230B379C768D}"/>
                </c:ext>
              </c:extLst>
            </c:dLbl>
            <c:spPr>
              <a:noFill/>
              <a:ln>
                <a:noFill/>
              </a:ln>
              <a:effectLst/>
            </c:spPr>
            <c:txPr>
              <a:bodyPr/>
              <a:lstStyle/>
              <a:p>
                <a:pPr>
                  <a:defRPr sz="900" b="0" i="0" smtId="4294967295">
                    <a:solidFill>
                      <a:schemeClr val="bg1"/>
                    </a:solidFill>
                    <a:latin typeface="Arial" pitchFamily="34" charset="0"/>
                    <a:cs typeface="Arial" pitchFamily="34" charset="0"/>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Sheet1!$A$2:$A$5</c:f>
              <c:strCache>
                <c:ptCount val="4"/>
                <c:pt idx="0">
                  <c:v>10-Year US Treasury</c:v>
                </c:pt>
                <c:pt idx="1">
                  <c:v>State and Local Municipals</c:v>
                </c:pt>
                <c:pt idx="2">
                  <c:v>AAA-AA Corporates</c:v>
                </c:pt>
                <c:pt idx="3">
                  <c:v>A-BBB Corporates</c:v>
                </c:pt>
              </c:strCache>
            </c:strRef>
          </c:cat>
          <c:val>
            <c:numRef>
              <c:f>Sheet1!$B$2:$B$5</c:f>
              <c:numCache>
                <c:formatCode>0.00</c:formatCode>
                <c:ptCount val="4"/>
                <c:pt idx="1">
                  <c:v>3.48</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9-1417-42A0-B822-230B379C768D}"/>
            </c:ext>
          </c:extLst>
        </c:ser>
        <c:dLbls>
          <c:showLegendKey val="0"/>
          <c:showVal val="0"/>
          <c:showCatName val="0"/>
          <c:showSerName val="0"/>
          <c:showPercent val="0"/>
          <c:showBubbleSize val="0"/>
        </c:dLbls>
        <c:gapWidth val="24"/>
        <c:axId val="1691346495"/>
        <c:axId val="1372453423"/>
      </c:barChart>
      <c:catAx>
        <c:axId val="108243200"/>
        <c:scaling>
          <c:orientation val="minMax"/>
        </c:scaling>
        <c:delete val="0"/>
        <c:axPos val="b"/>
        <c:numFmt formatCode="General" sourceLinked="0"/>
        <c:majorTickMark val="none"/>
        <c:minorTickMark val="none"/>
        <c:tickLblPos val="nextTo"/>
        <c:spPr>
          <a:ln w="6350">
            <a:solidFill>
              <a:schemeClr val="bg1">
                <a:lumMod val="65000"/>
              </a:schemeClr>
            </a:solidFill>
          </a:ln>
        </c:spPr>
        <c:txPr>
          <a:bodyPr rot="0" vert="horz" anchor="ctr" anchorCtr="0">
            <a:noAutofit/>
          </a:bodyPr>
          <a:lstStyle/>
          <a:p>
            <a:pPr>
              <a:defRPr sz="900" b="0" i="0" smtId="4294967295">
                <a:solidFill>
                  <a:schemeClr val="tx1"/>
                </a:solidFill>
                <a:latin typeface="Arial" pitchFamily="34" charset="0"/>
                <a:cs typeface="Arial" pitchFamily="34" charset="0"/>
              </a:defRPr>
            </a:pPr>
            <a:endParaRPr lang="en-US"/>
          </a:p>
        </c:txPr>
        <c:crossAx val="108249088"/>
        <c:crosses val="autoZero"/>
        <c:auto val="0"/>
        <c:lblAlgn val="ctr"/>
        <c:lblOffset val="100"/>
        <c:noMultiLvlLbl val="0"/>
      </c:catAx>
      <c:valAx>
        <c:axId val="108249088"/>
        <c:scaling>
          <c:orientation val="minMax"/>
        </c:scaling>
        <c:delete val="1"/>
        <c:axPos val="l"/>
        <c:numFmt formatCode="0.00" sourceLinked="1"/>
        <c:majorTickMark val="out"/>
        <c:minorTickMark val="none"/>
        <c:tickLblPos val="none"/>
        <c:crossAx val="108243200"/>
        <c:crosses val="autoZero"/>
        <c:crossBetween val="between"/>
      </c:valAx>
      <c:valAx>
        <c:axId val="1372453423"/>
        <c:scaling>
          <c:orientation val="minMax"/>
        </c:scaling>
        <c:delete val="0"/>
        <c:axPos val="r"/>
        <c:numFmt formatCode="0.00" sourceLinked="1"/>
        <c:majorTickMark val="none"/>
        <c:minorTickMark val="none"/>
        <c:tickLblPos val="none"/>
        <c:spPr>
          <a:ln>
            <a:noFill/>
          </a:ln>
        </c:spPr>
        <c:crossAx val="1691346495"/>
        <c:crosses val="max"/>
        <c:crossBetween val="between"/>
      </c:valAx>
      <c:catAx>
        <c:axId val="1691346495"/>
        <c:scaling>
          <c:orientation val="minMax"/>
        </c:scaling>
        <c:delete val="1"/>
        <c:axPos val="b"/>
        <c:numFmt formatCode="General" sourceLinked="1"/>
        <c:majorTickMark val="out"/>
        <c:minorTickMark val="none"/>
        <c:tickLblPos val="nextTo"/>
        <c:crossAx val="1372453423"/>
        <c:crosses val="autoZero"/>
        <c:auto val="0"/>
        <c:lblAlgn val="ctr"/>
        <c:lblOffset val="100"/>
        <c:noMultiLvlLbl val="0"/>
      </c:catAx>
    </c:plotArea>
    <c:plotVisOnly val="1"/>
    <c:dispBlanksAs val="gap"/>
    <c:showDLblsOverMax val="0"/>
  </c:chart>
  <c:txPr>
    <a:bodyPr/>
    <a:lstStyle/>
    <a:p>
      <a:pPr>
        <a:defRPr sz="1800" smtId="4294967295"/>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'OS 1YR Nom Charts'!$W$2</c:f>
              <c:strCache>
                <c:ptCount val="1"/>
                <c:pt idx="0">
                  <c:v>12/31/2024</c:v>
                </c:pt>
              </c:strCache>
            </c:strRef>
          </c:tx>
          <c:spPr>
            <a:ln w="25400">
              <a:solidFill>
                <a:srgbClr val="FFFFFF">
                  <a:lumMod val="65000"/>
                </a:srgbClr>
              </a:solidFill>
            </a:ln>
          </c:spPr>
          <c:marker>
            <c:symbol val="none"/>
          </c:marker>
          <c:dLbls>
            <c:dLbl>
              <c:idx val="29"/>
              <c:layout>
                <c:manualLayout>
                  <c:x val="-4.7432989813387394E-3"/>
                  <c:y val="1.8503207713365555E-2"/>
                </c:manualLayout>
              </c:layout>
              <c:spPr>
                <a:noFill/>
                <a:ln>
                  <a:noFill/>
                </a:ln>
                <a:effectLst/>
              </c:spPr>
              <c:txPr>
                <a:bodyPr/>
                <a:lstStyle/>
                <a:p>
                  <a:pPr>
                    <a:defRPr b="1"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Charts'!$Z$3:$Z$32</c:f>
              <c:strCache>
                <c:ptCount val="30"/>
                <c:pt idx="0">
                  <c:v>1Y</c:v>
                </c:pt>
                <c:pt idx="4">
                  <c:v>5Y</c:v>
                </c:pt>
                <c:pt idx="9">
                  <c:v>10Y</c:v>
                </c:pt>
                <c:pt idx="19">
                  <c:v>20Y</c:v>
                </c:pt>
                <c:pt idx="29">
                  <c:v>30Y</c:v>
                </c:pt>
              </c:strCache>
            </c:strRef>
          </c:cat>
          <c:val>
            <c:numRef>
              <c:f>'OS 1YR Nom Charts'!$W$3:$W$32</c:f>
              <c:numCache>
                <c:formatCode>General</c:formatCode>
                <c:ptCount val="30"/>
                <c:pt idx="0">
                  <c:v>4.2279999999999998</c:v>
                </c:pt>
                <c:pt idx="1">
                  <c:v>4.2709999999999999</c:v>
                </c:pt>
                <c:pt idx="2">
                  <c:v>4.3140000000000001</c:v>
                </c:pt>
                <c:pt idx="3">
                  <c:v>4.359</c:v>
                </c:pt>
                <c:pt idx="4">
                  <c:v>4.4029999999999996</c:v>
                </c:pt>
                <c:pt idx="5">
                  <c:v>4.4429999999999996</c:v>
                </c:pt>
                <c:pt idx="6">
                  <c:v>4.4800000000000004</c:v>
                </c:pt>
                <c:pt idx="7">
                  <c:v>4.5140000000000002</c:v>
                </c:pt>
                <c:pt idx="8">
                  <c:v>4.548</c:v>
                </c:pt>
                <c:pt idx="9">
                  <c:v>4.5819999999999999</c:v>
                </c:pt>
                <c:pt idx="10">
                  <c:v>4.6159999999999997</c:v>
                </c:pt>
                <c:pt idx="11">
                  <c:v>4.6500000000000004</c:v>
                </c:pt>
                <c:pt idx="12">
                  <c:v>4.6849999999999996</c:v>
                </c:pt>
                <c:pt idx="13">
                  <c:v>4.7190000000000003</c:v>
                </c:pt>
                <c:pt idx="14">
                  <c:v>4.7519999999999998</c:v>
                </c:pt>
                <c:pt idx="15">
                  <c:v>4.7839999999999998</c:v>
                </c:pt>
                <c:pt idx="16">
                  <c:v>4.8140000000000001</c:v>
                </c:pt>
                <c:pt idx="17">
                  <c:v>4.84</c:v>
                </c:pt>
                <c:pt idx="18">
                  <c:v>4.8630000000000004</c:v>
                </c:pt>
                <c:pt idx="19">
                  <c:v>4.8819999999999997</c:v>
                </c:pt>
                <c:pt idx="20">
                  <c:v>4.8959999999999999</c:v>
                </c:pt>
                <c:pt idx="21">
                  <c:v>4.9039999999999999</c:v>
                </c:pt>
                <c:pt idx="22">
                  <c:v>4.9080000000000004</c:v>
                </c:pt>
                <c:pt idx="23">
                  <c:v>4.9050000000000002</c:v>
                </c:pt>
                <c:pt idx="24">
                  <c:v>4.8979999999999997</c:v>
                </c:pt>
                <c:pt idx="25">
                  <c:v>4.8840000000000003</c:v>
                </c:pt>
                <c:pt idx="26">
                  <c:v>4.8659999999999997</c:v>
                </c:pt>
                <c:pt idx="27">
                  <c:v>4.843</c:v>
                </c:pt>
                <c:pt idx="28">
                  <c:v>4.8140000000000001</c:v>
                </c:pt>
                <c:pt idx="29">
                  <c:v>4.7839999999999998</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F73-49C0-B120-4233E480553E}"/>
            </c:ext>
          </c:extLst>
        </c:ser>
        <c:ser>
          <c:idx val="1"/>
          <c:order val="1"/>
          <c:tx>
            <c:strRef>
              <c:f>'OS 1YR Nom Charts'!$X$2</c:f>
              <c:strCache>
                <c:ptCount val="1"/>
                <c:pt idx="0">
                  <c:v>12/31/2025</c:v>
                </c:pt>
              </c:strCache>
            </c:strRef>
          </c:tx>
          <c:spPr>
            <a:ln w="25400">
              <a:solidFill>
                <a:srgbClr val="427994"/>
              </a:solidFill>
            </a:ln>
          </c:spPr>
          <c:marker>
            <c:symbol val="none"/>
          </c:marker>
          <c:dLbls>
            <c:dLbl>
              <c:idx val="29"/>
              <c:layout>
                <c:manualLayout>
                  <c:x val="-4.6856356784701347E-3"/>
                  <c:y val="-5.0917178392410278E-2"/>
                </c:manualLayout>
              </c:layout>
              <c:spPr>
                <a:noFill/>
                <a:ln>
                  <a:noFill/>
                </a:ln>
                <a:effectLst/>
              </c:spPr>
              <c:txPr>
                <a:bodyPr/>
                <a:lstStyle/>
                <a:p>
                  <a:pPr>
                    <a:defRPr b="1"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Charts'!$Z$3:$Z$32</c:f>
              <c:strCache>
                <c:ptCount val="30"/>
                <c:pt idx="0">
                  <c:v>1Y</c:v>
                </c:pt>
                <c:pt idx="4">
                  <c:v>5Y</c:v>
                </c:pt>
                <c:pt idx="9">
                  <c:v>10Y</c:v>
                </c:pt>
                <c:pt idx="19">
                  <c:v>20Y</c:v>
                </c:pt>
                <c:pt idx="29">
                  <c:v>30Y</c:v>
                </c:pt>
              </c:strCache>
            </c:strRef>
          </c:cat>
          <c:val>
            <c:numRef>
              <c:f>'OS 1YR Nom Charts'!$X$3:$X$32</c:f>
              <c:numCache>
                <c:formatCode>General</c:formatCode>
                <c:ptCount val="30"/>
                <c:pt idx="0">
                  <c:v>3.5209999999999999</c:v>
                </c:pt>
                <c:pt idx="1">
                  <c:v>3.5259999999999998</c:v>
                </c:pt>
                <c:pt idx="2">
                  <c:v>3.585</c:v>
                </c:pt>
                <c:pt idx="3">
                  <c:v>3.6560000000000001</c:v>
                </c:pt>
                <c:pt idx="4">
                  <c:v>3.7370000000000001</c:v>
                </c:pt>
                <c:pt idx="5">
                  <c:v>3.8239999999999998</c:v>
                </c:pt>
                <c:pt idx="6">
                  <c:v>3.9169999999999998</c:v>
                </c:pt>
                <c:pt idx="7">
                  <c:v>4.0110000000000001</c:v>
                </c:pt>
                <c:pt idx="8">
                  <c:v>4.1050000000000004</c:v>
                </c:pt>
                <c:pt idx="9">
                  <c:v>4.1970000000000001</c:v>
                </c:pt>
                <c:pt idx="10">
                  <c:v>4.2850000000000001</c:v>
                </c:pt>
                <c:pt idx="11">
                  <c:v>4.3689999999999998</c:v>
                </c:pt>
                <c:pt idx="12">
                  <c:v>4.4470000000000001</c:v>
                </c:pt>
                <c:pt idx="13">
                  <c:v>4.5190000000000001</c:v>
                </c:pt>
                <c:pt idx="14">
                  <c:v>4.5839999999999996</c:v>
                </c:pt>
                <c:pt idx="15">
                  <c:v>4.6420000000000003</c:v>
                </c:pt>
                <c:pt idx="16">
                  <c:v>4.6929999999999996</c:v>
                </c:pt>
                <c:pt idx="17">
                  <c:v>4.7370000000000001</c:v>
                </c:pt>
                <c:pt idx="18">
                  <c:v>4.7750000000000004</c:v>
                </c:pt>
                <c:pt idx="19">
                  <c:v>4.8049999999999997</c:v>
                </c:pt>
                <c:pt idx="20">
                  <c:v>4.83</c:v>
                </c:pt>
                <c:pt idx="21">
                  <c:v>4.8490000000000002</c:v>
                </c:pt>
                <c:pt idx="22">
                  <c:v>4.8620000000000001</c:v>
                </c:pt>
                <c:pt idx="23">
                  <c:v>4.87</c:v>
                </c:pt>
                <c:pt idx="24">
                  <c:v>4.8739999999999997</c:v>
                </c:pt>
                <c:pt idx="25">
                  <c:v>4.8739999999999997</c:v>
                </c:pt>
                <c:pt idx="26">
                  <c:v>4.8689999999999998</c:v>
                </c:pt>
                <c:pt idx="27">
                  <c:v>4.8620000000000001</c:v>
                </c:pt>
                <c:pt idx="28">
                  <c:v>4.8520000000000003</c:v>
                </c:pt>
                <c:pt idx="29">
                  <c:v>4.84</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F73-49C0-B120-4233E480553E}"/>
            </c:ext>
          </c:extLst>
        </c:ser>
        <c:ser>
          <c:idx val="2"/>
          <c:order val="2"/>
          <c:spPr>
            <a:ln w="25400">
              <a:solidFill>
                <a:srgbClr val="A6A6A6"/>
              </a:solidFill>
              <a:prstDash val="dash"/>
            </a:ln>
          </c:spPr>
          <c:marker>
            <c:symbol val="none"/>
          </c:marker>
          <c:cat>
            <c:strRef>
              <c:f>'OS 1YR Nom Charts'!$Z$3:$Z$32</c:f>
              <c:strCache>
                <c:ptCount val="30"/>
                <c:pt idx="0">
                  <c:v>1Y</c:v>
                </c:pt>
                <c:pt idx="4">
                  <c:v>5Y</c:v>
                </c:pt>
                <c:pt idx="9">
                  <c:v>10Y</c:v>
                </c:pt>
                <c:pt idx="19">
                  <c:v>20Y</c:v>
                </c:pt>
                <c:pt idx="29">
                  <c:v>30Y</c:v>
                </c:pt>
              </c:strCache>
            </c:strRef>
          </c:cat>
          <c:val>
            <c:numRef>
              <c:f>'OS 1YR Nom Charts'!$U$1:$U$32</c:f>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4E38-4A7F-9EF6-6678DE2B3063}"/>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smtId="4294967295">
                <a:latin typeface="+mn-lt"/>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i="0"/>
                </a:pPr>
                <a:r>
                  <a:rPr lang="en-US" sz="800" b="1" i="0" u="none" strike="noStrike" kern="1200" baseline="0">
                    <a:solidFill>
                      <a:srgbClr val="000000"/>
                    </a:solidFill>
                    <a:latin typeface="+mn-lt"/>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itchFamily="34" charset="0"/>
        </a:defRPr>
      </a:pPr>
      <a:endParaRPr lang="en-US"/>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'OS 1YR Nom Charts'!$K$2</c:f>
              <c:strCache>
                <c:ptCount val="1"/>
                <c:pt idx="0">
                  <c:v>12/31/2024</c:v>
                </c:pt>
              </c:strCache>
            </c:strRef>
          </c:tx>
          <c:spPr>
            <a:ln w="25400">
              <a:solidFill>
                <a:srgbClr val="FFFFFF">
                  <a:lumMod val="65000"/>
                </a:srgbClr>
              </a:solidFill>
            </a:ln>
          </c:spPr>
          <c:marker>
            <c:symbol val="none"/>
          </c:marker>
          <c:dLbls>
            <c:dLbl>
              <c:idx val="29"/>
              <c:layout>
                <c:manualLayout>
                  <c:x val="-4.7432989813387394E-3"/>
                  <c:y val="2.7762467041611671E-2"/>
                </c:manualLayout>
              </c:layout>
              <c:spPr>
                <a:noFill/>
                <a:ln>
                  <a:noFill/>
                </a:ln>
                <a:effectLst/>
              </c:spPr>
              <c:txPr>
                <a:bodyPr/>
                <a:lstStyle/>
                <a:p>
                  <a:pPr>
                    <a:defRPr b="1"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Charts'!$Z$3:$Z$32</c:f>
              <c:strCache>
                <c:ptCount val="30"/>
                <c:pt idx="0">
                  <c:v>1Y</c:v>
                </c:pt>
                <c:pt idx="4">
                  <c:v>5Y</c:v>
                </c:pt>
                <c:pt idx="9">
                  <c:v>10Y</c:v>
                </c:pt>
                <c:pt idx="19">
                  <c:v>20Y</c:v>
                </c:pt>
                <c:pt idx="29">
                  <c:v>30Y</c:v>
                </c:pt>
              </c:strCache>
            </c:strRef>
          </c:cat>
          <c:val>
            <c:numRef>
              <c:f>'OS 1YR Nom Charts'!$K$3:$K$32</c:f>
              <c:numCache>
                <c:formatCode>General</c:formatCode>
                <c:ptCount val="30"/>
                <c:pt idx="0">
                  <c:v>4.1360000000000001</c:v>
                </c:pt>
                <c:pt idx="1">
                  <c:v>4.1360000000000001</c:v>
                </c:pt>
                <c:pt idx="2">
                  <c:v>4.2439999999999998</c:v>
                </c:pt>
                <c:pt idx="3">
                  <c:v>4.2610000000000001</c:v>
                </c:pt>
                <c:pt idx="4">
                  <c:v>4.298</c:v>
                </c:pt>
                <c:pt idx="5">
                  <c:v>4.3479999999999999</c:v>
                </c:pt>
                <c:pt idx="6">
                  <c:v>4.407</c:v>
                </c:pt>
                <c:pt idx="7">
                  <c:v>4.4690000000000003</c:v>
                </c:pt>
                <c:pt idx="8">
                  <c:v>4.5330000000000004</c:v>
                </c:pt>
                <c:pt idx="9">
                  <c:v>4.5970000000000004</c:v>
                </c:pt>
                <c:pt idx="10">
                  <c:v>4.6580000000000004</c:v>
                </c:pt>
                <c:pt idx="11">
                  <c:v>4.7160000000000002</c:v>
                </c:pt>
                <c:pt idx="12">
                  <c:v>4.7699999999999996</c:v>
                </c:pt>
                <c:pt idx="13">
                  <c:v>4.82</c:v>
                </c:pt>
                <c:pt idx="14">
                  <c:v>4.8639999999999999</c:v>
                </c:pt>
                <c:pt idx="15">
                  <c:v>4.9039999999999999</c:v>
                </c:pt>
                <c:pt idx="16">
                  <c:v>4.9390000000000001</c:v>
                </c:pt>
                <c:pt idx="17">
                  <c:v>4.9690000000000003</c:v>
                </c:pt>
                <c:pt idx="18">
                  <c:v>4.9950000000000001</c:v>
                </c:pt>
                <c:pt idx="19">
                  <c:v>5.016</c:v>
                </c:pt>
                <c:pt idx="20">
                  <c:v>5.0330000000000004</c:v>
                </c:pt>
                <c:pt idx="21">
                  <c:v>5.0469999999999997</c:v>
                </c:pt>
                <c:pt idx="22">
                  <c:v>5.0570000000000004</c:v>
                </c:pt>
                <c:pt idx="23">
                  <c:v>5.0640000000000001</c:v>
                </c:pt>
                <c:pt idx="24">
                  <c:v>5.0679999999999996</c:v>
                </c:pt>
                <c:pt idx="25">
                  <c:v>5.069</c:v>
                </c:pt>
                <c:pt idx="26">
                  <c:v>5.0679999999999996</c:v>
                </c:pt>
                <c:pt idx="27">
                  <c:v>5.0650000000000004</c:v>
                </c:pt>
                <c:pt idx="28">
                  <c:v>5.0599999999999996</c:v>
                </c:pt>
                <c:pt idx="29">
                  <c:v>5.0540000000000003</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F73-49C0-B120-4233E480553E}"/>
            </c:ext>
          </c:extLst>
        </c:ser>
        <c:ser>
          <c:idx val="1"/>
          <c:order val="1"/>
          <c:tx>
            <c:strRef>
              <c:f>'OS 1YR Nom Charts'!$L$2</c:f>
              <c:strCache>
                <c:ptCount val="1"/>
                <c:pt idx="0">
                  <c:v>12/31/2025</c:v>
                </c:pt>
              </c:strCache>
            </c:strRef>
          </c:tx>
          <c:spPr>
            <a:ln w="25400">
              <a:solidFill>
                <a:srgbClr val="427994"/>
              </a:solidFill>
            </a:ln>
          </c:spPr>
          <c:marker>
            <c:symbol val="none"/>
          </c:marker>
          <c:dLbls>
            <c:dLbl>
              <c:idx val="29"/>
              <c:layout>
                <c:manualLayout>
                  <c:x val="-4.6856356784701347E-3"/>
                  <c:y val="-3.2398659735918045E-2"/>
                </c:manualLayout>
              </c:layout>
              <c:spPr>
                <a:noFill/>
                <a:ln>
                  <a:noFill/>
                </a:ln>
                <a:effectLst/>
              </c:spPr>
              <c:txPr>
                <a:bodyPr/>
                <a:lstStyle/>
                <a:p>
                  <a:pPr>
                    <a:defRPr b="1"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Charts'!$Z$3:$Z$32</c:f>
              <c:strCache>
                <c:ptCount val="30"/>
                <c:pt idx="0">
                  <c:v>1Y</c:v>
                </c:pt>
                <c:pt idx="4">
                  <c:v>5Y</c:v>
                </c:pt>
                <c:pt idx="9">
                  <c:v>10Y</c:v>
                </c:pt>
                <c:pt idx="19">
                  <c:v>20Y</c:v>
                </c:pt>
                <c:pt idx="29">
                  <c:v>30Y</c:v>
                </c:pt>
              </c:strCache>
            </c:strRef>
          </c:cat>
          <c:val>
            <c:numRef>
              <c:f>'OS 1YR Nom Charts'!$L$3:$L$32</c:f>
              <c:numCache>
                <c:formatCode>General</c:formatCode>
                <c:ptCount val="30"/>
                <c:pt idx="0">
                  <c:v>3.4809999999999999</c:v>
                </c:pt>
                <c:pt idx="1">
                  <c:v>3.6179999999999999</c:v>
                </c:pt>
                <c:pt idx="2">
                  <c:v>3.7149999999999999</c:v>
                </c:pt>
                <c:pt idx="3">
                  <c:v>3.8540000000000001</c:v>
                </c:pt>
                <c:pt idx="4">
                  <c:v>3.992</c:v>
                </c:pt>
                <c:pt idx="5">
                  <c:v>4.1219999999999999</c:v>
                </c:pt>
                <c:pt idx="6">
                  <c:v>4.2430000000000003</c:v>
                </c:pt>
                <c:pt idx="7">
                  <c:v>4.3529999999999998</c:v>
                </c:pt>
                <c:pt idx="8">
                  <c:v>4.4550000000000001</c:v>
                </c:pt>
                <c:pt idx="9">
                  <c:v>4.5469999999999997</c:v>
                </c:pt>
                <c:pt idx="10">
                  <c:v>4.63</c:v>
                </c:pt>
                <c:pt idx="11">
                  <c:v>4.7050000000000001</c:v>
                </c:pt>
                <c:pt idx="12">
                  <c:v>4.7720000000000002</c:v>
                </c:pt>
                <c:pt idx="13">
                  <c:v>4.8319999999999999</c:v>
                </c:pt>
                <c:pt idx="14">
                  <c:v>4.8860000000000001</c:v>
                </c:pt>
                <c:pt idx="15">
                  <c:v>4.9329999999999998</c:v>
                </c:pt>
                <c:pt idx="16">
                  <c:v>4.9749999999999996</c:v>
                </c:pt>
                <c:pt idx="17">
                  <c:v>5.0110000000000001</c:v>
                </c:pt>
                <c:pt idx="18">
                  <c:v>5.0419999999999998</c:v>
                </c:pt>
                <c:pt idx="19">
                  <c:v>5.069</c:v>
                </c:pt>
                <c:pt idx="20">
                  <c:v>5.0910000000000002</c:v>
                </c:pt>
                <c:pt idx="21">
                  <c:v>5.109</c:v>
                </c:pt>
                <c:pt idx="22">
                  <c:v>5.1239999999999997</c:v>
                </c:pt>
                <c:pt idx="23">
                  <c:v>5.1360000000000001</c:v>
                </c:pt>
                <c:pt idx="24">
                  <c:v>5.1440000000000001</c:v>
                </c:pt>
                <c:pt idx="25">
                  <c:v>5.15</c:v>
                </c:pt>
                <c:pt idx="26">
                  <c:v>5.1529999999999996</c:v>
                </c:pt>
                <c:pt idx="27">
                  <c:v>5.1539999999999999</c:v>
                </c:pt>
                <c:pt idx="28">
                  <c:v>5.1529999999999996</c:v>
                </c:pt>
                <c:pt idx="29">
                  <c:v>5.15</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F73-49C0-B120-4233E480553E}"/>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smtId="4294967295">
                <a:latin typeface="+mn-lt"/>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i="0">
                    <a:latin typeface="+mn-lt"/>
                  </a:defRPr>
                </a:pPr>
                <a:r>
                  <a:rPr lang="en-US" sz="800" b="1" i="0" u="none" strike="noStrike" kern="1200" baseline="0">
                    <a:solidFill>
                      <a:srgbClr val="000000"/>
                    </a:solidFill>
                    <a:latin typeface="+mn-lt"/>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itchFamily="34" charset="0"/>
        </a:defRPr>
      </a:pPr>
      <a:endParaRPr lang="en-US"/>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'OS 1YR Nom Charts'!$AC$2</c:f>
              <c:strCache>
                <c:ptCount val="1"/>
                <c:pt idx="0">
                  <c:v>12/31/2024</c:v>
                </c:pt>
              </c:strCache>
            </c:strRef>
          </c:tx>
          <c:spPr>
            <a:ln w="25400">
              <a:solidFill>
                <a:srgbClr val="FFFFFF">
                  <a:lumMod val="65000"/>
                </a:srgbClr>
              </a:solidFill>
            </a:ln>
          </c:spPr>
          <c:marker>
            <c:symbol val="none"/>
          </c:marker>
          <c:dLbls>
            <c:dLbl>
              <c:idx val="29"/>
              <c:layout>
                <c:manualLayout>
                  <c:x val="-4.7432989813387394E-3"/>
                  <c:y val="-1.5310586604755372E-5"/>
                </c:manualLayout>
              </c:layout>
              <c:spPr>
                <a:noFill/>
                <a:ln>
                  <a:noFill/>
                </a:ln>
                <a:effectLst/>
              </c:spPr>
              <c:txPr>
                <a:bodyPr/>
                <a:lstStyle/>
                <a:p>
                  <a:pPr>
                    <a:defRPr b="1"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Charts'!$AF$3:$AF$32</c:f>
              <c:strCache>
                <c:ptCount val="30"/>
                <c:pt idx="0">
                  <c:v>1Y</c:v>
                </c:pt>
                <c:pt idx="4">
                  <c:v>5Y</c:v>
                </c:pt>
                <c:pt idx="9">
                  <c:v>10Y</c:v>
                </c:pt>
                <c:pt idx="19">
                  <c:v>20Y</c:v>
                </c:pt>
                <c:pt idx="29">
                  <c:v>30Y</c:v>
                </c:pt>
              </c:strCache>
            </c:strRef>
          </c:cat>
          <c:val>
            <c:numRef>
              <c:f>'OS 1YR Nom Charts'!$AC$3:$AC$32</c:f>
              <c:numCache>
                <c:formatCode>General</c:formatCode>
                <c:ptCount val="30"/>
                <c:pt idx="0">
                  <c:v>2.1579999999999999</c:v>
                </c:pt>
                <c:pt idx="1">
                  <c:v>2.0379999999999998</c:v>
                </c:pt>
                <c:pt idx="2">
                  <c:v>2.0350000000000001</c:v>
                </c:pt>
                <c:pt idx="3">
                  <c:v>2.0459999999999998</c:v>
                </c:pt>
                <c:pt idx="4">
                  <c:v>2.0760000000000001</c:v>
                </c:pt>
                <c:pt idx="5">
                  <c:v>2.1240000000000001</c:v>
                </c:pt>
                <c:pt idx="6">
                  <c:v>2.1829999999999998</c:v>
                </c:pt>
                <c:pt idx="7">
                  <c:v>2.2469999999999999</c:v>
                </c:pt>
                <c:pt idx="8">
                  <c:v>2.3119999999999998</c:v>
                </c:pt>
                <c:pt idx="9">
                  <c:v>2.3740000000000001</c:v>
                </c:pt>
                <c:pt idx="10">
                  <c:v>2.4300000000000002</c:v>
                </c:pt>
                <c:pt idx="11">
                  <c:v>2.4790000000000001</c:v>
                </c:pt>
                <c:pt idx="12">
                  <c:v>2.5190000000000001</c:v>
                </c:pt>
                <c:pt idx="13">
                  <c:v>2.5499999999999998</c:v>
                </c:pt>
                <c:pt idx="14">
                  <c:v>2.5710000000000002</c:v>
                </c:pt>
                <c:pt idx="15">
                  <c:v>2.5840000000000001</c:v>
                </c:pt>
                <c:pt idx="16">
                  <c:v>2.59</c:v>
                </c:pt>
                <c:pt idx="17">
                  <c:v>2.59</c:v>
                </c:pt>
                <c:pt idx="18">
                  <c:v>2.5840000000000001</c:v>
                </c:pt>
                <c:pt idx="19">
                  <c:v>2.5750000000000002</c:v>
                </c:pt>
                <c:pt idx="20">
                  <c:v>2.5649999999999999</c:v>
                </c:pt>
                <c:pt idx="21">
                  <c:v>2.5539999999999998</c:v>
                </c:pt>
                <c:pt idx="22">
                  <c:v>2.544</c:v>
                </c:pt>
                <c:pt idx="23">
                  <c:v>2.536</c:v>
                </c:pt>
                <c:pt idx="24">
                  <c:v>2.532</c:v>
                </c:pt>
                <c:pt idx="25">
                  <c:v>2.5310000000000001</c:v>
                </c:pt>
                <c:pt idx="26">
                  <c:v>2.5369999999999999</c:v>
                </c:pt>
                <c:pt idx="27">
                  <c:v>2.5470000000000002</c:v>
                </c:pt>
                <c:pt idx="28">
                  <c:v>2.5649999999999999</c:v>
                </c:pt>
                <c:pt idx="29">
                  <c:v>2.5870000000000002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F73-49C0-B120-4233E480553E}"/>
            </c:ext>
          </c:extLst>
        </c:ser>
        <c:ser>
          <c:idx val="1"/>
          <c:order val="1"/>
          <c:tx>
            <c:strRef>
              <c:f>'OS 1YR Nom Charts'!$AD$2</c:f>
              <c:strCache>
                <c:ptCount val="1"/>
                <c:pt idx="0">
                  <c:v>12/31/2025</c:v>
                </c:pt>
              </c:strCache>
            </c:strRef>
          </c:tx>
          <c:spPr>
            <a:ln w="25400">
              <a:solidFill>
                <a:srgbClr val="427994"/>
              </a:solidFill>
            </a:ln>
          </c:spPr>
          <c:marker>
            <c:symbol val="none"/>
          </c:marker>
          <c:dLbls>
            <c:dLbl>
              <c:idx val="29"/>
              <c:layout>
                <c:manualLayout>
                  <c:x val="-4.6856356784701347E-3"/>
                  <c:y val="-1.3880140148103237E-2"/>
                </c:manualLayout>
              </c:layout>
              <c:spPr>
                <a:noFill/>
                <a:ln>
                  <a:noFill/>
                </a:ln>
                <a:effectLst/>
              </c:spPr>
              <c:txPr>
                <a:bodyPr/>
                <a:lstStyle/>
                <a:p>
                  <a:pPr>
                    <a:defRPr b="1"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Charts'!$AF$3:$AF$32</c:f>
              <c:strCache>
                <c:ptCount val="30"/>
                <c:pt idx="0">
                  <c:v>1Y</c:v>
                </c:pt>
                <c:pt idx="4">
                  <c:v>5Y</c:v>
                </c:pt>
                <c:pt idx="9">
                  <c:v>10Y</c:v>
                </c:pt>
                <c:pt idx="19">
                  <c:v>20Y</c:v>
                </c:pt>
                <c:pt idx="29">
                  <c:v>30Y</c:v>
                </c:pt>
              </c:strCache>
            </c:strRef>
          </c:cat>
          <c:val>
            <c:numRef>
              <c:f>'OS 1YR Nom Charts'!$AD$3:$AD$32</c:f>
              <c:numCache>
                <c:formatCode>General</c:formatCode>
                <c:ptCount val="30"/>
                <c:pt idx="0">
                  <c:v>2.0070000000000001</c:v>
                </c:pt>
                <c:pt idx="1">
                  <c:v>2.0840000000000001</c:v>
                </c:pt>
                <c:pt idx="2">
                  <c:v>2.2010000000000001</c:v>
                </c:pt>
                <c:pt idx="3">
                  <c:v>2.3260000000000001</c:v>
                </c:pt>
                <c:pt idx="4">
                  <c:v>2.4239999999999999</c:v>
                </c:pt>
                <c:pt idx="5">
                  <c:v>2.5190000000000001</c:v>
                </c:pt>
                <c:pt idx="6">
                  <c:v>2.6120000000000001</c:v>
                </c:pt>
                <c:pt idx="7">
                  <c:v>2.7029999999999998</c:v>
                </c:pt>
                <c:pt idx="8">
                  <c:v>2.79</c:v>
                </c:pt>
                <c:pt idx="9">
                  <c:v>2.8730000000000002</c:v>
                </c:pt>
                <c:pt idx="10">
                  <c:v>2.95</c:v>
                </c:pt>
                <c:pt idx="11">
                  <c:v>3.02</c:v>
                </c:pt>
                <c:pt idx="12">
                  <c:v>3.0830000000000002</c:v>
                </c:pt>
                <c:pt idx="13">
                  <c:v>3.137</c:v>
                </c:pt>
                <c:pt idx="14">
                  <c:v>3.1840000000000002</c:v>
                </c:pt>
                <c:pt idx="15">
                  <c:v>3.2229999999999999</c:v>
                </c:pt>
                <c:pt idx="16">
                  <c:v>3.2549999999999999</c:v>
                </c:pt>
                <c:pt idx="17">
                  <c:v>3.28</c:v>
                </c:pt>
                <c:pt idx="18">
                  <c:v>3.3</c:v>
                </c:pt>
                <c:pt idx="19">
                  <c:v>3.3149999999999999</c:v>
                </c:pt>
                <c:pt idx="20">
                  <c:v>3.327</c:v>
                </c:pt>
                <c:pt idx="21">
                  <c:v>3.3359999999999999</c:v>
                </c:pt>
                <c:pt idx="22">
                  <c:v>3.343</c:v>
                </c:pt>
                <c:pt idx="23">
                  <c:v>3.35</c:v>
                </c:pt>
                <c:pt idx="24">
                  <c:v>3.3580000000000001</c:v>
                </c:pt>
                <c:pt idx="25">
                  <c:v>3.367</c:v>
                </c:pt>
                <c:pt idx="26">
                  <c:v>3.3780000000000001</c:v>
                </c:pt>
                <c:pt idx="27">
                  <c:v>3.3919999999999999</c:v>
                </c:pt>
                <c:pt idx="28">
                  <c:v>3.4089999999999998</c:v>
                </c:pt>
                <c:pt idx="29">
                  <c:v>3.431</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F73-49C0-B120-4233E480553E}"/>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smtId="4294967295">
                <a:latin typeface="+mn-lt"/>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i="0">
                    <a:latin typeface="+mn-lt"/>
                  </a:defRPr>
                </a:pPr>
                <a:r>
                  <a:rPr lang="en-US" sz="800" b="1" i="0" u="none" strike="noStrike" kern="1200" baseline="0">
                    <a:solidFill>
                      <a:srgbClr val="000000"/>
                    </a:solidFill>
                    <a:latin typeface="+mn-lt"/>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itchFamily="34" charset="0"/>
        </a:defRPr>
      </a:pPr>
      <a:endParaRPr lang="en-US"/>
    </a:p>
  </c:txPr>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'OS 1YR Nom Charts'!$AI$2</c:f>
              <c:strCache>
                <c:ptCount val="1"/>
                <c:pt idx="0">
                  <c:v>12/31/2024</c:v>
                </c:pt>
              </c:strCache>
            </c:strRef>
          </c:tx>
          <c:spPr>
            <a:ln w="25400">
              <a:solidFill>
                <a:srgbClr val="FFFFFF">
                  <a:lumMod val="65000"/>
                </a:srgbClr>
              </a:solidFill>
            </a:ln>
          </c:spPr>
          <c:marker>
            <c:symbol val="none"/>
          </c:marker>
          <c:dLbls>
            <c:dLbl>
              <c:idx val="29"/>
              <c:layout>
                <c:manualLayout>
                  <c:x val="-4.7432989813387394E-3"/>
                  <c:y val="-1.5310586604755372E-5"/>
                </c:manualLayout>
              </c:layout>
              <c:spPr>
                <a:noFill/>
                <a:ln>
                  <a:noFill/>
                </a:ln>
                <a:effectLst/>
              </c:spPr>
              <c:txPr>
                <a:bodyPr/>
                <a:lstStyle/>
                <a:p>
                  <a:pPr>
                    <a:defRPr b="1"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Charts'!$AL$3:$AL$32</c:f>
              <c:strCache>
                <c:ptCount val="30"/>
                <c:pt idx="0">
                  <c:v>1Y</c:v>
                </c:pt>
                <c:pt idx="4">
                  <c:v>5Y</c:v>
                </c:pt>
                <c:pt idx="9">
                  <c:v>10Y</c:v>
                </c:pt>
                <c:pt idx="19">
                  <c:v>20Y</c:v>
                </c:pt>
                <c:pt idx="29">
                  <c:v>30Y</c:v>
                </c:pt>
              </c:strCache>
            </c:strRef>
          </c:cat>
          <c:val>
            <c:numRef>
              <c:f>'OS 1YR Nom Charts'!$AI$3:$AI$32</c:f>
              <c:numCache>
                <c:formatCode>General</c:formatCode>
                <c:ptCount val="30"/>
                <c:pt idx="0">
                  <c:v>0.42699999999999999</c:v>
                </c:pt>
                <c:pt idx="1">
                  <c:v>0.60799999999999998</c:v>
                </c:pt>
                <c:pt idx="2">
                  <c:v>0.60899999999999999</c:v>
                </c:pt>
                <c:pt idx="3">
                  <c:v>0.68300000000000005</c:v>
                </c:pt>
                <c:pt idx="4">
                  <c:v>0.74</c:v>
                </c:pt>
                <c:pt idx="5">
                  <c:v>0.77100000000000002</c:v>
                </c:pt>
                <c:pt idx="6">
                  <c:v>0.84399999999999997</c:v>
                </c:pt>
                <c:pt idx="7">
                  <c:v>0.92600000000000005</c:v>
                </c:pt>
                <c:pt idx="8">
                  <c:v>1.0189999999999999</c:v>
                </c:pt>
                <c:pt idx="9">
                  <c:v>1.1259999999999999</c:v>
                </c:pt>
                <c:pt idx="10">
                  <c:v>1.226</c:v>
                </c:pt>
                <c:pt idx="11">
                  <c:v>1.321</c:v>
                </c:pt>
                <c:pt idx="12">
                  <c:v>1.4079999999999999</c:v>
                </c:pt>
                <c:pt idx="13">
                  <c:v>1.4890000000000001</c:v>
                </c:pt>
                <c:pt idx="14">
                  <c:v>1.5620000000000001</c:v>
                </c:pt>
                <c:pt idx="15">
                  <c:v>1.629</c:v>
                </c:pt>
                <c:pt idx="16">
                  <c:v>1.69</c:v>
                </c:pt>
                <c:pt idx="17">
                  <c:v>1.748</c:v>
                </c:pt>
                <c:pt idx="18">
                  <c:v>1.802</c:v>
                </c:pt>
                <c:pt idx="19">
                  <c:v>1.853</c:v>
                </c:pt>
                <c:pt idx="20">
                  <c:v>1.9019999999999999</c:v>
                </c:pt>
                <c:pt idx="21">
                  <c:v>1.9470000000000001</c:v>
                </c:pt>
                <c:pt idx="22">
                  <c:v>1.9890000000000001</c:v>
                </c:pt>
                <c:pt idx="23">
                  <c:v>2.028</c:v>
                </c:pt>
                <c:pt idx="24">
                  <c:v>2.0630000000000002</c:v>
                </c:pt>
                <c:pt idx="25">
                  <c:v>2.0950000000000002</c:v>
                </c:pt>
                <c:pt idx="26">
                  <c:v>2.1219999999999999</c:v>
                </c:pt>
                <c:pt idx="27">
                  <c:v>2.145</c:v>
                </c:pt>
                <c:pt idx="28">
                  <c:v>2.165</c:v>
                </c:pt>
                <c:pt idx="29">
                  <c:v>2.181</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F73-49C0-B120-4233E480553E}"/>
            </c:ext>
          </c:extLst>
        </c:ser>
        <c:ser>
          <c:idx val="1"/>
          <c:order val="1"/>
          <c:tx>
            <c:strRef>
              <c:f>'OS 1YR Nom Charts'!$AJ$2</c:f>
              <c:strCache>
                <c:ptCount val="1"/>
                <c:pt idx="0">
                  <c:v>12/31/2025</c:v>
                </c:pt>
              </c:strCache>
            </c:strRef>
          </c:tx>
          <c:spPr>
            <a:ln w="25400">
              <a:solidFill>
                <a:srgbClr val="427994"/>
              </a:solidFill>
            </a:ln>
          </c:spPr>
          <c:marker>
            <c:symbol val="none"/>
          </c:marker>
          <c:dLbls>
            <c:dLbl>
              <c:idx val="29"/>
              <c:layout>
                <c:manualLayout>
                  <c:x val="-4.6856356784701347E-3"/>
                  <c:y val="-4.6208808198571205E-3"/>
                </c:manualLayout>
              </c:layout>
              <c:spPr>
                <a:noFill/>
                <a:ln>
                  <a:noFill/>
                </a:ln>
                <a:effectLst/>
              </c:spPr>
              <c:txPr>
                <a:bodyPr/>
                <a:lstStyle/>
                <a:p>
                  <a:pPr>
                    <a:defRPr b="1"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Charts'!$AL$3:$AL$32</c:f>
              <c:strCache>
                <c:ptCount val="30"/>
                <c:pt idx="0">
                  <c:v>1Y</c:v>
                </c:pt>
                <c:pt idx="4">
                  <c:v>5Y</c:v>
                </c:pt>
                <c:pt idx="9">
                  <c:v>10Y</c:v>
                </c:pt>
                <c:pt idx="19">
                  <c:v>20Y</c:v>
                </c:pt>
                <c:pt idx="29">
                  <c:v>30Y</c:v>
                </c:pt>
              </c:strCache>
            </c:strRef>
          </c:cat>
          <c:val>
            <c:numRef>
              <c:f>'OS 1YR Nom Charts'!$AJ$3:$AJ$32</c:f>
              <c:numCache>
                <c:formatCode>General</c:formatCode>
                <c:ptCount val="30"/>
                <c:pt idx="0">
                  <c:v>0.90800000000000003</c:v>
                </c:pt>
                <c:pt idx="1">
                  <c:v>1.135</c:v>
                </c:pt>
                <c:pt idx="2">
                  <c:v>1.2909999999999999</c:v>
                </c:pt>
                <c:pt idx="3">
                  <c:v>1.4490000000000001</c:v>
                </c:pt>
                <c:pt idx="4">
                  <c:v>1.5580000000000001</c:v>
                </c:pt>
                <c:pt idx="5">
                  <c:v>1.66</c:v>
                </c:pt>
                <c:pt idx="6">
                  <c:v>1.7649999999999999</c:v>
                </c:pt>
                <c:pt idx="7">
                  <c:v>1.873</c:v>
                </c:pt>
                <c:pt idx="8">
                  <c:v>1.9790000000000001</c:v>
                </c:pt>
                <c:pt idx="9">
                  <c:v>2.1019999999999999</c:v>
                </c:pt>
                <c:pt idx="10">
                  <c:v>2.21</c:v>
                </c:pt>
                <c:pt idx="11">
                  <c:v>2.3069999999999999</c:v>
                </c:pt>
                <c:pt idx="12">
                  <c:v>2.395</c:v>
                </c:pt>
                <c:pt idx="13">
                  <c:v>2.4740000000000002</c:v>
                </c:pt>
                <c:pt idx="14">
                  <c:v>2.5470000000000002</c:v>
                </c:pt>
                <c:pt idx="15">
                  <c:v>2.6160000000000001</c:v>
                </c:pt>
                <c:pt idx="16">
                  <c:v>2.6829999999999998</c:v>
                </c:pt>
                <c:pt idx="17">
                  <c:v>2.75</c:v>
                </c:pt>
                <c:pt idx="18">
                  <c:v>2.8159999999999998</c:v>
                </c:pt>
                <c:pt idx="19">
                  <c:v>2.8820000000000001</c:v>
                </c:pt>
                <c:pt idx="20">
                  <c:v>2.9460000000000002</c:v>
                </c:pt>
                <c:pt idx="21">
                  <c:v>3.008</c:v>
                </c:pt>
                <c:pt idx="22">
                  <c:v>3.0659999999999998</c:v>
                </c:pt>
                <c:pt idx="23">
                  <c:v>3.1179999999999999</c:v>
                </c:pt>
                <c:pt idx="24">
                  <c:v>3.1619999999999999</c:v>
                </c:pt>
                <c:pt idx="25">
                  <c:v>3.1970000000000001</c:v>
                </c:pt>
                <c:pt idx="26">
                  <c:v>3.2229999999999999</c:v>
                </c:pt>
                <c:pt idx="27">
                  <c:v>3.2389999999999999</c:v>
                </c:pt>
                <c:pt idx="28">
                  <c:v>3.246</c:v>
                </c:pt>
                <c:pt idx="29">
                  <c:v>3.2450000000000001</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F73-49C0-B120-4233E480553E}"/>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smtId="4294967295">
                <a:latin typeface="+mn-lt"/>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marL="0" marR="0" lvl="0" indent="0" algn="ctr" defTabSz="914400" rtl="0" eaLnBrk="1" fontAlgn="auto" latinLnBrk="0" hangingPunct="1">
                  <a:lnSpc>
                    <a:spcPct val="100000"/>
                  </a:lnSpc>
                  <a:spcBef>
                    <a:spcPct val="0"/>
                  </a:spcBef>
                  <a:spcAft>
                    <a:spcPct val="0"/>
                  </a:spcAft>
                  <a:buClrTx/>
                  <a:buSzTx/>
                  <a:buFontTx/>
                  <a:buNone/>
                  <a:defRPr sz="800" b="0" i="0" u="none" strike="noStrike" kern="1200" baseline="0">
                    <a:solidFill>
                      <a:prstClr val="black"/>
                    </a:solidFill>
                    <a:latin typeface="+mn-lt"/>
                    <a:ea typeface="+mn-ea"/>
                    <a:cs typeface="+mn-cs"/>
                  </a:defRPr>
                </a:pPr>
                <a:r>
                  <a:rPr lang="en-US" sz="800" b="1" i="0" u="none" strike="noStrike" kern="1200" baseline="0">
                    <a:solidFill>
                      <a:srgbClr val="000000"/>
                    </a:solidFill>
                    <a:latin typeface="+mn-lt"/>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itchFamily="34" charset="0"/>
        </a:defRPr>
      </a:pPr>
      <a:endParaRPr lang="en-US"/>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'OS 1YR Nom Charts'!$C$2</c:f>
              <c:strCache>
                <c:ptCount val="1"/>
                <c:pt idx="0">
                  <c:v>12/31/2024</c:v>
                </c:pt>
              </c:strCache>
            </c:strRef>
          </c:tx>
          <c:spPr>
            <a:ln w="25400">
              <a:solidFill>
                <a:srgbClr val="FFFFFF">
                  <a:lumMod val="65000"/>
                </a:srgbClr>
              </a:solidFill>
            </a:ln>
          </c:spPr>
          <c:marker>
            <c:symbol val="none"/>
          </c:marker>
          <c:dLbls>
            <c:dLbl>
              <c:idx val="29"/>
              <c:layout>
                <c:manualLayout>
                  <c:x val="-4.7432989813387394E-3"/>
                  <c:y val="-1.5310586604755372E-5"/>
                </c:manualLayout>
              </c:layout>
              <c:spPr>
                <a:noFill/>
                <a:ln>
                  <a:noFill/>
                </a:ln>
                <a:effectLst/>
              </c:spPr>
              <c:txPr>
                <a:bodyPr/>
                <a:lstStyle/>
                <a:p>
                  <a:pPr>
                    <a:defRPr b="1"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Charts'!$Z$3:$Z$32</c:f>
              <c:strCache>
                <c:ptCount val="30"/>
                <c:pt idx="0">
                  <c:v>1Y</c:v>
                </c:pt>
                <c:pt idx="4">
                  <c:v>5Y</c:v>
                </c:pt>
                <c:pt idx="9">
                  <c:v>10Y</c:v>
                </c:pt>
                <c:pt idx="19">
                  <c:v>20Y</c:v>
                </c:pt>
                <c:pt idx="29">
                  <c:v>30Y</c:v>
                </c:pt>
              </c:strCache>
            </c:strRef>
          </c:cat>
          <c:val>
            <c:numRef>
              <c:f>'OS 1YR Nom Charts'!$C$3:$C$32</c:f>
              <c:numCache>
                <c:formatCode>General</c:formatCode>
                <c:ptCount val="30"/>
                <c:pt idx="0">
                  <c:v>2.9710000000000001</c:v>
                </c:pt>
                <c:pt idx="1">
                  <c:v>2.8820000000000001</c:v>
                </c:pt>
                <c:pt idx="2">
                  <c:v>2.879</c:v>
                </c:pt>
                <c:pt idx="3">
                  <c:v>2.92</c:v>
                </c:pt>
                <c:pt idx="4">
                  <c:v>2.9809999999999999</c:v>
                </c:pt>
                <c:pt idx="5">
                  <c:v>3.0470000000000002</c:v>
                </c:pt>
                <c:pt idx="6">
                  <c:v>3.109</c:v>
                </c:pt>
                <c:pt idx="7">
                  <c:v>3.1629999999999998</c:v>
                </c:pt>
                <c:pt idx="8">
                  <c:v>3.2080000000000002</c:v>
                </c:pt>
                <c:pt idx="9">
                  <c:v>3.242</c:v>
                </c:pt>
                <c:pt idx="10">
                  <c:v>3.2679999999999998</c:v>
                </c:pt>
                <c:pt idx="11">
                  <c:v>3.2869999999999999</c:v>
                </c:pt>
                <c:pt idx="12">
                  <c:v>3.3</c:v>
                </c:pt>
                <c:pt idx="13">
                  <c:v>3.3090000000000002</c:v>
                </c:pt>
                <c:pt idx="14">
                  <c:v>3.3149999999999999</c:v>
                </c:pt>
                <c:pt idx="15">
                  <c:v>3.319</c:v>
                </c:pt>
                <c:pt idx="16">
                  <c:v>3.3210000000000002</c:v>
                </c:pt>
                <c:pt idx="17">
                  <c:v>3.323</c:v>
                </c:pt>
                <c:pt idx="18">
                  <c:v>3.3250000000000002</c:v>
                </c:pt>
                <c:pt idx="19">
                  <c:v>3.327</c:v>
                </c:pt>
                <c:pt idx="20">
                  <c:v>3.3290000000000002</c:v>
                </c:pt>
                <c:pt idx="21">
                  <c:v>3.331</c:v>
                </c:pt>
                <c:pt idx="22">
                  <c:v>3.3330000000000002</c:v>
                </c:pt>
                <c:pt idx="23">
                  <c:v>3.335</c:v>
                </c:pt>
                <c:pt idx="24">
                  <c:v>3.3370000000000002</c:v>
                </c:pt>
                <c:pt idx="25">
                  <c:v>3.3380000000000001</c:v>
                </c:pt>
                <c:pt idx="26">
                  <c:v>3.339</c:v>
                </c:pt>
                <c:pt idx="27">
                  <c:v>3.3380000000000001</c:v>
                </c:pt>
                <c:pt idx="28">
                  <c:v>3.3370000000000002</c:v>
                </c:pt>
                <c:pt idx="29">
                  <c:v>3.3340000000000001</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F73-49C0-B120-4233E480553E}"/>
            </c:ext>
          </c:extLst>
        </c:ser>
        <c:ser>
          <c:idx val="1"/>
          <c:order val="1"/>
          <c:tx>
            <c:strRef>
              <c:f>'OS 1YR Nom Charts'!$D$2</c:f>
              <c:strCache>
                <c:ptCount val="1"/>
                <c:pt idx="0">
                  <c:v>12/31/2025</c:v>
                </c:pt>
              </c:strCache>
            </c:strRef>
          </c:tx>
          <c:spPr>
            <a:ln w="25400">
              <a:solidFill>
                <a:srgbClr val="427994"/>
              </a:solidFill>
            </a:ln>
          </c:spPr>
          <c:marker>
            <c:symbol val="none"/>
          </c:marker>
          <c:dLbls>
            <c:dLbl>
              <c:idx val="29"/>
              <c:layout>
                <c:manualLayout>
                  <c:x val="-4.6856356784701347E-3"/>
                  <c:y val="-1.3880140148103237E-2"/>
                </c:manualLayout>
              </c:layout>
              <c:spPr>
                <a:noFill/>
                <a:ln>
                  <a:noFill/>
                </a:ln>
                <a:effectLst/>
              </c:spPr>
              <c:txPr>
                <a:bodyPr/>
                <a:lstStyle/>
                <a:p>
                  <a:pPr>
                    <a:defRPr b="1"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Charts'!$Z$3:$Z$32</c:f>
              <c:strCache>
                <c:ptCount val="30"/>
                <c:pt idx="0">
                  <c:v>1Y</c:v>
                </c:pt>
                <c:pt idx="4">
                  <c:v>5Y</c:v>
                </c:pt>
                <c:pt idx="9">
                  <c:v>10Y</c:v>
                </c:pt>
                <c:pt idx="19">
                  <c:v>20Y</c:v>
                </c:pt>
                <c:pt idx="29">
                  <c:v>30Y</c:v>
                </c:pt>
              </c:strCache>
            </c:strRef>
          </c:cat>
          <c:val>
            <c:numRef>
              <c:f>'OS 1YR Nom Charts'!$D$3:$D$32</c:f>
              <c:numCache>
                <c:formatCode>General</c:formatCode>
                <c:ptCount val="30"/>
                <c:pt idx="0">
                  <c:v>2.4140000000000001</c:v>
                </c:pt>
                <c:pt idx="1">
                  <c:v>2.605</c:v>
                </c:pt>
                <c:pt idx="2">
                  <c:v>2.7559999999999998</c:v>
                </c:pt>
                <c:pt idx="3">
                  <c:v>2.8889999999999998</c:v>
                </c:pt>
                <c:pt idx="4">
                  <c:v>3.0089999999999999</c:v>
                </c:pt>
                <c:pt idx="5">
                  <c:v>3.1160000000000001</c:v>
                </c:pt>
                <c:pt idx="6">
                  <c:v>3.2120000000000002</c:v>
                </c:pt>
                <c:pt idx="7">
                  <c:v>3.2970000000000002</c:v>
                </c:pt>
                <c:pt idx="8">
                  <c:v>3.3730000000000002</c:v>
                </c:pt>
                <c:pt idx="9">
                  <c:v>3.4390000000000001</c:v>
                </c:pt>
                <c:pt idx="10">
                  <c:v>3.4969999999999999</c:v>
                </c:pt>
                <c:pt idx="11">
                  <c:v>3.5459999999999998</c:v>
                </c:pt>
                <c:pt idx="12">
                  <c:v>3.5880000000000001</c:v>
                </c:pt>
                <c:pt idx="13">
                  <c:v>3.6240000000000001</c:v>
                </c:pt>
                <c:pt idx="14">
                  <c:v>3.6549999999999998</c:v>
                </c:pt>
                <c:pt idx="15">
                  <c:v>3.681</c:v>
                </c:pt>
                <c:pt idx="16">
                  <c:v>3.7029999999999998</c:v>
                </c:pt>
                <c:pt idx="17">
                  <c:v>3.722</c:v>
                </c:pt>
                <c:pt idx="18">
                  <c:v>3.7389999999999999</c:v>
                </c:pt>
                <c:pt idx="19">
                  <c:v>3.754</c:v>
                </c:pt>
                <c:pt idx="20">
                  <c:v>3.7669999999999999</c:v>
                </c:pt>
                <c:pt idx="21">
                  <c:v>3.7789999999999999</c:v>
                </c:pt>
                <c:pt idx="22">
                  <c:v>3.79</c:v>
                </c:pt>
                <c:pt idx="23">
                  <c:v>3.8010000000000002</c:v>
                </c:pt>
                <c:pt idx="24">
                  <c:v>3.81</c:v>
                </c:pt>
                <c:pt idx="25">
                  <c:v>3.819</c:v>
                </c:pt>
                <c:pt idx="26">
                  <c:v>3.8279999999999998</c:v>
                </c:pt>
                <c:pt idx="27">
                  <c:v>3.835</c:v>
                </c:pt>
                <c:pt idx="28">
                  <c:v>3.8420000000000001</c:v>
                </c:pt>
                <c:pt idx="29">
                  <c:v>3.8479999999999999</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F73-49C0-B120-4233E480553E}"/>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smtId="4294967295">
                <a:latin typeface="+mn-lt"/>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i="0">
                    <a:latin typeface="+mn-lt"/>
                  </a:defRPr>
                </a:pPr>
                <a:r>
                  <a:rPr lang="en-US" sz="800" b="1" i="0" u="none" strike="noStrike" kern="1200" baseline="0">
                    <a:solidFill>
                      <a:srgbClr val="000000"/>
                    </a:solidFill>
                    <a:latin typeface="+mn-lt"/>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itchFamily="34" charset="0"/>
        </a:defRPr>
      </a:pPr>
      <a:endParaRPr lang="en-US"/>
    </a:p>
  </c:txPr>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101076781749725"/>
          <c:y val="6.926727294921875E-2"/>
          <c:w val="0.59968900680541992"/>
          <c:h val="0.66533744335174561"/>
        </c:manualLayout>
      </c:layout>
      <c:lineChart>
        <c:grouping val="standard"/>
        <c:varyColors val="0"/>
        <c:ser>
          <c:idx val="0"/>
          <c:order val="0"/>
          <c:tx>
            <c:strRef>
              <c:f>'OS 1YR Nom Charts'!$Q$2</c:f>
              <c:strCache>
                <c:ptCount val="1"/>
                <c:pt idx="0">
                  <c:v>12/31/2024</c:v>
                </c:pt>
              </c:strCache>
            </c:strRef>
          </c:tx>
          <c:spPr>
            <a:ln w="25400">
              <a:solidFill>
                <a:srgbClr val="FFFFFF">
                  <a:lumMod val="65000"/>
                </a:srgbClr>
              </a:solidFill>
            </a:ln>
          </c:spPr>
          <c:marker>
            <c:symbol val="none"/>
          </c:marker>
          <c:dLbls>
            <c:dLbl>
              <c:idx val="29"/>
              <c:layout>
                <c:manualLayout>
                  <c:x val="-4.7432989813387394E-3"/>
                  <c:y val="9.2439483851194382E-3"/>
                </c:manualLayout>
              </c:layout>
              <c:spPr>
                <a:noFill/>
                <a:ln>
                  <a:noFill/>
                </a:ln>
                <a:effectLst/>
              </c:spPr>
              <c:txPr>
                <a:bodyPr/>
                <a:lstStyle/>
                <a:p>
                  <a:pPr>
                    <a:defRPr b="1"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0.12110750000000001"/>
                    </c:manualLayout>
                  </c15:layout>
                </c:ext>
                <c:ext xmlns:c16="http://schemas.microsoft.com/office/drawing/2014/chart" uri="{C3380CC4-5D6E-409C-BE32-E72D297353CC}">
                  <c16:uniqueId val="{00000000-0F73-49C0-B120-4233E480553E}"/>
                </c:ext>
              </c:extLst>
            </c:dLbl>
            <c:spPr>
              <a:noFill/>
              <a:ln>
                <a:noFill/>
              </a:ln>
              <a:effectLst/>
            </c:spPr>
            <c:txPr>
              <a:bodyPr wrap="square" lIns="38100" tIns="19050" rIns="38100" bIns="19050" anchor="ctr">
                <a:spAutoFit/>
              </a:bodyPr>
              <a:lstStyle/>
              <a:p>
                <a:pPr>
                  <a:defRPr smtId="4294967295">
                    <a:solidFill>
                      <a:schemeClr val="bg1">
                        <a:lumMod val="50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Charts'!$Z$3:$Z$32</c:f>
              <c:strCache>
                <c:ptCount val="30"/>
                <c:pt idx="0">
                  <c:v>1Y</c:v>
                </c:pt>
                <c:pt idx="4">
                  <c:v>5Y</c:v>
                </c:pt>
                <c:pt idx="9">
                  <c:v>10Y</c:v>
                </c:pt>
                <c:pt idx="19">
                  <c:v>20Y</c:v>
                </c:pt>
                <c:pt idx="29">
                  <c:v>30Y</c:v>
                </c:pt>
              </c:strCache>
            </c:strRef>
          </c:cat>
          <c:val>
            <c:numRef>
              <c:f>'OS 1YR Nom Charts'!$Q$3:$Q$32</c:f>
              <c:numCache>
                <c:formatCode>General</c:formatCode>
                <c:ptCount val="30"/>
                <c:pt idx="0">
                  <c:v>4.0140000000000002</c:v>
                </c:pt>
                <c:pt idx="1">
                  <c:v>3.7959999999999998</c:v>
                </c:pt>
                <c:pt idx="2">
                  <c:v>3.843</c:v>
                </c:pt>
                <c:pt idx="3">
                  <c:v>3.9279999999999999</c:v>
                </c:pt>
                <c:pt idx="4">
                  <c:v>4.0140000000000002</c:v>
                </c:pt>
                <c:pt idx="5">
                  <c:v>4.0970000000000004</c:v>
                </c:pt>
                <c:pt idx="6">
                  <c:v>4.1740000000000004</c:v>
                </c:pt>
                <c:pt idx="7">
                  <c:v>4.2450000000000001</c:v>
                </c:pt>
                <c:pt idx="8">
                  <c:v>4.3109999999999999</c:v>
                </c:pt>
                <c:pt idx="9">
                  <c:v>4.3719999999999999</c:v>
                </c:pt>
                <c:pt idx="10">
                  <c:v>4.4269999999999996</c:v>
                </c:pt>
                <c:pt idx="11">
                  <c:v>4.4770000000000003</c:v>
                </c:pt>
                <c:pt idx="12">
                  <c:v>4.5220000000000002</c:v>
                </c:pt>
                <c:pt idx="13">
                  <c:v>4.5629999999999997</c:v>
                </c:pt>
                <c:pt idx="14">
                  <c:v>4.601</c:v>
                </c:pt>
                <c:pt idx="15">
                  <c:v>4.6340000000000003</c:v>
                </c:pt>
                <c:pt idx="16">
                  <c:v>4.665</c:v>
                </c:pt>
                <c:pt idx="17">
                  <c:v>4.6920000000000002</c:v>
                </c:pt>
                <c:pt idx="18">
                  <c:v>4.7160000000000002</c:v>
                </c:pt>
                <c:pt idx="19">
                  <c:v>4.7370000000000001</c:v>
                </c:pt>
                <c:pt idx="20">
                  <c:v>4.7560000000000002</c:v>
                </c:pt>
                <c:pt idx="21">
                  <c:v>4.7729999999999997</c:v>
                </c:pt>
                <c:pt idx="22">
                  <c:v>4.7869999999999999</c:v>
                </c:pt>
                <c:pt idx="23">
                  <c:v>4.8</c:v>
                </c:pt>
                <c:pt idx="24">
                  <c:v>4.8099999999999996</c:v>
                </c:pt>
                <c:pt idx="25">
                  <c:v>4.82</c:v>
                </c:pt>
                <c:pt idx="26">
                  <c:v>4.827</c:v>
                </c:pt>
                <c:pt idx="27">
                  <c:v>4.8330000000000002</c:v>
                </c:pt>
                <c:pt idx="28">
                  <c:v>4.8380000000000001</c:v>
                </c:pt>
                <c:pt idx="29">
                  <c:v>4.84</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0F73-49C0-B120-4233E480553E}"/>
            </c:ext>
          </c:extLst>
        </c:ser>
        <c:ser>
          <c:idx val="1"/>
          <c:order val="1"/>
          <c:tx>
            <c:strRef>
              <c:f>'OS 1YR Nom Charts'!$R$2</c:f>
              <c:strCache>
                <c:ptCount val="1"/>
                <c:pt idx="0">
                  <c:v>12/31/2025</c:v>
                </c:pt>
              </c:strCache>
            </c:strRef>
          </c:tx>
          <c:spPr>
            <a:ln w="25400">
              <a:solidFill>
                <a:srgbClr val="427994"/>
              </a:solidFill>
            </a:ln>
          </c:spPr>
          <c:marker>
            <c:symbol val="none"/>
          </c:marker>
          <c:dLbls>
            <c:dLbl>
              <c:idx val="29"/>
              <c:layout>
                <c:manualLayout>
                  <c:x val="-4.6856356784701347E-3"/>
                  <c:y val="-2.3139398545026779E-2"/>
                </c:manualLayout>
              </c:layout>
              <c:spPr>
                <a:noFill/>
                <a:ln>
                  <a:noFill/>
                </a:ln>
                <a:effectLst/>
              </c:spPr>
              <c:txPr>
                <a:bodyPr/>
                <a:lstStyle/>
                <a:p>
                  <a:pPr>
                    <a:defRPr b="1"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1"/>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223588"/>
                      <c:h val="8.3900890000000006E-2"/>
                    </c:manualLayout>
                  </c15:layout>
                </c:ext>
                <c:ext xmlns:c16="http://schemas.microsoft.com/office/drawing/2014/chart" uri="{C3380CC4-5D6E-409C-BE32-E72D297353CC}">
                  <c16:uniqueId val="{00000002-0F73-49C0-B120-4233E480553E}"/>
                </c:ext>
              </c:extLst>
            </c:dLbl>
            <c:spPr>
              <a:noFill/>
              <a:ln>
                <a:noFill/>
              </a:ln>
              <a:effectLst/>
            </c:spPr>
            <c:txPr>
              <a:bodyPr wrap="square" lIns="38100" tIns="19050" rIns="38100" bIns="19050" anchor="ctr">
                <a:spAutoFit/>
              </a:bodyPr>
              <a:lstStyle/>
              <a:p>
                <a:pPr>
                  <a:defRPr smtId="4294967295">
                    <a:solidFill>
                      <a:schemeClr val="accent1">
                        <a:lumMod val="75000"/>
                      </a:schemeClr>
                    </a:solidFill>
                    <a:latin typeface="Arial" pitchFamily="34" charset="0"/>
                    <a:cs typeface="Arial" pitchFamily="34" charset="0"/>
                  </a:defRPr>
                </a:pPr>
                <a:endParaRPr lang="en-US"/>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'OS 1YR Nom Charts'!$Z$3:$Z$32</c:f>
              <c:strCache>
                <c:ptCount val="30"/>
                <c:pt idx="0">
                  <c:v>1Y</c:v>
                </c:pt>
                <c:pt idx="4">
                  <c:v>5Y</c:v>
                </c:pt>
                <c:pt idx="9">
                  <c:v>10Y</c:v>
                </c:pt>
                <c:pt idx="19">
                  <c:v>20Y</c:v>
                </c:pt>
                <c:pt idx="29">
                  <c:v>30Y</c:v>
                </c:pt>
              </c:strCache>
            </c:strRef>
          </c:cat>
          <c:val>
            <c:numRef>
              <c:f>'OS 1YR Nom Charts'!$R$3:$R$32</c:f>
              <c:numCache>
                <c:formatCode>General</c:formatCode>
                <c:ptCount val="30"/>
                <c:pt idx="0">
                  <c:v>3.988</c:v>
                </c:pt>
                <c:pt idx="1">
                  <c:v>3.9990000000000001</c:v>
                </c:pt>
                <c:pt idx="2">
                  <c:v>4.1109999999999998</c:v>
                </c:pt>
                <c:pt idx="3">
                  <c:v>4.2290000000000001</c:v>
                </c:pt>
                <c:pt idx="4">
                  <c:v>4.3360000000000003</c:v>
                </c:pt>
                <c:pt idx="5">
                  <c:v>4.4340000000000002</c:v>
                </c:pt>
                <c:pt idx="6">
                  <c:v>4.5220000000000002</c:v>
                </c:pt>
                <c:pt idx="7">
                  <c:v>4.6020000000000003</c:v>
                </c:pt>
                <c:pt idx="8">
                  <c:v>4.673</c:v>
                </c:pt>
                <c:pt idx="9">
                  <c:v>4.7370000000000001</c:v>
                </c:pt>
                <c:pt idx="10">
                  <c:v>4.7949999999999999</c:v>
                </c:pt>
                <c:pt idx="11">
                  <c:v>4.8460000000000001</c:v>
                </c:pt>
                <c:pt idx="12">
                  <c:v>4.8920000000000003</c:v>
                </c:pt>
                <c:pt idx="13">
                  <c:v>4.9329999999999998</c:v>
                </c:pt>
                <c:pt idx="14">
                  <c:v>4.97</c:v>
                </c:pt>
                <c:pt idx="15">
                  <c:v>5.0019999999999998</c:v>
                </c:pt>
                <c:pt idx="16">
                  <c:v>5.0309999999999997</c:v>
                </c:pt>
                <c:pt idx="17">
                  <c:v>5.0570000000000004</c:v>
                </c:pt>
                <c:pt idx="18">
                  <c:v>5.08</c:v>
                </c:pt>
                <c:pt idx="19">
                  <c:v>5.101</c:v>
                </c:pt>
                <c:pt idx="20">
                  <c:v>5.1189999999999998</c:v>
                </c:pt>
                <c:pt idx="21">
                  <c:v>5.1349999999999998</c:v>
                </c:pt>
                <c:pt idx="22">
                  <c:v>5.15</c:v>
                </c:pt>
                <c:pt idx="23">
                  <c:v>5.1630000000000003</c:v>
                </c:pt>
                <c:pt idx="24">
                  <c:v>5.1749999999999998</c:v>
                </c:pt>
                <c:pt idx="25">
                  <c:v>5.1849999999999996</c:v>
                </c:pt>
                <c:pt idx="26">
                  <c:v>5.1950000000000003</c:v>
                </c:pt>
                <c:pt idx="27">
                  <c:v>5.2039999999999997</c:v>
                </c:pt>
                <c:pt idx="28">
                  <c:v>5.2080000000000002</c:v>
                </c:pt>
                <c:pt idx="29">
                  <c:v>5.2080000000000002</c:v>
                </c:pt>
              </c:numCache>
            </c:numRef>
          </c:val>
          <c:smooth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0F73-49C0-B120-4233E480553E}"/>
            </c:ext>
          </c:extLst>
        </c:ser>
        <c:dLbls>
          <c:showLegendKey val="0"/>
          <c:showVal val="0"/>
          <c:showCatName val="0"/>
          <c:showSerName val="0"/>
          <c:showPercent val="0"/>
          <c:showBubbleSize val="0"/>
        </c:dLbls>
        <c:smooth val="0"/>
        <c:axId val="120240384"/>
        <c:axId val="120246656"/>
      </c:lineChart>
      <c:catAx>
        <c:axId val="120240384"/>
        <c:scaling>
          <c:orientation val="minMax"/>
        </c:scaling>
        <c:delete val="0"/>
        <c:axPos val="b"/>
        <c:title>
          <c:tx>
            <c:rich>
              <a:bodyPr/>
              <a:lstStyle/>
              <a:p>
                <a:pPr>
                  <a:defRPr b="0">
                    <a:latin typeface="+mn-lt"/>
                  </a:defRPr>
                </a:pPr>
                <a:r>
                  <a:rPr lang="en-US" sz="800" b="1" i="0" u="none" strike="noStrike" kern="1200" baseline="0">
                    <a:solidFill>
                      <a:srgbClr val="000000"/>
                    </a:solidFill>
                    <a:latin typeface="+mn-lt"/>
                  </a:rPr>
                  <a:t>Years to Maturity</a:t>
                </a:r>
              </a:p>
            </c:rich>
          </c:tx>
          <c:layout>
            <c:manualLayout>
              <c:xMode val="edge"/>
              <c:yMode val="edge"/>
              <c:x val="0.37405949831008911"/>
              <c:y val="0.91252201795578003"/>
            </c:manualLayout>
          </c:layout>
          <c:overlay val="0"/>
        </c:title>
        <c:numFmt formatCode="0" sourceLinked="0"/>
        <c:majorTickMark val="none"/>
        <c:minorTickMark val="none"/>
        <c:tickLblPos val="low"/>
        <c:txPr>
          <a:bodyPr rot="0"/>
          <a:lstStyle/>
          <a:p>
            <a:pPr>
              <a:defRPr smtId="4294967295">
                <a:latin typeface="+mn-lt"/>
              </a:defRPr>
            </a:pPr>
            <a:endParaRPr lang="en-US"/>
          </a:p>
        </c:txPr>
        <c:crossAx val="120246656"/>
        <c:crosses val="autoZero"/>
        <c:auto val="0"/>
        <c:lblAlgn val="ctr"/>
        <c:lblOffset val="100"/>
        <c:tickLblSkip val="1"/>
        <c:noMultiLvlLbl val="0"/>
      </c:catAx>
      <c:valAx>
        <c:axId val="120246656"/>
        <c:scaling>
          <c:orientation val="minMax"/>
          <c:max val="6"/>
          <c:min val="0"/>
        </c:scaling>
        <c:delete val="0"/>
        <c:axPos val="l"/>
        <c:title>
          <c:tx>
            <c:rich>
              <a:bodyPr rot="-5400000" vert="horz"/>
              <a:lstStyle/>
              <a:p>
                <a:pPr>
                  <a:defRPr b="0" i="0">
                    <a:latin typeface="+mn-lt"/>
                  </a:defRPr>
                </a:pPr>
                <a:r>
                  <a:rPr lang="en-US" sz="800" b="1" i="0" u="none" strike="noStrike" kern="1200" baseline="0">
                    <a:solidFill>
                      <a:srgbClr val="000000"/>
                    </a:solidFill>
                    <a:latin typeface="+mn-lt"/>
                  </a:rPr>
                  <a:t>Yield (%)</a:t>
                </a:r>
              </a:p>
            </c:rich>
          </c:tx>
          <c:layout>
            <c:manualLayout>
              <c:xMode val="edge"/>
              <c:yMode val="edge"/>
              <c:x val="2.4326585233211517E-2"/>
              <c:y val="0.25470557808876038"/>
            </c:manualLayout>
          </c:layout>
          <c:overlay val="0"/>
        </c:title>
        <c:numFmt formatCode="#,##0.0" sourceLinked="0"/>
        <c:majorTickMark val="none"/>
        <c:minorTickMark val="none"/>
        <c:tickLblPos val="nextTo"/>
        <c:txPr>
          <a:bodyPr/>
          <a:lstStyle/>
          <a:p>
            <a:pPr>
              <a:defRPr smtId="4294967295">
                <a:latin typeface="+mn-lt"/>
              </a:defRPr>
            </a:pPr>
            <a:endParaRPr lang="en-US"/>
          </a:p>
        </c:txPr>
        <c:crossAx val="120240384"/>
        <c:crosses val="autoZero"/>
        <c:crossBetween val="between"/>
        <c:majorUnit val="1"/>
      </c:valAx>
    </c:plotArea>
    <c:plotVisOnly val="1"/>
    <c:dispBlanksAs val="span"/>
    <c:showDLblsOverMax val="0"/>
  </c:chart>
  <c:txPr>
    <a:bodyPr/>
    <a:lstStyle/>
    <a:p>
      <a:pPr>
        <a:defRPr sz="800" baseline="0" smtId="4294967295">
          <a:latin typeface="Avenir LT 55 Roman"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19111965596675873"/>
          <c:y val="0.14905065298080444"/>
          <c:w val="0.38386982679367065"/>
          <c:h val="0.73655569553375244"/>
        </c:manualLayout>
      </c:layout>
      <c:pieChart>
        <c:varyColors val="1"/>
        <c:ser>
          <c:idx val="0"/>
          <c:order val="0"/>
          <c:tx>
            <c:strRef>
              <c:f>Sheet2!$B$1</c:f>
              <c:strCache>
                <c:ptCount val="1"/>
                <c:pt idx="0">
                  <c:v>Percent</c:v>
                </c:pt>
              </c:strCache>
            </c:strRef>
          </c:tx>
          <c:spPr>
            <a:ln>
              <a:solidFill>
                <a:schemeClr val="bg1">
                  <a:lumMod val="65000"/>
                </a:schemeClr>
              </a:solidFill>
            </a:ln>
            <a:effectLst/>
          </c:spPr>
          <c:dPt>
            <c:idx val="0"/>
            <c:bubble3D val="0"/>
            <c:spPr>
              <a:solidFill>
                <a:schemeClr val="accent1"/>
              </a:solidFill>
              <a:ln>
                <a:solidFill>
                  <a:schemeClr val="bg2"/>
                </a:solid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B543-4E3F-AA3A-B70617D9BF9C}"/>
              </c:ext>
            </c:extLst>
          </c:dPt>
          <c:dPt>
            <c:idx val="1"/>
            <c:bubble3D val="0"/>
            <c:spPr>
              <a:solidFill>
                <a:schemeClr val="bg1">
                  <a:lumMod val="75000"/>
                </a:schemeClr>
              </a:solidFill>
              <a:ln>
                <a:solidFill>
                  <a:schemeClr val="bg1">
                    <a:lumMod val="75000"/>
                  </a:schemeClr>
                </a:solid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B543-4E3F-AA3A-B70617D9BF9C}"/>
              </c:ext>
            </c:extLst>
          </c:dPt>
          <c:dPt>
            <c:idx val="2"/>
            <c:bubble3D val="0"/>
            <c:spPr>
              <a:solidFill>
                <a:schemeClr val="bg1">
                  <a:lumMod val="75000"/>
                </a:schemeClr>
              </a:solidFill>
              <a:ln>
                <a:solidFill>
                  <a:schemeClr val="bg1">
                    <a:lumMod val="75000"/>
                  </a:schemeClr>
                </a:solid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B543-4E3F-AA3A-B70617D9BF9C}"/>
              </c:ext>
            </c:extLst>
          </c:dPt>
          <c:dLbls>
            <c:dLbl>
              <c:idx val="0"/>
              <c:layout>
                <c:manualLayout>
                  <c:x val="3.5232279449701309E-2"/>
                  <c:y val="-0.13707548379898071"/>
                </c:manualLayout>
              </c:layout>
              <c:tx>
                <c:rich>
                  <a:bodyPr anchor="t" anchorCtr="0"/>
                  <a:lstStyle/>
                  <a:p>
                    <a:pPr algn="l">
                      <a:defRPr/>
                    </a:pPr>
                    <a:r>
                      <a:rPr lang="en-US" sz="3200">
                        <a:solidFill>
                          <a:schemeClr val="accent1"/>
                        </a:solidFill>
                      </a:rPr>
                      <a:t>63%</a:t>
                    </a:r>
                    <a:r>
                      <a:rPr lang="en-US" sz="900">
                        <a:solidFill>
                          <a:schemeClr val="accent1"/>
                        </a:solidFill>
                      </a:rPr>
                      <a:t> </a:t>
                    </a:r>
                    <a:r>
                      <a:rPr lang="en-US" sz="900" b="1">
                        <a:solidFill>
                          <a:schemeClr val="bg1">
                            <a:lumMod val="50000"/>
                          </a:schemeClr>
                        </a:solidFill>
                      </a:rPr>
                      <a:t>US Market </a:t>
                    </a:r>
                    <a:br>
                      <a:rPr lang="en-US" sz="900">
                        <a:solidFill>
                          <a:schemeClr val="bg1">
                            <a:lumMod val="50000"/>
                          </a:schemeClr>
                        </a:solidFill>
                      </a:rPr>
                    </a:br>
                    <a:r>
                      <a:rPr lang="en-US" sz="900">
                        <a:solidFill>
                          <a:schemeClr val="bg1">
                            <a:lumMod val="50000"/>
                          </a:schemeClr>
                        </a:solidFill>
                      </a:rPr>
                      <a:t>$65.4 trillion</a:t>
                    </a:r>
                  </a:p>
                </c:rich>
              </c:tx>
              <c:spPr/>
              <c:dLblPos val="bestFit"/>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5497140000000001"/>
                      <c:h val="0.46119379999999999"/>
                    </c:manualLayout>
                  </c15:layout>
                  <c15:showDataLabelsRange val="0"/>
                </c:ext>
                <c:ext xmlns:c16="http://schemas.microsoft.com/office/drawing/2014/chart" uri="{C3380CC4-5D6E-409C-BE32-E72D297353CC}">
                  <c16:uniqueId val="{00000001-B543-4E3F-AA3A-B70617D9BF9C}"/>
                </c:ext>
              </c:extLst>
            </c:dLbl>
            <c:dLbl>
              <c:idx val="1"/>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3-B543-4E3F-AA3A-B70617D9BF9C}"/>
                </c:ext>
              </c:extLst>
            </c:dLbl>
            <c:dLbl>
              <c:idx val="2"/>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5-B543-4E3F-AA3A-B70617D9BF9C}"/>
                </c:ext>
              </c:extLst>
            </c:dLbl>
            <c:spPr>
              <a:noFill/>
              <a:ln>
                <a:noFill/>
              </a:ln>
              <a:effectLst/>
            </c:spPr>
            <c:dLblPos val="outEnd"/>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Lst>
          </c:dLbls>
          <c:cat>
            <c:strRef>
              <c:f>Sheet2!$A$2:$A$4</c:f>
              <c:strCache>
                <c:ptCount val="3"/>
                <c:pt idx="0">
                  <c:v>US</c:v>
                </c:pt>
                <c:pt idx="1">
                  <c:v>International Developed</c:v>
                </c:pt>
                <c:pt idx="2">
                  <c:v>Emerging Markets</c:v>
                </c:pt>
              </c:strCache>
            </c:strRef>
          </c:cat>
          <c:val>
            <c:numRef>
              <c:f>Sheet2!$B$2:$B$4</c:f>
              <c:numCache>
                <c:formatCode>0%</c:formatCode>
                <c:ptCount val="3"/>
                <c:pt idx="0">
                  <c:v>0.63</c:v>
                </c:pt>
                <c:pt idx="1">
                  <c:v>0.26</c:v>
                </c:pt>
                <c:pt idx="2">
                  <c:v>0.11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6-B543-4E3F-AA3A-B70617D9BF9C}"/>
            </c:ext>
          </c:extLst>
        </c:ser>
        <c:ser>
          <c:idx val="1"/>
          <c:order val="1"/>
          <c:tx>
            <c:strRef>
              <c:f>Sheet2!$C$1</c:f>
              <c:strCache>
                <c:ptCount val="1"/>
                <c:pt idx="0">
                  <c:v>$market</c:v>
                </c:pt>
              </c:strCache>
            </c:strRef>
          </c:tx>
          <c:cat>
            <c:strRef>
              <c:f>Sheet2!$A$2:$A$4</c:f>
              <c:strCache>
                <c:ptCount val="3"/>
                <c:pt idx="0">
                  <c:v>US</c:v>
                </c:pt>
                <c:pt idx="1">
                  <c:v>International Developed</c:v>
                </c:pt>
                <c:pt idx="2">
                  <c:v>Emerging Markets</c:v>
                </c:pt>
              </c:strCache>
            </c:strRef>
          </c:cat>
          <c:val>
            <c:numRef>
              <c:f>Sheet2!$C$2:$C$4</c:f>
              <c:numCache>
                <c:formatCode>0.0</c:formatCode>
                <c:ptCount val="3"/>
                <c:pt idx="0">
                  <c:v>65.442002187729997</c:v>
                </c:pt>
                <c:pt idx="1">
                  <c:v>27.060903920529999</c:v>
                </c:pt>
                <c:pt idx="2">
                  <c:v>11.763399096678</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B543-4E3F-AA3A-B70617D9BF9C}"/>
            </c:ext>
          </c:extLst>
        </c:ser>
        <c:dLbls>
          <c:showLegendKey val="0"/>
          <c:showVal val="0"/>
          <c:showCatName val="0"/>
          <c:showSerName val="0"/>
          <c:showPercent val="0"/>
          <c:showBubbleSize val="0"/>
          <c:showLeaderLines val="0"/>
        </c:dLbls>
        <c:firstSliceAng val="0"/>
      </c:pieChart>
    </c:plotArea>
    <c:plotVisOnly val="1"/>
    <c:dispBlanksAs val="zero"/>
    <c:showDLblsOverMax val="0"/>
  </c:chart>
  <c:txPr>
    <a:bodyPr/>
    <a:lstStyle/>
    <a:p>
      <a:pPr>
        <a:defRPr sz="1800" smtId="4294967295"/>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41895991563797"/>
          <c:y val="9.932834655046463E-2"/>
          <c:w val="0.41315734386444092"/>
          <c:h val="0.83779281377792358"/>
        </c:manualLayout>
      </c:layout>
      <c:pieChart>
        <c:varyColors val="1"/>
        <c:ser>
          <c:idx val="0"/>
          <c:order val="0"/>
          <c:tx>
            <c:strRef>
              <c:f>Sheet2!$B$2</c:f>
              <c:strCache>
                <c:ptCount val="1"/>
                <c:pt idx="0">
                  <c:v>Percent</c:v>
                </c:pt>
              </c:strCache>
            </c:strRef>
          </c:tx>
          <c:spPr>
            <a:solidFill>
              <a:schemeClr val="bg1">
                <a:lumMod val="75000"/>
              </a:schemeClr>
            </a:solidFill>
            <a:ln>
              <a:noFill/>
            </a:ln>
            <a:effectLst/>
          </c:spPr>
          <c:dPt>
            <c:idx val="0"/>
            <c:bubble3D val="0"/>
            <c:spPr>
              <a:solidFill>
                <a:schemeClr val="bg1">
                  <a:lumMod val="75000"/>
                </a:schemeClr>
              </a:solidFill>
              <a:ln>
                <a:solidFill>
                  <a:schemeClr val="bg1">
                    <a:lumMod val="75000"/>
                  </a:schemeClr>
                </a:solid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3D0F-45CB-B93A-35744E6EACD5}"/>
              </c:ext>
            </c:extLst>
          </c:dPt>
          <c:dPt>
            <c:idx val="1"/>
            <c:bubble3D val="0"/>
            <c:spPr>
              <a:solidFill>
                <a:schemeClr val="accent4"/>
              </a:solidFill>
              <a:ln>
                <a:solidFill>
                  <a:schemeClr val="accent4"/>
                </a:solid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3D0F-45CB-B93A-35744E6EACD5}"/>
              </c:ext>
            </c:extLst>
          </c:dPt>
          <c:dPt>
            <c:idx val="2"/>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3D0F-45CB-B93A-35744E6EACD5}"/>
              </c:ext>
            </c:extLst>
          </c:dPt>
          <c:dLbls>
            <c:dLbl>
              <c:idx val="0"/>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3D0F-45CB-B93A-35744E6EACD5}"/>
                </c:ext>
              </c:extLst>
            </c:dLbl>
            <c:dLbl>
              <c:idx val="1"/>
              <c:layout>
                <c:manualLayout>
                  <c:x val="-2.5761425495147705E-2"/>
                  <c:y val="-0.13616155087947845"/>
                </c:manualLayout>
              </c:layout>
              <c:tx>
                <c:rich>
                  <a:bodyPr/>
                  <a:lstStyle/>
                  <a:p>
                    <a:pPr algn="l">
                      <a:defRPr/>
                    </a:pPr>
                    <a:r>
                      <a:rPr lang="en-US" sz="3200">
                        <a:solidFill>
                          <a:schemeClr val="accent4"/>
                        </a:solidFill>
                      </a:rPr>
                      <a:t>26%</a:t>
                    </a:r>
                  </a:p>
                  <a:p>
                    <a:pPr algn="l">
                      <a:defRPr/>
                    </a:pPr>
                    <a:r>
                      <a:rPr lang="en-US" sz="900" b="1">
                        <a:solidFill>
                          <a:schemeClr val="bg1">
                            <a:lumMod val="50000"/>
                          </a:schemeClr>
                        </a:solidFill>
                      </a:rPr>
                      <a:t>International Developed Markets</a:t>
                    </a:r>
                  </a:p>
                  <a:p>
                    <a:pPr algn="l">
                      <a:defRPr/>
                    </a:pPr>
                    <a:r>
                      <a:rPr lang="en-US" sz="900">
                        <a:solidFill>
                          <a:schemeClr val="bg1">
                            <a:lumMod val="50000"/>
                          </a:schemeClr>
                        </a:solidFill>
                      </a:rPr>
                      <a:t>$27.1 trillion</a:t>
                    </a:r>
                  </a:p>
                </c:rich>
              </c:tx>
              <c:numFmt formatCode="0%" sourceLinked="0"/>
              <c:spPr>
                <a:noFill/>
                <a:ln>
                  <a:noFill/>
                </a:ln>
                <a:effectLst/>
              </c:spPr>
              <c:dLblPos val="outEnd"/>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33956789999999998"/>
                      <c:h val="0.58897790000000005"/>
                    </c:manualLayout>
                  </c15:layout>
                  <c15:showDataLabelsRange val="0"/>
                </c:ext>
                <c:ext xmlns:c16="http://schemas.microsoft.com/office/drawing/2014/chart" uri="{C3380CC4-5D6E-409C-BE32-E72D297353CC}">
                  <c16:uniqueId val="{00000003-3D0F-45CB-B93A-35744E6EACD5}"/>
                </c:ext>
              </c:extLst>
            </c:dLbl>
            <c:dLbl>
              <c:idx val="2"/>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4-3D0F-45CB-B93A-35744E6EACD5}"/>
                </c:ext>
              </c:extLst>
            </c:dLbl>
            <c:spPr>
              <a:noFill/>
              <a:ln>
                <a:noFill/>
              </a:ln>
              <a:effectLst/>
            </c:spPr>
            <c:txPr>
              <a:bodyPr/>
              <a:lstStyle/>
              <a:p>
                <a:pPr algn="l">
                  <a:defRPr/>
                </a:pPr>
                <a:endParaRPr lang="en-US"/>
              </a:p>
            </c:txPr>
            <c:dLblPos val="outEnd"/>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Lst>
          </c:dLbls>
          <c:cat>
            <c:strRef>
              <c:f>Sheet2!$A$2:$A$5</c:f>
              <c:strCache>
                <c:ptCount val="4"/>
                <c:pt idx="0">
                  <c:v>MARKET</c:v>
                </c:pt>
                <c:pt idx="1">
                  <c:v>US</c:v>
                </c:pt>
                <c:pt idx="2">
                  <c:v>International Developed</c:v>
                </c:pt>
                <c:pt idx="3">
                  <c:v>Emerging Markets</c:v>
                </c:pt>
              </c:strCache>
            </c:strRef>
          </c:cat>
          <c:val>
            <c:numRef>
              <c:f>Sheet2!$B$3:$B$5</c:f>
              <c:numCache>
                <c:formatCode>0%</c:formatCode>
                <c:ptCount val="3"/>
                <c:pt idx="0">
                  <c:v>0.63</c:v>
                </c:pt>
                <c:pt idx="1">
                  <c:v>0.26</c:v>
                </c:pt>
                <c:pt idx="2">
                  <c:v>0.11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3D0F-45CB-B93A-35744E6EACD5}"/>
            </c:ext>
          </c:extLst>
        </c:ser>
        <c:dLbls>
          <c:showLegendKey val="0"/>
          <c:showVal val="0"/>
          <c:showCatName val="0"/>
          <c:showSerName val="0"/>
          <c:showPercent val="0"/>
          <c:showBubbleSize val="0"/>
          <c:showLeaderLines val="0"/>
        </c:dLbls>
        <c:firstSliceAng val="0"/>
      </c:pieChart>
    </c:plotArea>
    <c:plotVisOnly val="1"/>
    <c:dispBlanksAs val="zero"/>
    <c:showDLblsOverMax val="0"/>
  </c:chart>
  <c:txPr>
    <a:bodyPr/>
    <a:lstStyle/>
    <a:p>
      <a:pPr>
        <a:defRPr sz="1800" smtId="4294967295"/>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98331463336945"/>
          <c:y val="0.14376230537891388"/>
          <c:w val="0.83494287729263306"/>
          <c:h val="0.81481742858886719"/>
        </c:manualLayout>
      </c:layout>
      <c:barChart>
        <c:barDir val="bar"/>
        <c:grouping val="clustered"/>
        <c:varyColors val="0"/>
        <c:ser>
          <c:idx val="0"/>
          <c:order val="0"/>
          <c:tx>
            <c:strRef>
              <c:f>Sheet1!$B$1</c:f>
              <c:strCache>
                <c:ptCount val="1"/>
                <c:pt idx="0">
                  <c:v>Local currency</c:v>
                </c:pt>
              </c:strCache>
            </c:strRef>
          </c:tx>
          <c:spPr>
            <a:solidFill>
              <a:schemeClr val="bg1">
                <a:lumMod val="85000"/>
              </a:schemeClr>
            </a:solidFill>
          </c:spPr>
          <c:invertIfNegative val="0"/>
          <c:dLbls>
            <c:dLbl>
              <c:idx val="0"/>
              <c:numFmt formatCode="#,##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4D65-432F-9C22-99C88EF43E24}"/>
                </c:ext>
              </c:extLst>
            </c:dLbl>
            <c:dLbl>
              <c:idx val="1"/>
              <c:numFmt formatCode="#,##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4D65-432F-9C22-99C88EF43E24}"/>
                </c:ext>
              </c:extLst>
            </c:dLbl>
            <c:dLbl>
              <c:idx val="2"/>
              <c:numFmt formatCode="#,##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4D65-432F-9C22-99C88EF43E24}"/>
                </c:ext>
              </c:extLst>
            </c:dLbl>
            <c:dLbl>
              <c:idx val="3"/>
              <c:numFmt formatCode="#,##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4D65-432F-9C22-99C88EF43E24}"/>
                </c:ext>
              </c:extLst>
            </c:dLbl>
            <c:dLbl>
              <c:idx val="4"/>
              <c:numFmt formatCode="#,##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2B96-4E41-B4D2-8D5A2BDE2133}"/>
                </c:ext>
              </c:extLst>
            </c:dLbl>
            <c:numFmt formatCode="#,##0.00" sourceLinked="0"/>
            <c:spPr>
              <a:noFill/>
              <a:ln>
                <a:noFill/>
              </a:ln>
              <a:effectLst/>
            </c:spPr>
            <c:txPr>
              <a:bodyPr/>
              <a:lstStyle/>
              <a:p>
                <a:pPr>
                  <a:defRPr sz="900" smtId="4294967295">
                    <a:solidFill>
                      <a:schemeClr val="tx1"/>
                    </a:solidFill>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Sheet1!$A$2:$A$6</c:f>
              <c:strCache>
                <c:ptCount val="5"/>
                <c:pt idx="0">
                  <c:v>Value</c:v>
                </c:pt>
                <c:pt idx="1">
                  <c:v>Small Cap</c:v>
                </c:pt>
                <c:pt idx="2">
                  <c:v>Marketwide</c:v>
                </c:pt>
                <c:pt idx="3">
                  <c:v>Large Cap</c:v>
                </c:pt>
                <c:pt idx="4">
                  <c:v>Growth</c:v>
                </c:pt>
              </c:strCache>
            </c:strRef>
          </c:cat>
          <c:val>
            <c:numRef>
              <c:f>Sheet1!$B$2:$B$6</c:f>
              <c:numCache>
                <c:formatCode>#,##0.00;[Red]\-#,##0.00</c:formatCode>
                <c:ptCount val="5"/>
                <c:pt idx="0">
                  <c:v>31.34</c:v>
                </c:pt>
                <c:pt idx="1">
                  <c:v>25.56</c:v>
                </c:pt>
                <c:pt idx="2">
                  <c:v>22.2</c:v>
                </c:pt>
                <c:pt idx="3">
                  <c:v>21.8</c:v>
                </c:pt>
                <c:pt idx="4" formatCode="General">
                  <c:v>12.69</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EF73-4B0C-9AF0-5CB1E83AD60A}"/>
            </c:ext>
          </c:extLst>
        </c:ser>
        <c:ser>
          <c:idx val="1"/>
          <c:order val="1"/>
          <c:tx>
            <c:strRef>
              <c:f>Sheet1!$C$1</c:f>
              <c:strCache>
                <c:ptCount val="1"/>
                <c:pt idx="0">
                  <c:v>US currency</c:v>
                </c:pt>
              </c:strCache>
            </c:strRef>
          </c:tx>
          <c:spPr>
            <a:solidFill>
              <a:schemeClr val="bg1">
                <a:lumMod val="65000"/>
              </a:schemeClr>
            </a:solidFill>
          </c:spPr>
          <c:invertIfNegative val="0"/>
          <c:dLbls>
            <c:dLbl>
              <c:idx val="0"/>
              <c:numFmt formatCode="#,##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4D65-432F-9C22-99C88EF43E24}"/>
                </c:ext>
              </c:extLst>
            </c:dLbl>
            <c:dLbl>
              <c:idx val="1"/>
              <c:numFmt formatCode="#,##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4D65-432F-9C22-99C88EF43E24}"/>
                </c:ext>
              </c:extLst>
            </c:dLbl>
            <c:dLbl>
              <c:idx val="2"/>
              <c:numFmt formatCode="#,##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6-4D65-432F-9C22-99C88EF43E24}"/>
                </c:ext>
              </c:extLst>
            </c:dLbl>
            <c:dLbl>
              <c:idx val="3"/>
              <c:numFmt formatCode="#,##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4D65-432F-9C22-99C88EF43E24}"/>
                </c:ext>
              </c:extLst>
            </c:dLbl>
            <c:dLbl>
              <c:idx val="4"/>
              <c:numFmt formatCode="#,##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2B96-4E41-B4D2-8D5A2BDE2133}"/>
                </c:ext>
              </c:extLst>
            </c:dLbl>
            <c:numFmt formatCode="#,##0.00" sourceLinked="0"/>
            <c:spPr>
              <a:noFill/>
              <a:ln>
                <a:noFill/>
              </a:ln>
              <a:effectLst/>
            </c:spPr>
            <c:txPr>
              <a:bodyPr/>
              <a:lstStyle/>
              <a:p>
                <a:pPr>
                  <a:defRPr sz="900" smtId="4294967295">
                    <a:solidFill>
                      <a:schemeClr val="tx1"/>
                    </a:solidFill>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Sheet1!$A$2:$A$6</c:f>
              <c:strCache>
                <c:ptCount val="5"/>
                <c:pt idx="0">
                  <c:v>Value</c:v>
                </c:pt>
                <c:pt idx="1">
                  <c:v>Small Cap</c:v>
                </c:pt>
                <c:pt idx="2">
                  <c:v>Marketwide</c:v>
                </c:pt>
                <c:pt idx="3">
                  <c:v>Large Cap</c:v>
                </c:pt>
                <c:pt idx="4">
                  <c:v>Growth</c:v>
                </c:pt>
              </c:strCache>
            </c:strRef>
          </c:cat>
          <c:val>
            <c:numRef>
              <c:f>Sheet1!$C$2:$C$6</c:f>
              <c:numCache>
                <c:formatCode>#,##0.00;[Red]\-#,##0.00</c:formatCode>
                <c:ptCount val="5"/>
                <c:pt idx="0">
                  <c:v>42.23</c:v>
                </c:pt>
                <c:pt idx="1">
                  <c:v>34.07</c:v>
                </c:pt>
                <c:pt idx="2">
                  <c:v>32.18</c:v>
                </c:pt>
                <c:pt idx="3">
                  <c:v>31.85</c:v>
                </c:pt>
                <c:pt idx="4" formatCode="General">
                  <c:v>21.94</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EF73-4B0C-9AF0-5CB1E83AD60A}"/>
            </c:ext>
          </c:extLst>
        </c:ser>
        <c:dLbls>
          <c:showLegendKey val="0"/>
          <c:showVal val="0"/>
          <c:showCatName val="0"/>
          <c:showSerName val="0"/>
          <c:showPercent val="0"/>
          <c:showBubbleSize val="0"/>
        </c:dLbls>
        <c:gapWidth val="80"/>
        <c:axId val="45249280"/>
        <c:axId val="45250816"/>
      </c:barChart>
      <c:catAx>
        <c:axId val="45249280"/>
        <c:scaling>
          <c:orientation val="maxMin"/>
        </c:scaling>
        <c:delete val="0"/>
        <c:axPos val="l"/>
        <c:numFmt formatCode="General" sourceLinked="0"/>
        <c:majorTickMark val="none"/>
        <c:minorTickMark val="none"/>
        <c:tickLblPos val="low"/>
        <c:spPr>
          <a:ln w="6350">
            <a:solidFill>
              <a:schemeClr val="bg1">
                <a:lumMod val="65000"/>
              </a:schemeClr>
            </a:solidFill>
          </a:ln>
        </c:spPr>
        <c:txPr>
          <a:bodyPr/>
          <a:lstStyle/>
          <a:p>
            <a:pPr>
              <a:defRPr sz="900" smtId="4294967295">
                <a:solidFill>
                  <a:schemeClr val="tx1"/>
                </a:solidFill>
                <a:latin typeface="Arial" pitchFamily="34" charset="0"/>
                <a:cs typeface="Arial" pitchFamily="34" charset="0"/>
              </a:defRPr>
            </a:pPr>
            <a:endParaRPr lang="en-US"/>
          </a:p>
        </c:txPr>
        <c:crossAx val="45250816"/>
        <c:crosses val="autoZero"/>
        <c:auto val="0"/>
        <c:lblAlgn val="ctr"/>
        <c:lblOffset val="100"/>
        <c:noMultiLvlLbl val="0"/>
      </c:catAx>
      <c:valAx>
        <c:axId val="45250816"/>
        <c:scaling>
          <c:orientation val="minMax"/>
        </c:scaling>
        <c:delete val="0"/>
        <c:axPos val="b"/>
        <c:numFmt formatCode="#,##0.00;[Red]\-#,##0.00" sourceLinked="1"/>
        <c:majorTickMark val="none"/>
        <c:minorTickMark val="none"/>
        <c:tickLblPos val="none"/>
        <c:spPr>
          <a:ln>
            <a:noFill/>
          </a:ln>
        </c:spPr>
        <c:crossAx val="45249280"/>
        <c:crosses val="max"/>
        <c:crossBetween val="between"/>
      </c:valAx>
    </c:plotArea>
    <c:legend>
      <c:legendPos val="t"/>
      <c:layout>
        <c:manualLayout>
          <c:xMode val="edge"/>
          <c:yMode val="edge"/>
          <c:x val="0.61794883012771606"/>
          <c:y val="1.9361140206456184E-2"/>
          <c:w val="0.38205116987228394"/>
          <c:h val="6.2959633767604828E-2"/>
        </c:manualLayout>
      </c:layout>
      <c:overlay val="0"/>
      <c:txPr>
        <a:bodyPr/>
        <a:lstStyle/>
        <a:p>
          <a:pPr>
            <a:defRPr sz="900" smtId="4294967295">
              <a:solidFill>
                <a:schemeClr val="tx1"/>
              </a:solidFill>
            </a:defRPr>
          </a:pPr>
          <a:endParaRPr lang="en-US"/>
        </a:p>
      </c:txPr>
    </c:legend>
    <c:plotVisOnly val="1"/>
    <c:dispBlanksAs val="gap"/>
    <c:showDLblsOverMax val="0"/>
  </c:chart>
  <c:txPr>
    <a:bodyPr/>
    <a:lstStyle/>
    <a:p>
      <a:pPr>
        <a:defRPr sz="1800" smtId="4294967295"/>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45393252372741699"/>
          <c:y val="0.10894157737493515"/>
          <c:w val="0.40179949998855591"/>
          <c:h val="0.83837509155273438"/>
        </c:manualLayout>
      </c:layout>
      <c:pieChart>
        <c:varyColors val="1"/>
        <c:ser>
          <c:idx val="0"/>
          <c:order val="0"/>
          <c:tx>
            <c:strRef>
              <c:f>Sheet2!$B$2</c:f>
              <c:strCache>
                <c:ptCount val="1"/>
                <c:pt idx="0">
                  <c:v>Percent</c:v>
                </c:pt>
              </c:strCache>
            </c:strRef>
          </c:tx>
          <c:spPr>
            <a:solidFill>
              <a:schemeClr val="bg1">
                <a:lumMod val="75000"/>
              </a:schemeClr>
            </a:solidFill>
            <a:ln>
              <a:solidFill>
                <a:schemeClr val="bg1">
                  <a:lumMod val="75000"/>
                </a:schemeClr>
              </a:solidFill>
            </a:ln>
            <a:effectLst/>
          </c:spPr>
          <c:dPt>
            <c:idx val="0"/>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1359-456D-8292-6E7C70176BEC}"/>
              </c:ext>
            </c:extLst>
          </c:dPt>
          <c:dPt>
            <c:idx val="1"/>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1359-456D-8292-6E7C70176BEC}"/>
              </c:ext>
            </c:extLst>
          </c:dPt>
          <c:dPt>
            <c:idx val="2"/>
            <c:bubble3D val="0"/>
            <c:spPr>
              <a:solidFill>
                <a:schemeClr val="accent5"/>
              </a:solidFill>
              <a:ln>
                <a:solidFill>
                  <a:schemeClr val="accent5"/>
                </a:solid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1359-456D-8292-6E7C70176BEC}"/>
              </c:ext>
            </c:extLst>
          </c:dPt>
          <c:dLbls>
            <c:dLbl>
              <c:idx val="0"/>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0-1359-456D-8292-6E7C70176BEC}"/>
                </c:ext>
              </c:extLst>
            </c:dLbl>
            <c:dLbl>
              <c:idx val="1"/>
              <c:delete val="1"/>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 xmlns:c16="http://schemas.microsoft.com/office/drawing/2014/chart" uri="{C3380CC4-5D6E-409C-BE32-E72D297353CC}">
                  <c16:uniqueId val="{00000001-1359-456D-8292-6E7C70176BEC}"/>
                </c:ext>
              </c:extLst>
            </c:dLbl>
            <c:dLbl>
              <c:idx val="2"/>
              <c:layout>
                <c:manualLayout>
                  <c:x val="-0.12726174294948578"/>
                  <c:y val="9.970557689666748E-2"/>
                </c:manualLayout>
              </c:layout>
              <c:tx>
                <c:rich>
                  <a:bodyPr anchor="t" anchorCtr="0"/>
                  <a:lstStyle/>
                  <a:p>
                    <a:pPr algn="l">
                      <a:defRPr/>
                    </a:pPr>
                    <a:r>
                      <a:rPr lang="en-US" sz="3200" b="0">
                        <a:solidFill>
                          <a:schemeClr val="accent5"/>
                        </a:solidFill>
                      </a:rPr>
                      <a:t>11%</a:t>
                    </a:r>
                  </a:p>
                  <a:p>
                    <a:pPr algn="l">
                      <a:defRPr/>
                    </a:pPr>
                    <a:r>
                      <a:rPr lang="en-US" sz="900" b="1">
                        <a:solidFill>
                          <a:schemeClr val="bg1">
                            <a:lumMod val="50000"/>
                          </a:schemeClr>
                        </a:solidFill>
                      </a:rPr>
                      <a:t>Emerging Markets</a:t>
                    </a:r>
                  </a:p>
                  <a:p>
                    <a:pPr algn="l">
                      <a:defRPr/>
                    </a:pPr>
                    <a:r>
                      <a:rPr lang="en-US" sz="900">
                        <a:solidFill>
                          <a:schemeClr val="bg1">
                            <a:lumMod val="50000"/>
                          </a:schemeClr>
                        </a:solidFill>
                      </a:rPr>
                      <a:t>$11.8 trillion </a:t>
                    </a:r>
                  </a:p>
                </c:rich>
              </c:tx>
              <c:spPr/>
              <c:dLblPos val="bestFit"/>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31532729999999998"/>
                      <c:h val="0.57975129999999997"/>
                    </c:manualLayout>
                  </c15:layout>
                  <c15:showDataLabelsRange val="0"/>
                </c:ext>
                <c:ext xmlns:c16="http://schemas.microsoft.com/office/drawing/2014/chart" uri="{C3380CC4-5D6E-409C-BE32-E72D297353CC}">
                  <c16:uniqueId val="{00000003-1359-456D-8292-6E7C70176BEC}"/>
                </c:ext>
              </c:extLst>
            </c:dLbl>
            <c:spPr>
              <a:noFill/>
              <a:ln>
                <a:noFill/>
              </a:ln>
              <a:effectLst/>
            </c:spPr>
            <c:txPr>
              <a:bodyPr/>
              <a:lstStyle/>
              <a:p>
                <a:pPr algn="l">
                  <a:defRPr/>
                </a:pPr>
                <a:endParaRPr lang="en-US"/>
              </a:p>
            </c:txPr>
            <c:dLblPos val="outEnd"/>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Lst>
          </c:dLbls>
          <c:cat>
            <c:strRef>
              <c:f>Sheet2!$A$2:$A$5</c:f>
              <c:strCache>
                <c:ptCount val="4"/>
                <c:pt idx="0">
                  <c:v>MARKET</c:v>
                </c:pt>
                <c:pt idx="1">
                  <c:v>US</c:v>
                </c:pt>
                <c:pt idx="2">
                  <c:v>International Developed</c:v>
                </c:pt>
                <c:pt idx="3">
                  <c:v>Emerging Markets</c:v>
                </c:pt>
              </c:strCache>
            </c:strRef>
          </c:cat>
          <c:val>
            <c:numRef>
              <c:f>Sheet2!$B$3:$B$5</c:f>
              <c:numCache>
                <c:formatCode>0%</c:formatCode>
                <c:ptCount val="3"/>
                <c:pt idx="0">
                  <c:v>0.63</c:v>
                </c:pt>
                <c:pt idx="1">
                  <c:v>0.26</c:v>
                </c:pt>
                <c:pt idx="2">
                  <c:v>0.11</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1359-456D-8292-6E7C70176BEC}"/>
            </c:ext>
          </c:extLst>
        </c:ser>
        <c:dLbls>
          <c:showLegendKey val="0"/>
          <c:showVal val="0"/>
          <c:showCatName val="0"/>
          <c:showSerName val="0"/>
          <c:showPercent val="0"/>
          <c:showBubbleSize val="0"/>
          <c:showLeaderLines val="0"/>
        </c:dLbls>
        <c:firstSliceAng val="0"/>
      </c:pieChart>
    </c:plotArea>
    <c:plotVisOnly val="1"/>
    <c:dispBlanksAs val="zero"/>
    <c:showDLblsOverMax val="0"/>
  </c:chart>
  <c:txPr>
    <a:bodyPr/>
    <a:lstStyle/>
    <a:p>
      <a:pPr>
        <a:defRPr sz="1800" smtId="4294967295"/>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91910147666931"/>
          <c:y val="0.16192904114723206"/>
          <c:w val="0.82549071311950684"/>
          <c:h val="0.79013371467590332"/>
        </c:manualLayout>
      </c:layout>
      <c:barChart>
        <c:barDir val="bar"/>
        <c:grouping val="clustered"/>
        <c:varyColors val="0"/>
        <c:ser>
          <c:idx val="0"/>
          <c:order val="0"/>
          <c:tx>
            <c:strRef>
              <c:f>Sheet1!$B$1</c:f>
              <c:strCache>
                <c:ptCount val="1"/>
                <c:pt idx="0">
                  <c:v>Local currency</c:v>
                </c:pt>
              </c:strCache>
            </c:strRef>
          </c:tx>
          <c:spPr>
            <a:solidFill>
              <a:schemeClr val="bg1">
                <a:lumMod val="85000"/>
              </a:schemeClr>
            </a:solidFill>
          </c:spPr>
          <c:invertIfNegative val="0"/>
          <c:dLbls>
            <c:dLbl>
              <c:idx val="0"/>
              <c:numFmt formatCode="0.00;\-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FCE7-4D7F-994A-ACD6B2521971}"/>
                </c:ext>
              </c:extLst>
            </c:dLbl>
            <c:dLbl>
              <c:idx val="1"/>
              <c:numFmt formatCode="0.00;\-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FCE7-4D7F-994A-ACD6B2521971}"/>
                </c:ext>
              </c:extLst>
            </c:dLbl>
            <c:dLbl>
              <c:idx val="2"/>
              <c:numFmt formatCode="0.00;\-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FCE7-4D7F-994A-ACD6B2521971}"/>
                </c:ext>
              </c:extLst>
            </c:dLbl>
            <c:dLbl>
              <c:idx val="3"/>
              <c:numFmt formatCode="0.00;\-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FCE7-4D7F-994A-ACD6B2521971}"/>
                </c:ext>
              </c:extLst>
            </c:dLbl>
            <c:dLbl>
              <c:idx val="4"/>
              <c:numFmt formatCode="0.00;\-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2D87-4E2E-9AA7-59B016ED65CD}"/>
                </c:ext>
              </c:extLst>
            </c:dLbl>
            <c:numFmt formatCode="0.00;\-0.00" sourceLinked="0"/>
            <c:spPr>
              <a:noFill/>
              <a:ln>
                <a:noFill/>
              </a:ln>
              <a:effectLst/>
            </c:spPr>
            <c:txPr>
              <a:bodyPr/>
              <a:lstStyle/>
              <a:p>
                <a:pPr>
                  <a:defRPr sz="900" smtId="4294967295">
                    <a:solidFill>
                      <a:schemeClr val="tx1"/>
                    </a:solidFill>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Sheet1!$A$2:$A$6</c:f>
              <c:strCache>
                <c:ptCount val="5"/>
                <c:pt idx="0">
                  <c:v>Growth</c:v>
                </c:pt>
                <c:pt idx="1">
                  <c:v>Large Cap</c:v>
                </c:pt>
                <c:pt idx="2">
                  <c:v>Value</c:v>
                </c:pt>
                <c:pt idx="3">
                  <c:v>Marketwide</c:v>
                </c:pt>
                <c:pt idx="4">
                  <c:v>Small Cap</c:v>
                </c:pt>
              </c:strCache>
            </c:strRef>
          </c:cat>
          <c:val>
            <c:numRef>
              <c:f>Sheet1!$B$2:$B$6</c:f>
              <c:numCache>
                <c:formatCode>0.00</c:formatCode>
                <c:ptCount val="5"/>
                <c:pt idx="0">
                  <c:v>31.94</c:v>
                </c:pt>
                <c:pt idx="1">
                  <c:v>31.06</c:v>
                </c:pt>
                <c:pt idx="2">
                  <c:v>30.08</c:v>
                </c:pt>
                <c:pt idx="3">
                  <c:v>29.21</c:v>
                </c:pt>
                <c:pt idx="4" formatCode="General">
                  <c:v>16.559999999999999</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BB60-47C5-8152-82F286185B96}"/>
            </c:ext>
          </c:extLst>
        </c:ser>
        <c:ser>
          <c:idx val="1"/>
          <c:order val="1"/>
          <c:tx>
            <c:strRef>
              <c:f>Sheet1!$C$1</c:f>
              <c:strCache>
                <c:ptCount val="1"/>
                <c:pt idx="0">
                  <c:v>US currency</c:v>
                </c:pt>
              </c:strCache>
            </c:strRef>
          </c:tx>
          <c:spPr>
            <a:solidFill>
              <a:schemeClr val="bg1">
                <a:lumMod val="65000"/>
              </a:schemeClr>
            </a:solidFill>
          </c:spPr>
          <c:invertIfNegative val="0"/>
          <c:dLbls>
            <c:dLbl>
              <c:idx val="0"/>
              <c:numFmt formatCode="0.00;\-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FCE7-4D7F-994A-ACD6B2521971}"/>
                </c:ext>
              </c:extLst>
            </c:dLbl>
            <c:dLbl>
              <c:idx val="1"/>
              <c:numFmt formatCode="0.00;\-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FCE7-4D7F-994A-ACD6B2521971}"/>
                </c:ext>
              </c:extLst>
            </c:dLbl>
            <c:dLbl>
              <c:idx val="2"/>
              <c:numFmt formatCode="0.00;\-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6-FCE7-4D7F-994A-ACD6B2521971}"/>
                </c:ext>
              </c:extLst>
            </c:dLbl>
            <c:dLbl>
              <c:idx val="3"/>
              <c:numFmt formatCode="0.00;\-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FCE7-4D7F-994A-ACD6B2521971}"/>
                </c:ext>
              </c:extLst>
            </c:dLbl>
            <c:dLbl>
              <c:idx val="4"/>
              <c:numFmt formatCode="0.00;\-0.00" sourceLinked="0"/>
              <c:spPr/>
              <c:txPr>
                <a:bodyPr/>
                <a:lstStyle/>
                <a:p>
                  <a:pPr>
                    <a:defRPr sz="900" smtId="4294967295">
                      <a:solidFill>
                        <a:schemeClr val="tx1"/>
                      </a:solidFill>
                    </a:defRPr>
                  </a:pPr>
                  <a:endParaRPr lang="en-US"/>
                </a:p>
              </c:txPr>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2D87-4E2E-9AA7-59B016ED65CD}"/>
                </c:ext>
              </c:extLst>
            </c:dLbl>
            <c:numFmt formatCode="0.00;\-0.00" sourceLinked="0"/>
            <c:spPr>
              <a:noFill/>
              <a:ln>
                <a:noFill/>
              </a:ln>
              <a:effectLst/>
            </c:spPr>
            <c:txPr>
              <a:bodyPr/>
              <a:lstStyle/>
              <a:p>
                <a:pPr>
                  <a:defRPr sz="900" smtId="4294967295">
                    <a:solidFill>
                      <a:schemeClr val="tx1"/>
                    </a:solidFill>
                  </a:defRPr>
                </a:pPr>
                <a:endParaRPr lang="en-US"/>
              </a:p>
            </c:txPr>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Sheet1!$A$2:$A$6</c:f>
              <c:strCache>
                <c:ptCount val="5"/>
                <c:pt idx="0">
                  <c:v>Growth</c:v>
                </c:pt>
                <c:pt idx="1">
                  <c:v>Large Cap</c:v>
                </c:pt>
                <c:pt idx="2">
                  <c:v>Value</c:v>
                </c:pt>
                <c:pt idx="3">
                  <c:v>Marketwide</c:v>
                </c:pt>
                <c:pt idx="4">
                  <c:v>Small Cap</c:v>
                </c:pt>
              </c:strCache>
            </c:strRef>
          </c:cat>
          <c:val>
            <c:numRef>
              <c:f>Sheet1!$C$2:$C$6</c:f>
              <c:numCache>
                <c:formatCode>0.00</c:formatCode>
                <c:ptCount val="5"/>
                <c:pt idx="0">
                  <c:v>34.299999999999997</c:v>
                </c:pt>
                <c:pt idx="1">
                  <c:v>33.57</c:v>
                </c:pt>
                <c:pt idx="2">
                  <c:v>32.74</c:v>
                </c:pt>
                <c:pt idx="3">
                  <c:v>31.38</c:v>
                </c:pt>
                <c:pt idx="4" formatCode="General">
                  <c:v>18.579999999999998</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BB60-47C5-8152-82F286185B96}"/>
            </c:ext>
          </c:extLst>
        </c:ser>
        <c:dLbls>
          <c:showLegendKey val="0"/>
          <c:showVal val="0"/>
          <c:showCatName val="0"/>
          <c:showSerName val="0"/>
          <c:showPercent val="0"/>
          <c:showBubbleSize val="0"/>
        </c:dLbls>
        <c:gapWidth val="80"/>
        <c:axId val="45320832"/>
        <c:axId val="45344256"/>
      </c:barChart>
      <c:catAx>
        <c:axId val="45320832"/>
        <c:scaling>
          <c:orientation val="maxMin"/>
        </c:scaling>
        <c:delete val="0"/>
        <c:axPos val="l"/>
        <c:numFmt formatCode="General" sourceLinked="0"/>
        <c:majorTickMark val="none"/>
        <c:minorTickMark val="none"/>
        <c:tickLblPos val="low"/>
        <c:spPr>
          <a:ln w="6350">
            <a:solidFill>
              <a:schemeClr val="bg1">
                <a:lumMod val="65000"/>
              </a:schemeClr>
            </a:solidFill>
          </a:ln>
        </c:spPr>
        <c:txPr>
          <a:bodyPr/>
          <a:lstStyle/>
          <a:p>
            <a:pPr>
              <a:defRPr sz="900" smtId="4294967295">
                <a:solidFill>
                  <a:schemeClr val="tx1"/>
                </a:solidFill>
                <a:latin typeface="Arial" pitchFamily="34" charset="0"/>
                <a:cs typeface="Arial" pitchFamily="34" charset="0"/>
              </a:defRPr>
            </a:pPr>
            <a:endParaRPr lang="en-US"/>
          </a:p>
        </c:txPr>
        <c:crossAx val="45344256"/>
        <c:crosses val="autoZero"/>
        <c:auto val="0"/>
        <c:lblAlgn val="ctr"/>
        <c:lblOffset val="100"/>
        <c:noMultiLvlLbl val="0"/>
      </c:catAx>
      <c:valAx>
        <c:axId val="45344256"/>
        <c:scaling>
          <c:orientation val="minMax"/>
        </c:scaling>
        <c:delete val="0"/>
        <c:axPos val="b"/>
        <c:numFmt formatCode="0.00" sourceLinked="1"/>
        <c:majorTickMark val="none"/>
        <c:minorTickMark val="none"/>
        <c:tickLblPos val="none"/>
        <c:spPr>
          <a:ln>
            <a:noFill/>
          </a:ln>
        </c:spPr>
        <c:crossAx val="45320832"/>
        <c:crosses val="max"/>
        <c:crossBetween val="between"/>
      </c:valAx>
    </c:plotArea>
    <c:legend>
      <c:legendPos val="t"/>
      <c:layout>
        <c:manualLayout>
          <c:xMode val="edge"/>
          <c:yMode val="edge"/>
          <c:x val="0.61036050319671631"/>
          <c:y val="2.466185949742794E-2"/>
          <c:w val="0.37735438346862793"/>
          <c:h val="8.9492738246917725E-2"/>
        </c:manualLayout>
      </c:layout>
      <c:overlay val="0"/>
      <c:txPr>
        <a:bodyPr/>
        <a:lstStyle/>
        <a:p>
          <a:pPr>
            <a:defRPr sz="900" smtId="4294967295">
              <a:solidFill>
                <a:schemeClr val="tx1"/>
              </a:solidFill>
            </a:defRPr>
          </a:pPr>
          <a:endParaRPr lang="en-US"/>
        </a:p>
      </c:txPr>
    </c:legend>
    <c:plotVisOnly val="1"/>
    <c:dispBlanksAs val="gap"/>
    <c:showDLblsOverMax val="0"/>
  </c:chart>
  <c:txPr>
    <a:bodyPr/>
    <a:lstStyle/>
    <a:p>
      <a:pPr>
        <a:defRPr sz="1800" smtId="4294967295"/>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482756078243256E-2"/>
          <c:y val="1.3077199459075928E-2"/>
          <c:w val="0.94327443838119507"/>
          <c:h val="0.7983519434928894"/>
        </c:manualLayout>
      </c:layout>
      <c:barChart>
        <c:barDir val="col"/>
        <c:grouping val="clustered"/>
        <c:varyColors val="0"/>
        <c:ser>
          <c:idx val="0"/>
          <c:order val="0"/>
          <c:tx>
            <c:strRef>
              <c:f>CAD!$B$1</c:f>
              <c:strCache>
                <c:ptCount val="1"/>
                <c:pt idx="0">
                  <c:v>1 Year (USD)</c:v>
                </c:pt>
              </c:strCache>
            </c:strRef>
          </c:tx>
          <c:spPr>
            <a:solidFill>
              <a:schemeClr val="bg1">
                <a:lumMod val="65000"/>
              </a:schemeClr>
            </a:solidFill>
            <a:ln>
              <a:noFill/>
            </a:ln>
            <a:effectLst/>
          </c:spPr>
          <c:invertIfNegative val="0"/>
          <c:dPt>
            <c:idx val="7"/>
            <c:invertIfNegative val="0"/>
            <c:bubble3D val="0"/>
            <c:spPr>
              <a:solidFill>
                <a:srgbClr val="A6A6A6"/>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A-04A4-444C-8F76-D3CF616D1062}"/>
              </c:ext>
            </c:extLst>
          </c:dPt>
          <c:dPt>
            <c:idx val="11"/>
            <c:invertIfNegative val="0"/>
            <c:bubble3D val="0"/>
            <c:spPr>
              <a:solidFill>
                <a:schemeClr val="bg1">
                  <a:lumMod val="65000"/>
                </a:scheme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6671-4094-B2FC-70DDA2B250FC}"/>
              </c:ext>
            </c:extLst>
          </c:dPt>
          <c:dPt>
            <c:idx val="17"/>
            <c:invertIfNegative val="0"/>
            <c:bubble3D val="0"/>
            <c:spPr>
              <a:solidFill>
                <a:schemeClr val="bg1">
                  <a:lumMod val="65000"/>
                </a:scheme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4374-4269-A6B9-3BFD1DE2EBDC}"/>
              </c:ext>
            </c:extLst>
          </c:dPt>
          <c:dPt>
            <c:idx val="19"/>
            <c:invertIfNegative val="0"/>
            <c:bubble3D val="0"/>
            <c:spPr>
              <a:solidFill>
                <a:srgbClr val="B1B1B1"/>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0BD5-4EDE-BE45-31ADDEB17DE8}"/>
              </c:ext>
            </c:extLst>
          </c:dPt>
          <c:dPt>
            <c:idx val="29"/>
            <c:invertIfNegative val="0"/>
            <c:bubble3D val="0"/>
            <c:spPr>
              <a:solidFill>
                <a:schemeClr val="bg1">
                  <a:lumMod val="65000"/>
                </a:schemeClr>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3-D439-454B-841A-DC45C1A50F4E}"/>
              </c:ext>
            </c:extLst>
          </c:dPt>
          <c:dPt>
            <c:idx val="32"/>
            <c:invertIfNegative val="0"/>
            <c:bubble3D val="0"/>
            <c:spPr>
              <a:solidFill>
                <a:srgbClr val="B1B1B1"/>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848F-45C7-9FAE-59F6B7356663}"/>
              </c:ext>
            </c:extLst>
          </c:dPt>
          <c:dPt>
            <c:idx val="35"/>
            <c:invertIfNegative val="0"/>
            <c:bubble3D val="0"/>
            <c:spPr>
              <a:solidFill>
                <a:srgbClr val="35627D"/>
              </a:solidFill>
              <a:ln>
                <a:no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C-FEA4-46BA-B54B-AB7A8A02CC81}"/>
              </c:ext>
            </c:extLst>
          </c:dPt>
          <c:cat>
            <c:strRef>
              <c:f>CAD!$A$2:$A$49</c:f>
              <c:strCache>
                <c:ptCount val="48"/>
                <c:pt idx="0">
                  <c:v>Colombia</c:v>
                </c:pt>
                <c:pt idx="1">
                  <c:v>Korea</c:v>
                </c:pt>
                <c:pt idx="2">
                  <c:v>Spain</c:v>
                </c:pt>
                <c:pt idx="3">
                  <c:v>Hungary</c:v>
                </c:pt>
                <c:pt idx="4">
                  <c:v>Greece</c:v>
                </c:pt>
                <c:pt idx="5">
                  <c:v>Austria</c:v>
                </c:pt>
                <c:pt idx="6">
                  <c:v>Poland</c:v>
                </c:pt>
                <c:pt idx="7">
                  <c:v>Peru</c:v>
                </c:pt>
                <c:pt idx="8">
                  <c:v>South Africa</c:v>
                </c:pt>
                <c:pt idx="9">
                  <c:v>Czech Republic</c:v>
                </c:pt>
                <c:pt idx="10">
                  <c:v>Chile</c:v>
                </c:pt>
                <c:pt idx="11">
                  <c:v>Egypt</c:v>
                </c:pt>
                <c:pt idx="12">
                  <c:v>Mexico</c:v>
                </c:pt>
                <c:pt idx="13">
                  <c:v>Ireland</c:v>
                </c:pt>
                <c:pt idx="14">
                  <c:v>Italy</c:v>
                </c:pt>
                <c:pt idx="15">
                  <c:v>Finland</c:v>
                </c:pt>
                <c:pt idx="16">
                  <c:v>Brazil</c:v>
                </c:pt>
                <c:pt idx="17">
                  <c:v>Israel</c:v>
                </c:pt>
                <c:pt idx="18">
                  <c:v>Portugal</c:v>
                </c:pt>
                <c:pt idx="19">
                  <c:v>Canada</c:v>
                </c:pt>
                <c:pt idx="20">
                  <c:v>Taiwan</c:v>
                </c:pt>
                <c:pt idx="21">
                  <c:v>Germany</c:v>
                </c:pt>
                <c:pt idx="22">
                  <c:v>Netherlands</c:v>
                </c:pt>
                <c:pt idx="23">
                  <c:v>Belgium</c:v>
                </c:pt>
                <c:pt idx="24">
                  <c:v>Hong Kong</c:v>
                </c:pt>
                <c:pt idx="25">
                  <c:v>UK</c:v>
                </c:pt>
                <c:pt idx="26">
                  <c:v>Norway</c:v>
                </c:pt>
                <c:pt idx="27">
                  <c:v>Switzerland</c:v>
                </c:pt>
                <c:pt idx="28">
                  <c:v>Sweden</c:v>
                </c:pt>
                <c:pt idx="29">
                  <c:v>China</c:v>
                </c:pt>
                <c:pt idx="30">
                  <c:v>Singapore</c:v>
                </c:pt>
                <c:pt idx="31">
                  <c:v>France</c:v>
                </c:pt>
                <c:pt idx="32">
                  <c:v>Japan</c:v>
                </c:pt>
                <c:pt idx="33">
                  <c:v>UAE</c:v>
                </c:pt>
                <c:pt idx="34">
                  <c:v>Kuwait</c:v>
                </c:pt>
                <c:pt idx="35">
                  <c:v> </c:v>
                </c:pt>
                <c:pt idx="36">
                  <c:v>Australia</c:v>
                </c:pt>
                <c:pt idx="37">
                  <c:v>US</c:v>
                </c:pt>
                <c:pt idx="38">
                  <c:v>Malaysia</c:v>
                </c:pt>
                <c:pt idx="39">
                  <c:v>Qatar</c:v>
                </c:pt>
                <c:pt idx="40">
                  <c:v>Indonesia</c:v>
                </c:pt>
                <c:pt idx="41">
                  <c:v>Thailand</c:v>
                </c:pt>
                <c:pt idx="42">
                  <c:v>India</c:v>
                </c:pt>
                <c:pt idx="43">
                  <c:v>Philippines</c:v>
                </c:pt>
                <c:pt idx="44">
                  <c:v>New Zealand</c:v>
                </c:pt>
                <c:pt idx="45">
                  <c:v>Turkey</c:v>
                </c:pt>
                <c:pt idx="46">
                  <c:v>Saudi Arabia</c:v>
                </c:pt>
                <c:pt idx="47">
                  <c:v>Denmark</c:v>
                </c:pt>
              </c:strCache>
            </c:strRef>
          </c:cat>
          <c:val>
            <c:numRef>
              <c:f>CAD!$B$2:$B$49</c:f>
              <c:numCache>
                <c:formatCode>General</c:formatCode>
                <c:ptCount val="48"/>
                <c:pt idx="0">
                  <c:v>0.97650000000000003</c:v>
                </c:pt>
                <c:pt idx="1">
                  <c:v>0.93359999999999999</c:v>
                </c:pt>
                <c:pt idx="2">
                  <c:v>0.80249999999999999</c:v>
                </c:pt>
                <c:pt idx="3">
                  <c:v>0.78410000000000002</c:v>
                </c:pt>
                <c:pt idx="4">
                  <c:v>0.78280000000000005</c:v>
                </c:pt>
                <c:pt idx="5">
                  <c:v>0.77669999999999995</c:v>
                </c:pt>
                <c:pt idx="6">
                  <c:v>0.73080000000000001</c:v>
                </c:pt>
                <c:pt idx="7">
                  <c:v>0.72419999999999995</c:v>
                </c:pt>
                <c:pt idx="8">
                  <c:v>0.69850000000000001</c:v>
                </c:pt>
                <c:pt idx="9">
                  <c:v>0.68400000000000005</c:v>
                </c:pt>
                <c:pt idx="10">
                  <c:v>0.68100000000000005</c:v>
                </c:pt>
                <c:pt idx="11">
                  <c:v>0.5877</c:v>
                </c:pt>
                <c:pt idx="12">
                  <c:v>0.54649999999999999</c:v>
                </c:pt>
                <c:pt idx="13">
                  <c:v>0.54449999999999998</c:v>
                </c:pt>
                <c:pt idx="14">
                  <c:v>0.54010000000000002</c:v>
                </c:pt>
                <c:pt idx="15">
                  <c:v>0.53369999999999995</c:v>
                </c:pt>
                <c:pt idx="16">
                  <c:v>0.4929</c:v>
                </c:pt>
                <c:pt idx="17">
                  <c:v>0.46760000000000002</c:v>
                </c:pt>
                <c:pt idx="18">
                  <c:v>0.44169999999999998</c:v>
                </c:pt>
                <c:pt idx="19">
                  <c:v>0.38740000000000002</c:v>
                </c:pt>
                <c:pt idx="20">
                  <c:v>0.38</c:v>
                </c:pt>
                <c:pt idx="21">
                  <c:v>0.36670000000000003</c:v>
                </c:pt>
                <c:pt idx="22">
                  <c:v>0.36559999999999998</c:v>
                </c:pt>
                <c:pt idx="23">
                  <c:v>0.36459999999999998</c:v>
                </c:pt>
                <c:pt idx="24">
                  <c:v>0.33829999999999999</c:v>
                </c:pt>
                <c:pt idx="25">
                  <c:v>0.33750000000000002</c:v>
                </c:pt>
                <c:pt idx="26">
                  <c:v>0.33660000000000001</c:v>
                </c:pt>
                <c:pt idx="27">
                  <c:v>0.33279999999999998</c:v>
                </c:pt>
                <c:pt idx="28">
                  <c:v>0.32869999999999999</c:v>
                </c:pt>
                <c:pt idx="29">
                  <c:v>0.31469999999999998</c:v>
                </c:pt>
                <c:pt idx="30">
                  <c:v>0.30869999999999997</c:v>
                </c:pt>
                <c:pt idx="31">
                  <c:v>0.28370000000000001</c:v>
                </c:pt>
                <c:pt idx="32">
                  <c:v>0.2545</c:v>
                </c:pt>
                <c:pt idx="33">
                  <c:v>0.24399999999999999</c:v>
                </c:pt>
                <c:pt idx="34">
                  <c:v>0.23719999999999999</c:v>
                </c:pt>
                <c:pt idx="35">
                  <c:v>0.22059999999999999</c:v>
                </c:pt>
                <c:pt idx="36">
                  <c:v>0.18210000000000001</c:v>
                </c:pt>
                <c:pt idx="37">
                  <c:v>0.17150000000000001</c:v>
                </c:pt>
                <c:pt idx="38">
                  <c:v>0.1173</c:v>
                </c:pt>
                <c:pt idx="39">
                  <c:v>8.9899999999999994E-2</c:v>
                </c:pt>
                <c:pt idx="40">
                  <c:v>4.2200000000000001E-2</c:v>
                </c:pt>
                <c:pt idx="41">
                  <c:v>9.7000000000000003E-3</c:v>
                </c:pt>
                <c:pt idx="42">
                  <c:v>4.1000000000000003E-3</c:v>
                </c:pt>
                <c:pt idx="43">
                  <c:v>-5.8999999999999999E-3</c:v>
                </c:pt>
                <c:pt idx="44">
                  <c:v>-1.49E-2</c:v>
                </c:pt>
                <c:pt idx="45">
                  <c:v>-2.5499999999999998E-2</c:v>
                </c:pt>
                <c:pt idx="46">
                  <c:v>-7.3700000000000002E-2</c:v>
                </c:pt>
                <c:pt idx="47">
                  <c:v>-0.08</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ADC7-4A7A-A041-471A7E35A6B5}"/>
            </c:ext>
          </c:extLst>
        </c:ser>
        <c:dLbls>
          <c:showLegendKey val="0"/>
          <c:showVal val="0"/>
          <c:showCatName val="0"/>
          <c:showSerName val="0"/>
          <c:showPercent val="0"/>
          <c:showBubbleSize val="0"/>
        </c:dLbls>
        <c:gapWidth val="100"/>
        <c:overlap val="100"/>
        <c:axId val="1716767584"/>
        <c:axId val="1712898032"/>
      </c:barChart>
      <c:catAx>
        <c:axId val="171676758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just">
              <a:defRPr sz="900" b="0" i="0" u="none" strike="noStrike" kern="1200" baseline="0" smtId="4294967295">
                <a:solidFill>
                  <a:schemeClr val="tx1">
                    <a:lumMod val="65000"/>
                    <a:lumOff val="35000"/>
                  </a:schemeClr>
                </a:solidFill>
                <a:latin typeface="Arial" pitchFamily="34" charset="0"/>
                <a:ea typeface="+mn-ea"/>
                <a:cs typeface="Arial" pitchFamily="34" charset="0"/>
              </a:defRPr>
            </a:pPr>
            <a:endParaRPr lang="en-US"/>
          </a:p>
        </c:txPr>
        <c:crossAx val="1712898032"/>
        <c:crossesAt val="0"/>
        <c:auto val="0"/>
        <c:lblAlgn val="r"/>
        <c:lblOffset val="100"/>
        <c:tickLblSkip val="1"/>
        <c:noMultiLvlLbl val="0"/>
      </c:catAx>
      <c:valAx>
        <c:axId val="17128980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smtId="4294967295">
                <a:solidFill>
                  <a:schemeClr val="tx1">
                    <a:lumMod val="65000"/>
                    <a:lumOff val="35000"/>
                  </a:schemeClr>
                </a:solidFill>
                <a:latin typeface="Arial" pitchFamily="34" charset="0"/>
                <a:ea typeface="+mn-ea"/>
                <a:cs typeface="Arial" pitchFamily="34" charset="0"/>
              </a:defRPr>
            </a:pPr>
            <a:endParaRPr lang="en-US"/>
          </a:p>
        </c:txPr>
        <c:crossAx val="1716767584"/>
        <c:crosses val="autoZero"/>
        <c:crossBetween val="between"/>
        <c:majorUnit val="0.1"/>
      </c:valAx>
      <c:spPr>
        <a:noFill/>
        <a:ln>
          <a:noFill/>
        </a:ln>
        <a:effectLst/>
      </c:spPr>
    </c:plotArea>
    <c:plotVisOnly val="1"/>
    <c:dispBlanksAs val="gap"/>
    <c:showDLblsOverMax val="0"/>
    <c:extLst xmlns:m="http://schemas.openxmlformats.org/officeDocument/2006/math" xmlns:w="http://schemas.openxmlformats.org/wordprocessingml/2006/main" xmlns:wp="http://schemas.openxmlformats.org/drawingml/2006/wordprocessingDrawing" xmlns:a14="http://schemas.microsoft.com/office/drawing/2010/main">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000" smtId="4294967295"/>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31150540709495544"/>
          <c:y val="0.11696433275938034"/>
          <c:w val="0.38037660717964172"/>
          <c:h val="0.8259008526802063"/>
        </c:manualLayout>
      </c:layout>
      <c:pieChart>
        <c:varyColors val="1"/>
        <c:ser>
          <c:idx val="0"/>
          <c:order val="0"/>
          <c:tx>
            <c:strRef>
              <c:f>Sheet1!$C$1</c:f>
              <c:strCache>
                <c:ptCount val="1"/>
                <c:pt idx="0">
                  <c:v>Sales</c:v>
                </c:pt>
              </c:strCache>
            </c:strRef>
          </c:tx>
          <c:spPr>
            <a:solidFill>
              <a:schemeClr val="accent1"/>
            </a:solidFill>
            <a:ln>
              <a:solidFill>
                <a:schemeClr val="accent1"/>
              </a:solidFill>
            </a:ln>
            <a:effectLst/>
          </c:spPr>
          <c:dPt>
            <c:idx val="0"/>
            <c:bubble3D val="0"/>
            <c:spPr>
              <a:solidFill>
                <a:schemeClr val="bg2"/>
              </a:solidFill>
              <a:ln>
                <a:solidFill>
                  <a:schemeClr val="bg2"/>
                </a:solidFill>
              </a:ln>
              <a:effectLst/>
            </c:spPr>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1-4A2F-4BBE-BD9A-2E7C1B9C9E6A}"/>
              </c:ext>
            </c:extLst>
          </c:dPt>
          <c:dPt>
            <c:idx val="1"/>
            <c:bubble3D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2-4A2F-4BBE-BD9A-2E7C1B9C9E6A}"/>
              </c:ext>
            </c:extLst>
          </c:dPt>
          <c:dLbls>
            <c:dLbl>
              <c:idx val="0"/>
              <c:layout>
                <c:manualLayout>
                  <c:x val="2.6619333773851395E-2"/>
                  <c:y val="-8.0179199576377869E-2"/>
                </c:manualLayout>
              </c:layout>
              <c:tx>
                <c:rich>
                  <a:bodyPr anchor="t" anchorCtr="1"/>
                  <a:lstStyle/>
                  <a:p>
                    <a:pPr algn="l">
                      <a:defRPr sz="2800"/>
                    </a:pPr>
                    <a:r>
                      <a:rPr lang="en-US">
                        <a:solidFill>
                          <a:schemeClr val="bg2"/>
                        </a:solidFill>
                      </a:rPr>
                      <a:t>68%</a:t>
                    </a:r>
                  </a:p>
                  <a:p>
                    <a:pPr algn="l">
                      <a:defRPr sz="2800"/>
                    </a:pPr>
                    <a:r>
                      <a:rPr lang="en-US" sz="900" b="1">
                        <a:solidFill>
                          <a:schemeClr val="bg1">
                            <a:lumMod val="50000"/>
                          </a:schemeClr>
                        </a:solidFill>
                      </a:rPr>
                      <a:t>US               </a:t>
                    </a:r>
                    <a:br>
                      <a:rPr lang="en-US" sz="900" b="1">
                        <a:solidFill>
                          <a:schemeClr val="bg1">
                            <a:lumMod val="50000"/>
                          </a:schemeClr>
                        </a:solidFill>
                      </a:rPr>
                    </a:br>
                    <a:r>
                      <a:rPr lang="en-US" sz="900" b="0">
                        <a:solidFill>
                          <a:schemeClr val="bg1">
                            <a:lumMod val="50000"/>
                          </a:schemeClr>
                        </a:solidFill>
                      </a:rPr>
                      <a:t>$1,069 billion  </a:t>
                    </a:r>
                    <a:br>
                      <a:rPr lang="en-US" sz="900" b="0">
                        <a:solidFill>
                          <a:schemeClr val="bg1">
                            <a:lumMod val="50000"/>
                          </a:schemeClr>
                        </a:solidFill>
                      </a:rPr>
                    </a:br>
                    <a:r>
                      <a:rPr lang="en-US" sz="900" b="0">
                        <a:solidFill>
                          <a:schemeClr val="bg1">
                            <a:lumMod val="50000"/>
                          </a:schemeClr>
                        </a:solidFill>
                      </a:rPr>
                      <a:t>102 REITs</a:t>
                    </a:r>
                    <a:endParaRPr lang="en-US" sz="900" b="0">
                      <a:solidFill>
                        <a:srgbClr val="00B0F0"/>
                      </a:solidFill>
                    </a:endParaRPr>
                  </a:p>
                </c:rich>
              </c:tx>
              <c:spPr/>
              <c:dLblPos val="bestFit"/>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6161499999999999"/>
                      <c:h val="0.6731433"/>
                    </c:manualLayout>
                  </c15:layout>
                  <c15:showDataLabelsRange val="0"/>
                </c:ext>
                <c:ext xmlns:c16="http://schemas.microsoft.com/office/drawing/2014/chart" uri="{C3380CC4-5D6E-409C-BE32-E72D297353CC}">
                  <c16:uniqueId val="{00000001-4A2F-4BBE-BD9A-2E7C1B9C9E6A}"/>
                </c:ext>
              </c:extLst>
            </c:dLbl>
            <c:dLbl>
              <c:idx val="1"/>
              <c:layout>
                <c:manualLayout>
                  <c:x val="-4.3848436325788498E-2"/>
                  <c:y val="0.15174753963947296"/>
                </c:manualLayout>
              </c:layout>
              <c:tx>
                <c:rich>
                  <a:bodyPr/>
                  <a:lstStyle/>
                  <a:p>
                    <a:pPr algn="l">
                      <a:defRPr sz="2800"/>
                    </a:pPr>
                    <a:r>
                      <a:rPr lang="en-US">
                        <a:solidFill>
                          <a:schemeClr val="accent1"/>
                        </a:solidFill>
                      </a:rPr>
                      <a:t>32%</a:t>
                    </a:r>
                  </a:p>
                  <a:p>
                    <a:pPr algn="l">
                      <a:defRPr sz="2800"/>
                    </a:pPr>
                    <a:r>
                      <a:rPr lang="en-US" sz="900" b="1">
                        <a:solidFill>
                          <a:schemeClr val="bg1">
                            <a:lumMod val="50000"/>
                          </a:schemeClr>
                        </a:solidFill>
                      </a:rPr>
                      <a:t>Global ex US</a:t>
                    </a:r>
                  </a:p>
                  <a:p>
                    <a:pPr algn="l">
                      <a:defRPr sz="2800"/>
                    </a:pPr>
                    <a:r>
                      <a:rPr lang="en-US" sz="900">
                        <a:solidFill>
                          <a:schemeClr val="bg1">
                            <a:lumMod val="50000"/>
                          </a:schemeClr>
                        </a:solidFill>
                      </a:rPr>
                      <a:t>$505 billion    276 REITs      (26 other countries)</a:t>
                    </a:r>
                  </a:p>
                </c:rich>
              </c:tx>
              <c:spPr>
                <a:noFill/>
              </c:spPr>
              <c:dLblPos val="bestFit"/>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0.21880089999999999"/>
                      <c:h val="0.63707729999999996"/>
                    </c:manualLayout>
                  </c15:layout>
                  <c15:showDataLabelsRange val="0"/>
                </c:ext>
                <c:ext xmlns:c16="http://schemas.microsoft.com/office/drawing/2014/chart" uri="{C3380CC4-5D6E-409C-BE32-E72D297353CC}">
                  <c16:uniqueId val="{00000002-4A2F-4BBE-BD9A-2E7C1B9C9E6A}"/>
                </c:ext>
              </c:extLst>
            </c:dLbl>
            <c:spPr>
              <a:noFill/>
              <a:ln>
                <a:noFill/>
              </a:ln>
              <a:effectLst/>
            </c:spPr>
            <c:txPr>
              <a:bodyPr/>
              <a:lstStyle/>
              <a:p>
                <a:pPr algn="l">
                  <a:defRPr sz="2800" smtId="4294967295"/>
                </a:pPr>
                <a:endParaRPr lang="en-US"/>
              </a:p>
            </c:txPr>
            <c:dLblPos val="outEnd"/>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extLst>
          </c:dLbls>
          <c:cat>
            <c:strRef>
              <c:f>Sheet1!$B$2:$B$3</c:f>
              <c:strCache>
                <c:ptCount val="2"/>
                <c:pt idx="0">
                  <c:v>Dow Jones U.S. Select REIT Index</c:v>
                </c:pt>
                <c:pt idx="1">
                  <c:v>S&amp;P Global Ex-U.S. REIT Index</c:v>
                </c:pt>
              </c:strCache>
            </c:strRef>
          </c:cat>
          <c:val>
            <c:numRef>
              <c:f>Sheet1!$C$2:$C$3</c:f>
              <c:numCache>
                <c:formatCode>#,##0</c:formatCode>
                <c:ptCount val="2"/>
                <c:pt idx="0">
                  <c:v>1068658148033</c:v>
                </c:pt>
                <c:pt idx="1">
                  <c:v>505207050162</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4-4A2F-4BBE-BD9A-2E7C1B9C9E6A}"/>
            </c:ext>
          </c:extLst>
        </c:ser>
        <c:ser>
          <c:idx val="1"/>
          <c:order val="1"/>
          <c:tx>
            <c:strRef>
              <c:f>Sheet1!$D$1</c:f>
              <c:strCache>
                <c:ptCount val="1"/>
                <c:pt idx="0">
                  <c:v>$billion</c:v>
                </c:pt>
              </c:strCache>
            </c:strRef>
          </c:tx>
          <c:cat>
            <c:strRef>
              <c:f>Sheet1!$B$2:$B$3</c:f>
              <c:strCache>
                <c:ptCount val="2"/>
                <c:pt idx="0">
                  <c:v>Dow Jones U.S. Select REIT Index</c:v>
                </c:pt>
                <c:pt idx="1">
                  <c:v>S&amp;P Global Ex-U.S. REIT Index</c:v>
                </c:pt>
              </c:strCache>
            </c:strRef>
          </c:cat>
          <c:val>
            <c:numRef>
              <c:f>Sheet1!$D$2:$D$3</c:f>
              <c:numCache>
                <c:formatCode>0</c:formatCode>
                <c:ptCount val="2"/>
                <c:pt idx="0">
                  <c:v>0</c:v>
                </c:pt>
                <c:pt idx="1">
                  <c:v>0</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5-4A2F-4BBE-BD9A-2E7C1B9C9E6A}"/>
            </c:ext>
          </c:extLst>
        </c:ser>
        <c:ser>
          <c:idx val="2"/>
          <c:order val="2"/>
          <c:tx>
            <c:strRef>
              <c:f>Sheet1!$E$1</c:f>
              <c:strCache>
                <c:ptCount val="1"/>
                <c:pt idx="0">
                  <c:v>NumberOf Countries</c:v>
                </c:pt>
              </c:strCache>
            </c:strRef>
          </c:tx>
          <c:cat>
            <c:strRef>
              <c:f>Sheet1!$B$2:$B$3</c:f>
              <c:strCache>
                <c:ptCount val="2"/>
                <c:pt idx="0">
                  <c:v>Dow Jones U.S. Select REIT Index</c:v>
                </c:pt>
                <c:pt idx="1">
                  <c:v>S&amp;P Global Ex-U.S. REIT Index</c:v>
                </c:pt>
              </c:strCache>
            </c:strRef>
          </c:cat>
          <c:val>
            <c:numRef>
              <c:f>Sheet1!$E$2:$E$3</c:f>
              <c:numCache>
                <c:formatCode>0</c:formatCode>
                <c:ptCount val="2"/>
                <c:pt idx="0">
                  <c:v>1</c:v>
                </c:pt>
                <c:pt idx="1">
                  <c:v>26</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6-4A2F-4BBE-BD9A-2E7C1B9C9E6A}"/>
            </c:ext>
          </c:extLst>
        </c:ser>
        <c:ser>
          <c:idx val="3"/>
          <c:order val="3"/>
          <c:tx>
            <c:strRef>
              <c:f>Sheet1!$F$1</c:f>
              <c:strCache>
                <c:ptCount val="1"/>
                <c:pt idx="0">
                  <c:v>NumberOf Holdings</c:v>
                </c:pt>
              </c:strCache>
            </c:strRef>
          </c:tx>
          <c:cat>
            <c:strRef>
              <c:f>Sheet1!$B$2:$B$3</c:f>
              <c:strCache>
                <c:ptCount val="2"/>
                <c:pt idx="0">
                  <c:v>Dow Jones U.S. Select REIT Index</c:v>
                </c:pt>
                <c:pt idx="1">
                  <c:v>S&amp;P Global Ex-U.S. REIT Index</c:v>
                </c:pt>
              </c:strCache>
            </c:strRef>
          </c:cat>
          <c:val>
            <c:numRef>
              <c:f>Sheet1!$F$2:$F$3</c:f>
              <c:numCache>
                <c:formatCode>0</c:formatCode>
                <c:ptCount val="2"/>
                <c:pt idx="0">
                  <c:v>102</c:v>
                </c:pt>
                <c:pt idx="1">
                  <c:v>276</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7-4A2F-4BBE-BD9A-2E7C1B9C9E6A}"/>
            </c:ext>
          </c:extLst>
        </c:ser>
        <c:ser>
          <c:idx val="4"/>
          <c:order val="4"/>
          <c:tx>
            <c:strRef>
              <c:f>Sheet1!$G$1</c:f>
              <c:strCache>
                <c:ptCount val="1"/>
                <c:pt idx="0">
                  <c:v> MARKET </c:v>
                </c:pt>
              </c:strCache>
            </c:strRef>
          </c:tx>
          <c:cat>
            <c:strRef>
              <c:f>Sheet1!$B$2:$B$3</c:f>
              <c:strCache>
                <c:ptCount val="2"/>
                <c:pt idx="0">
                  <c:v>Dow Jones U.S. Select REIT Index</c:v>
                </c:pt>
                <c:pt idx="1">
                  <c:v>S&amp;P Global Ex-U.S. REIT Index</c:v>
                </c:pt>
              </c:strCache>
            </c:strRef>
          </c:cat>
          <c:val>
            <c:numRef>
              <c:f>Sheet1!$G$2:$G$3</c:f>
              <c:numCache>
                <c:formatCode>0</c:formatCode>
                <c:ptCount val="2"/>
                <c:pt idx="0">
                  <c:v>1068.6581480330001</c:v>
                </c:pt>
                <c:pt idx="1">
                  <c:v>505.20705016199997</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8-4A2F-4BBE-BD9A-2E7C1B9C9E6A}"/>
            </c:ext>
          </c:extLst>
        </c:ser>
        <c:ser>
          <c:idx val="5"/>
          <c:order val="5"/>
          <c:tx>
            <c:strRef>
              <c:f>Sheet1!$H$1</c:f>
              <c:strCache>
                <c:ptCount val="1"/>
                <c:pt idx="0">
                  <c:v>Percent</c:v>
                </c:pt>
              </c:strCache>
            </c:strRef>
          </c:tx>
          <c:cat>
            <c:strRef>
              <c:f>Sheet1!$B$2:$B$3</c:f>
              <c:strCache>
                <c:ptCount val="2"/>
                <c:pt idx="0">
                  <c:v>Dow Jones U.S. Select REIT Index</c:v>
                </c:pt>
                <c:pt idx="1">
                  <c:v>S&amp;P Global Ex-U.S. REIT Index</c:v>
                </c:pt>
              </c:strCache>
            </c:strRef>
          </c:cat>
          <c:val>
            <c:numRef>
              <c:f>Sheet1!$H$2:$H$3</c:f>
              <c:numCache>
                <c:formatCode>0%</c:formatCode>
                <c:ptCount val="2"/>
                <c:pt idx="0">
                  <c:v>0.67900233721324998</c:v>
                </c:pt>
                <c:pt idx="1">
                  <c:v>0.32099766278675002</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9-4A2F-4BBE-BD9A-2E7C1B9C9E6A}"/>
            </c:ext>
          </c:extLst>
        </c:ser>
        <c:dLbls>
          <c:showLegendKey val="0"/>
          <c:showVal val="0"/>
          <c:showCatName val="0"/>
          <c:showSerName val="0"/>
          <c:showPercent val="0"/>
          <c:showBubbleSize val="0"/>
          <c:showLeaderLines val="0"/>
        </c:dLbls>
        <c:firstSliceAng val="0"/>
      </c:pieChart>
    </c:plotArea>
    <c:plotVisOnly val="1"/>
    <c:dispBlanksAs val="zero"/>
    <c:showDLblsOverMax val="0"/>
  </c:chart>
  <c:txPr>
    <a:bodyPr/>
    <a:lstStyle/>
    <a:p>
      <a:pPr>
        <a:defRPr sz="1800" smtId="4294967295"/>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227014183998108"/>
          <c:y val="8.7260134518146515E-2"/>
          <c:w val="0.74711275100708008"/>
          <c:h val="0.72190636396408081"/>
        </c:manualLayout>
      </c:layout>
      <c:barChart>
        <c:barDir val="bar"/>
        <c:grouping val="clustered"/>
        <c:varyColors val="0"/>
        <c:ser>
          <c:idx val="0"/>
          <c:order val="0"/>
          <c:tx>
            <c:strRef>
              <c:f>Sheet1!$B$1</c:f>
              <c:strCache>
                <c:ptCount val="1"/>
                <c:pt idx="0">
                  <c:v>Series 2</c:v>
                </c:pt>
              </c:strCache>
            </c:strRef>
          </c:tx>
          <c:spPr>
            <a:solidFill>
              <a:schemeClr val="bg1">
                <a:lumMod val="85000"/>
              </a:schemeClr>
            </a:solidFill>
          </c:spPr>
          <c:invertIfNegative val="0"/>
          <c:dLbls>
            <c:dLbl>
              <c:idx val="0"/>
              <c:numFmt formatCode="#,##0.00" sourceLinked="0"/>
              <c:spPr/>
              <c:txPr>
                <a:bodyPr/>
                <a:lstStyle/>
                <a:p>
                  <a:pPr>
                    <a:defRPr sz="900" smtId="4294967295">
                      <a:solidFill>
                        <a:schemeClr val="tx1"/>
                      </a:solidFill>
                      <a:latin typeface="Arial" pitchFamily="34" charset="0"/>
                      <a:cs typeface="Arial" pitchFamily="34" charset="0"/>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FDB0-49D0-AAD8-462D9315DF93}"/>
                </c:ext>
              </c:extLst>
            </c:dLbl>
            <c:dLbl>
              <c:idx val="1"/>
              <c:numFmt formatCode="#,##0.00" sourceLinked="0"/>
              <c:spPr/>
              <c:txPr>
                <a:bodyPr/>
                <a:lstStyle/>
                <a:p>
                  <a:pPr>
                    <a:defRPr sz="900" smtId="4294967295">
                      <a:solidFill>
                        <a:schemeClr val="tx1"/>
                      </a:solidFill>
                      <a:latin typeface="Arial" pitchFamily="34" charset="0"/>
                      <a:cs typeface="Arial" pitchFamily="34" charset="0"/>
                    </a:defRPr>
                  </a:pPr>
                  <a:endParaRPr lang="en-US"/>
                </a:p>
              </c:txPr>
              <c:dLblPos val="outEnd"/>
              <c:showLegendKey val="0"/>
              <c:showVal val="1"/>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95D7-433B-9F19-F611D933CC11}"/>
                </c:ext>
              </c:extLst>
            </c:dLbl>
            <c:numFmt formatCode="#,##0.00" sourceLinked="0"/>
            <c:spPr>
              <a:noFill/>
              <a:ln>
                <a:noFill/>
              </a:ln>
              <a:effectLst/>
            </c:spPr>
            <c:txPr>
              <a:bodyPr/>
              <a:lstStyle/>
              <a:p>
                <a:pPr>
                  <a:defRPr sz="900" smtId="4294967295">
                    <a:solidFill>
                      <a:schemeClr val="tx1"/>
                    </a:solidFill>
                    <a:latin typeface="Arial" pitchFamily="34" charset="0"/>
                    <a:cs typeface="Arial" pitchFamily="34" charset="0"/>
                  </a:defRPr>
                </a:pPr>
                <a:endParaRPr lang="en-US"/>
              </a:p>
            </c:txPr>
            <c:dLblPos val="outEnd"/>
            <c:showLegendKey val="0"/>
            <c:showVal val="1"/>
            <c:showCatName val="0"/>
            <c:showSerName val="0"/>
            <c:showPercent val="0"/>
            <c:showBubbleSize val="0"/>
            <c:showLeaderLines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Sheet1!$A$2:$A$3</c:f>
              <c:strCache>
                <c:ptCount val="2"/>
                <c:pt idx="0">
                  <c:v>Global ex US REITS</c:v>
                </c:pt>
                <c:pt idx="1">
                  <c:v>US REITS</c:v>
                </c:pt>
              </c:strCache>
            </c:strRef>
          </c:cat>
          <c:val>
            <c:numRef>
              <c:f>Sheet1!$B$2:$B$3</c:f>
              <c:numCache>
                <c:formatCode>General</c:formatCode>
                <c:ptCount val="2"/>
                <c:pt idx="0">
                  <c:v>24.29</c:v>
                </c:pt>
                <c:pt idx="1">
                  <c:v>3.67</c:v>
                </c:pt>
              </c:numCache>
            </c:numRef>
          </c:val>
          <c:extLst xmlns:m="http://schemas.openxmlformats.org/officeDocument/2006/math" xmlns:w="http://schemas.openxmlformats.org/wordprocessingml/2006/main" xmlns:wp="http://schemas.openxmlformats.org/drawingml/2006/wordprocessingDrawing" xmlns:a14="http://schemas.microsoft.com/office/drawing/2010/main">
            <c:ext xmlns:c16="http://schemas.microsoft.com/office/drawing/2014/chart" uri="{C3380CC4-5D6E-409C-BE32-E72D297353CC}">
              <c16:uniqueId val="{00000000-9998-4912-BBC4-6D9FD04D58F7}"/>
            </c:ext>
          </c:extLst>
        </c:ser>
        <c:dLbls>
          <c:showLegendKey val="0"/>
          <c:showVal val="0"/>
          <c:showCatName val="0"/>
          <c:showSerName val="0"/>
          <c:showPercent val="0"/>
          <c:showBubbleSize val="0"/>
        </c:dLbls>
        <c:gapWidth val="43"/>
        <c:axId val="145675776"/>
        <c:axId val="145677312"/>
      </c:barChart>
      <c:catAx>
        <c:axId val="145675776"/>
        <c:scaling>
          <c:orientation val="maxMin"/>
        </c:scaling>
        <c:delete val="0"/>
        <c:axPos val="l"/>
        <c:numFmt formatCode="General" sourceLinked="0"/>
        <c:majorTickMark val="none"/>
        <c:minorTickMark val="none"/>
        <c:tickLblPos val="low"/>
        <c:spPr>
          <a:ln w="6350">
            <a:solidFill>
              <a:schemeClr val="bg1">
                <a:lumMod val="65000"/>
              </a:schemeClr>
            </a:solidFill>
          </a:ln>
        </c:spPr>
        <c:txPr>
          <a:bodyPr/>
          <a:lstStyle/>
          <a:p>
            <a:pPr>
              <a:defRPr sz="900" smtId="4294967295">
                <a:solidFill>
                  <a:schemeClr val="tx1"/>
                </a:solidFill>
                <a:latin typeface="Arial" pitchFamily="34" charset="0"/>
                <a:cs typeface="Arial" pitchFamily="34" charset="0"/>
              </a:defRPr>
            </a:pPr>
            <a:endParaRPr lang="en-US"/>
          </a:p>
        </c:txPr>
        <c:crossAx val="145677312"/>
        <c:crosses val="autoZero"/>
        <c:auto val="0"/>
        <c:lblAlgn val="ctr"/>
        <c:lblOffset val="100"/>
        <c:noMultiLvlLbl val="0"/>
      </c:catAx>
      <c:valAx>
        <c:axId val="145677312"/>
        <c:scaling>
          <c:orientation val="minMax"/>
        </c:scaling>
        <c:delete val="0"/>
        <c:axPos val="t"/>
        <c:numFmt formatCode="General" sourceLinked="1"/>
        <c:majorTickMark val="none"/>
        <c:minorTickMark val="none"/>
        <c:tickLblPos val="none"/>
        <c:spPr>
          <a:ln>
            <a:noFill/>
          </a:ln>
        </c:spPr>
        <c:crossAx val="145675776"/>
        <c:crosses val="autoZero"/>
        <c:crossBetween val="between"/>
      </c:valAx>
    </c:plotArea>
    <c:plotVisOnly val="1"/>
    <c:dispBlanksAs val="gap"/>
    <c:showDLblsOverMax val="0"/>
  </c:chart>
  <c:txPr>
    <a:bodyPr/>
    <a:lstStyle/>
    <a:p>
      <a:pPr>
        <a:defRPr sz="1800" smtId="4294967295"/>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0.08821</cdr:x>
      <cdr:y>0.80349</cdr:y>
    </cdr:from>
    <cdr:to>
      <cdr:x>0.18447</cdr:x>
      <cdr:y>0.85769</cdr:y>
    </cdr:to>
    <cdr:sp macro="" textlink="">
      <cdr:nvSpPr>
        <cdr:cNvPr id="2" name="TextBox 16"/>
        <cdr:cNvSpPr txBox="1"/>
      </cdr:nvSpPr>
      <cdr:spPr>
        <a:xfrm xmlns:a="http://schemas.openxmlformats.org/drawingml/2006/main">
          <a:off x="282418" y="2053070"/>
          <a:ext cx="308192" cy="138491"/>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1Y</a:t>
          </a:r>
        </a:p>
      </cdr:txBody>
    </cdr:sp>
  </cdr:relSizeAnchor>
  <cdr:relSizeAnchor xmlns:cdr="http://schemas.openxmlformats.org/drawingml/2006/chartDrawing">
    <cdr:from>
      <cdr:x>0.17706</cdr:x>
      <cdr:y>0.80349</cdr:y>
    </cdr:from>
    <cdr:to>
      <cdr:x>0.26777</cdr:x>
      <cdr:y>0.85769</cdr:y>
    </cdr:to>
    <cdr:sp macro="" textlink="">
      <cdr:nvSpPr>
        <cdr:cNvPr id="3" name="TextBox 22"/>
        <cdr:cNvSpPr txBox="1"/>
      </cdr:nvSpPr>
      <cdr:spPr>
        <a:xfrm xmlns:a="http://schemas.openxmlformats.org/drawingml/2006/main">
          <a:off x="566886" y="2053070"/>
          <a:ext cx="290422" cy="138491"/>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5Y</a:t>
          </a:r>
        </a:p>
      </cdr:txBody>
    </cdr:sp>
  </cdr:relSizeAnchor>
  <cdr:relSizeAnchor xmlns:cdr="http://schemas.openxmlformats.org/drawingml/2006/chartDrawing">
    <cdr:from>
      <cdr:x>0.29671</cdr:x>
      <cdr:y>0.80349</cdr:y>
    </cdr:from>
    <cdr:to>
      <cdr:x>0.39022</cdr:x>
      <cdr:y>0.85769</cdr:y>
    </cdr:to>
    <cdr:sp macro="" textlink="">
      <cdr:nvSpPr>
        <cdr:cNvPr id="4" name="TextBox 24"/>
        <cdr:cNvSpPr txBox="1"/>
      </cdr:nvSpPr>
      <cdr:spPr>
        <a:xfrm xmlns:a="http://schemas.openxmlformats.org/drawingml/2006/main">
          <a:off x="949964" y="2053070"/>
          <a:ext cx="299387" cy="138491"/>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10Y</a:t>
          </a:r>
        </a:p>
      </cdr:txBody>
    </cdr:sp>
  </cdr:relSizeAnchor>
  <cdr:relSizeAnchor xmlns:cdr="http://schemas.openxmlformats.org/drawingml/2006/chartDrawing">
    <cdr:from>
      <cdr:x>0.6456</cdr:x>
      <cdr:y>0.8027</cdr:y>
    </cdr:from>
    <cdr:to>
      <cdr:x>0.73714</cdr:x>
      <cdr:y>0.8569</cdr:y>
    </cdr:to>
    <cdr:sp macro="" textlink="">
      <cdr:nvSpPr>
        <cdr:cNvPr id="5" name="TextBox 25"/>
        <cdr:cNvSpPr txBox="1"/>
      </cdr:nvSpPr>
      <cdr:spPr>
        <a:xfrm xmlns:a="http://schemas.openxmlformats.org/drawingml/2006/main">
          <a:off x="2066991" y="2051052"/>
          <a:ext cx="293080" cy="138491"/>
        </a:xfrm>
        <a:prstGeom xmlns:a="http://schemas.openxmlformats.org/drawingml/2006/main" prst="rect">
          <a:avLst/>
        </a:prstGeom>
        <a:noFill xmlns:a="http://schemas.openxmlformats.org/drawingml/2006/main"/>
      </cdr:spPr>
      <cdr:txBody>
        <a:bodyPr xmlns:a="http://schemas.openxmlformats.org/drawingml/2006/main" wrap="square" lIns="0" tIns="0" rIns="0" bIns="0"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900"/>
            <a:t>30Y</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10"/>
            <a:ext cx="3043344" cy="465456"/>
          </a:xfrm>
          <a:prstGeom prst="rect">
            <a:avLst/>
          </a:prstGeom>
        </p:spPr>
        <p:txBody>
          <a:bodyPr vert="horz" lIns="92394" tIns="46200" rIns="92394" bIns="46200" rtlCol="0"/>
          <a:lstStyle>
            <a:lvl1pPr algn="l">
              <a:defRPr sz="1100"/>
            </a:lvl1pPr>
          </a:lstStyle>
          <a:p>
            <a:endParaRPr lang="en-US"/>
          </a:p>
        </p:txBody>
      </p:sp>
      <p:sp>
        <p:nvSpPr>
          <p:cNvPr id="3" name="Date Placeholder 2"/>
          <p:cNvSpPr>
            <a:spLocks noGrp="1"/>
          </p:cNvSpPr>
          <p:nvPr>
            <p:ph type="dt" idx="1"/>
          </p:nvPr>
        </p:nvSpPr>
        <p:spPr>
          <a:xfrm>
            <a:off x="3978137" y="10"/>
            <a:ext cx="3043344" cy="465456"/>
          </a:xfrm>
          <a:prstGeom prst="rect">
            <a:avLst/>
          </a:prstGeom>
        </p:spPr>
        <p:txBody>
          <a:bodyPr vert="horz" lIns="92394" tIns="46200" rIns="92394" bIns="46200" rtlCol="0"/>
          <a:lstStyle>
            <a:lvl1pPr algn="r">
              <a:defRPr sz="1100"/>
            </a:lvl1pPr>
          </a:lstStyle>
          <a:p>
            <a:fld id="{86CEC522-08D6-41D7-BD17-4A764ED892E3}" type="datetimeFigureOut">
              <a:rPr lang="en-US" smtClean="0"/>
              <a:t>1/7/2026</a:t>
            </a:fld>
            <a:endParaRPr lang="en-US"/>
          </a:p>
        </p:txBody>
      </p:sp>
      <p:sp>
        <p:nvSpPr>
          <p:cNvPr id="4" name="Slide Image Placeholder 3"/>
          <p:cNvSpPr>
            <a:spLocks noGrp="1" noRot="1" noChangeAspect="1"/>
          </p:cNvSpPr>
          <p:nvPr>
            <p:ph type="sldImg" idx="2"/>
          </p:nvPr>
        </p:nvSpPr>
        <p:spPr>
          <a:xfrm>
            <a:off x="1252538" y="696913"/>
            <a:ext cx="4518025" cy="3492500"/>
          </a:xfrm>
          <a:prstGeom prst="rect">
            <a:avLst/>
          </a:prstGeom>
          <a:noFill/>
          <a:ln w="12700">
            <a:solidFill>
              <a:prstClr val="black"/>
            </a:solidFill>
          </a:ln>
        </p:spPr>
      </p:sp>
      <p:sp>
        <p:nvSpPr>
          <p:cNvPr id="5" name="Notes Placeholder 4"/>
          <p:cNvSpPr>
            <a:spLocks noGrp="1"/>
          </p:cNvSpPr>
          <p:nvPr>
            <p:ph type="body" sz="quarter" idx="3"/>
          </p:nvPr>
        </p:nvSpPr>
        <p:spPr>
          <a:xfrm>
            <a:off x="702310" y="4421833"/>
            <a:ext cx="5618480" cy="4189096"/>
          </a:xfrm>
          <a:prstGeom prst="rect">
            <a:avLst/>
          </a:prstGeom>
        </p:spPr>
        <p:txBody>
          <a:bodyPr vert="horz" lIns="92394" tIns="46200" rIns="92394" bIns="462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7" y="8842039"/>
            <a:ext cx="3043344" cy="465456"/>
          </a:xfrm>
          <a:prstGeom prst="rect">
            <a:avLst/>
          </a:prstGeom>
        </p:spPr>
        <p:txBody>
          <a:bodyPr vert="horz" lIns="92394" tIns="46200" rIns="92394" bIns="46200" rtlCol="0" anchor="b"/>
          <a:lstStyle>
            <a:lvl1pPr algn="l">
              <a:defRPr sz="1100"/>
            </a:lvl1pPr>
          </a:lstStyle>
          <a:p>
            <a:endParaRPr lang="en-US"/>
          </a:p>
        </p:txBody>
      </p:sp>
      <p:sp>
        <p:nvSpPr>
          <p:cNvPr id="7" name="Slide Number Placeholder 6"/>
          <p:cNvSpPr>
            <a:spLocks noGrp="1"/>
          </p:cNvSpPr>
          <p:nvPr>
            <p:ph type="sldNum" sz="quarter" idx="5"/>
          </p:nvPr>
        </p:nvSpPr>
        <p:spPr>
          <a:xfrm>
            <a:off x="3978137" y="8842039"/>
            <a:ext cx="3043344" cy="465456"/>
          </a:xfrm>
          <a:prstGeom prst="rect">
            <a:avLst/>
          </a:prstGeom>
        </p:spPr>
        <p:txBody>
          <a:bodyPr vert="horz" lIns="92394" tIns="46200" rIns="92394" bIns="46200" rtlCol="0" anchor="b"/>
          <a:lstStyle>
            <a:lvl1pPr algn="r">
              <a:defRPr sz="1100"/>
            </a:lvl1pPr>
          </a:lstStyle>
          <a:p>
            <a:fld id="{C026C3DD-909A-435F-A8A6-9918FB0A88D5}" type="slidenum">
              <a:rPr lang="en-US" smtClean="0"/>
              <a:t>‹#›</a:t>
            </a:fld>
            <a:endParaRPr lang="en-US"/>
          </a:p>
        </p:txBody>
      </p:sp>
    </p:spTree>
    <p:extLst>
      <p:ext uri="{BB962C8B-B14F-4D97-AF65-F5344CB8AC3E}">
        <p14:creationId xmlns:p14="http://schemas.microsoft.com/office/powerpoint/2010/main" val="2509161024"/>
      </p:ext>
    </p:extLst>
  </p:cSld>
  <p:clrMap bg1="lt1" tx1="dk1" bg2="lt2" tx2="dk2" accent1="accent1" accent2="accent2" accent3="accent3" accent4="accent4" accent5="accent5" accent6="accent6" hlink="hlink" folHlink="folHlink"/>
  <p:notesStyle>
    <a:lvl1pPr marL="0" algn="l" defTabSz="913866" rtl="0" eaLnBrk="1" latinLnBrk="0" hangingPunct="1">
      <a:defRPr sz="1200" kern="1200">
        <a:solidFill>
          <a:schemeClr val="tx1"/>
        </a:solidFill>
        <a:latin typeface="+mn-lt"/>
        <a:ea typeface="+mn-ea"/>
        <a:cs typeface="+mn-cs"/>
      </a:defRPr>
    </a:lvl1pPr>
    <a:lvl2pPr marL="456932" algn="l" defTabSz="913866" rtl="0" eaLnBrk="1" latinLnBrk="0" hangingPunct="1">
      <a:defRPr sz="1200" kern="1200">
        <a:solidFill>
          <a:schemeClr val="tx1"/>
        </a:solidFill>
        <a:latin typeface="+mn-lt"/>
        <a:ea typeface="+mn-ea"/>
        <a:cs typeface="+mn-cs"/>
      </a:defRPr>
    </a:lvl2pPr>
    <a:lvl3pPr marL="913866" algn="l" defTabSz="913866" rtl="0" eaLnBrk="1" latinLnBrk="0" hangingPunct="1">
      <a:defRPr sz="1200" kern="1200">
        <a:solidFill>
          <a:schemeClr val="tx1"/>
        </a:solidFill>
        <a:latin typeface="+mn-lt"/>
        <a:ea typeface="+mn-ea"/>
        <a:cs typeface="+mn-cs"/>
      </a:defRPr>
    </a:lvl3pPr>
    <a:lvl4pPr marL="1370798" algn="l" defTabSz="913866" rtl="0" eaLnBrk="1" latinLnBrk="0" hangingPunct="1">
      <a:defRPr sz="1200" kern="1200">
        <a:solidFill>
          <a:schemeClr val="tx1"/>
        </a:solidFill>
        <a:latin typeface="+mn-lt"/>
        <a:ea typeface="+mn-ea"/>
        <a:cs typeface="+mn-cs"/>
      </a:defRPr>
    </a:lvl4pPr>
    <a:lvl5pPr marL="1827730" algn="l" defTabSz="913866" rtl="0" eaLnBrk="1" latinLnBrk="0" hangingPunct="1">
      <a:defRPr sz="1200" kern="1200">
        <a:solidFill>
          <a:schemeClr val="tx1"/>
        </a:solidFill>
        <a:latin typeface="+mn-lt"/>
        <a:ea typeface="+mn-ea"/>
        <a:cs typeface="+mn-cs"/>
      </a:defRPr>
    </a:lvl5pPr>
    <a:lvl6pPr marL="2284663" algn="l" defTabSz="913866" rtl="0" eaLnBrk="1" latinLnBrk="0" hangingPunct="1">
      <a:defRPr sz="1200" kern="1200">
        <a:solidFill>
          <a:schemeClr val="tx1"/>
        </a:solidFill>
        <a:latin typeface="+mn-lt"/>
        <a:ea typeface="+mn-ea"/>
        <a:cs typeface="+mn-cs"/>
      </a:defRPr>
    </a:lvl6pPr>
    <a:lvl7pPr marL="2741597" algn="l" defTabSz="913866" rtl="0" eaLnBrk="1" latinLnBrk="0" hangingPunct="1">
      <a:defRPr sz="1200" kern="1200">
        <a:solidFill>
          <a:schemeClr val="tx1"/>
        </a:solidFill>
        <a:latin typeface="+mn-lt"/>
        <a:ea typeface="+mn-ea"/>
        <a:cs typeface="+mn-cs"/>
      </a:defRPr>
    </a:lvl7pPr>
    <a:lvl8pPr marL="3198529" algn="l" defTabSz="913866" rtl="0" eaLnBrk="1" latinLnBrk="0" hangingPunct="1">
      <a:defRPr sz="1200" kern="1200">
        <a:solidFill>
          <a:schemeClr val="tx1"/>
        </a:solidFill>
        <a:latin typeface="+mn-lt"/>
        <a:ea typeface="+mn-ea"/>
        <a:cs typeface="+mn-cs"/>
      </a:defRPr>
    </a:lvl8pPr>
    <a:lvl9pPr marL="3655462" algn="l" defTabSz="91386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0325" y="719138"/>
            <a:ext cx="4668838" cy="36068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defTabSz="915772">
              <a:defRPr/>
            </a:pPr>
            <a:fld id="{C026C3DD-909A-435F-A8A6-9918FB0A88D5}" type="slidenum">
              <a:rPr lang="en-US" sz="1800" kern="0">
                <a:solidFill>
                  <a:prstClr val="black"/>
                </a:solidFill>
              </a:rPr>
              <a:pPr defTabSz="915772">
                <a:defRPr/>
              </a:pPr>
              <a:t>1</a:t>
            </a:fld>
            <a:endParaRPr lang="en-US" sz="1800" kern="0">
              <a:solidFill>
                <a:prstClr val="black"/>
              </a:solidFill>
            </a:endParaRPr>
          </a:p>
        </p:txBody>
      </p:sp>
    </p:spTree>
    <p:extLst>
      <p:ext uri="{BB962C8B-B14F-4D97-AF65-F5344CB8AC3E}">
        <p14:creationId xmlns:p14="http://schemas.microsoft.com/office/powerpoint/2010/main" val="543520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4125" y="698500"/>
            <a:ext cx="4514850" cy="3490913"/>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10</a:t>
            </a:fld>
            <a:endParaRPr lang="en-US">
              <a:solidFill>
                <a:prstClr val="black"/>
              </a:solidFill>
            </a:endParaRPr>
          </a:p>
        </p:txBody>
      </p:sp>
    </p:spTree>
    <p:extLst>
      <p:ext uri="{BB962C8B-B14F-4D97-AF65-F5344CB8AC3E}">
        <p14:creationId xmlns:p14="http://schemas.microsoft.com/office/powerpoint/2010/main" val="27892270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4125" y="698500"/>
            <a:ext cx="4514850" cy="3490913"/>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82997" rtl="0" eaLnBrk="1" fontAlgn="auto" latinLnBrk="0" hangingPunct="1">
              <a:lnSpc>
                <a:spcPct val="100000"/>
              </a:lnSpc>
              <a:spcBef>
                <a:spcPct val="0"/>
              </a:spcBef>
              <a:spcAft>
                <a:spcPct val="0"/>
              </a:spcAft>
              <a:buClrTx/>
              <a:buSzTx/>
              <a:buFontTx/>
              <a:buNone/>
              <a:defRPr/>
            </a:pPr>
            <a:fld id="{C026C3DD-909A-435F-A8A6-9918FB0A88D5}" type="slidenum">
              <a:rPr kumimoji="0" lang="en-US" sz="1100" b="0" i="0" u="none" strike="noStrike" kern="1200" cap="none" spc="0" normalizeH="0" baseline="0" noProof="0">
                <a:ln>
                  <a:noFill/>
                </a:ln>
                <a:solidFill>
                  <a:prstClr val="black"/>
                </a:solidFill>
                <a:effectLst/>
                <a:uLnTx/>
                <a:uFillTx/>
                <a:latin typeface="Calibri"/>
                <a:ea typeface="Calibri"/>
                <a:cs typeface="Arial"/>
              </a:rPr>
              <a:pPr marL="0" marR="0" lvl="0" indent="0" algn="r" defTabSz="982997" rtl="0" eaLnBrk="1" fontAlgn="auto" latinLnBrk="0" hangingPunct="1">
                <a:lnSpc>
                  <a:spcPct val="100000"/>
                </a:lnSpc>
                <a:spcBef>
                  <a:spcPct val="0"/>
                </a:spcBef>
                <a:spcAft>
                  <a:spcPct val="0"/>
                </a:spcAft>
                <a:buClrTx/>
                <a:buSzTx/>
                <a:buFontTx/>
                <a:buNone/>
                <a:defRPr/>
              </a:pPr>
              <a:t>11</a:t>
            </a:fld>
            <a:endParaRPr kumimoji="0" lang="en-US" sz="1100" b="0" i="0" u="none" strike="noStrike" kern="1200" cap="none" spc="0" normalizeH="0" baseline="0" noProof="0">
              <a:ln>
                <a:noFill/>
              </a:ln>
              <a:solidFill>
                <a:prstClr val="black"/>
              </a:solidFill>
              <a:effectLst/>
              <a:uLnTx/>
              <a:uFillTx/>
              <a:latin typeface="Calibri"/>
              <a:ea typeface="Calibri"/>
              <a:cs typeface="Arial"/>
            </a:endParaRPr>
          </a:p>
        </p:txBody>
      </p:sp>
    </p:spTree>
    <p:extLst>
      <p:ext uri="{BB962C8B-B14F-4D97-AF65-F5344CB8AC3E}">
        <p14:creationId xmlns:p14="http://schemas.microsoft.com/office/powerpoint/2010/main" val="861978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0325" y="719138"/>
            <a:ext cx="4668838" cy="36068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15772">
              <a:defRPr/>
            </a:pPr>
            <a:fld id="{C026C3DD-909A-435F-A8A6-9918FB0A88D5}" type="slidenum">
              <a:rPr lang="en-US" sz="1800" kern="0">
                <a:solidFill>
                  <a:sysClr val="windowText" lastClr="000000"/>
                </a:solidFill>
              </a:rPr>
              <a:pPr defTabSz="915772">
                <a:defRPr/>
              </a:pPr>
              <a:t>2</a:t>
            </a:fld>
            <a:endParaRPr lang="en-US" sz="1800" kern="0">
              <a:solidFill>
                <a:sysClr val="windowText" lastClr="000000"/>
              </a:solidFill>
            </a:endParaRPr>
          </a:p>
        </p:txBody>
      </p:sp>
    </p:spTree>
    <p:extLst>
      <p:ext uri="{BB962C8B-B14F-4D97-AF65-F5344CB8AC3E}">
        <p14:creationId xmlns:p14="http://schemas.microsoft.com/office/powerpoint/2010/main" val="3182421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0325" y="719138"/>
            <a:ext cx="4668838" cy="36068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15772">
              <a:defRPr/>
            </a:pPr>
            <a:fld id="{C026C3DD-909A-435F-A8A6-9918FB0A88D5}" type="slidenum">
              <a:rPr lang="en-US" sz="1800" kern="0">
                <a:solidFill>
                  <a:prstClr val="black"/>
                </a:solidFill>
              </a:rPr>
              <a:pPr defTabSz="915772">
                <a:defRPr/>
              </a:pPr>
              <a:t>3</a:t>
            </a:fld>
            <a:endParaRPr lang="en-US" sz="1800" kern="0">
              <a:solidFill>
                <a:prstClr val="black"/>
              </a:solidFill>
            </a:endParaRPr>
          </a:p>
        </p:txBody>
      </p:sp>
    </p:spTree>
    <p:extLst>
      <p:ext uri="{BB962C8B-B14F-4D97-AF65-F5344CB8AC3E}">
        <p14:creationId xmlns:p14="http://schemas.microsoft.com/office/powerpoint/2010/main" val="2639867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0325" y="719138"/>
            <a:ext cx="4668838" cy="36068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defTabSz="915772">
              <a:defRPr/>
            </a:pPr>
            <a:fld id="{C026C3DD-909A-435F-A8A6-9918FB0A88D5}" type="slidenum">
              <a:rPr lang="en-US" sz="1800" kern="0">
                <a:solidFill>
                  <a:prstClr val="black"/>
                </a:solidFill>
              </a:rPr>
              <a:pPr defTabSz="915772">
                <a:defRPr/>
              </a:pPr>
              <a:t>4</a:t>
            </a:fld>
            <a:endParaRPr lang="en-US" sz="1800" kern="0">
              <a:solidFill>
                <a:prstClr val="black"/>
              </a:solidFill>
            </a:endParaRPr>
          </a:p>
        </p:txBody>
      </p:sp>
    </p:spTree>
    <p:extLst>
      <p:ext uri="{BB962C8B-B14F-4D97-AF65-F5344CB8AC3E}">
        <p14:creationId xmlns:p14="http://schemas.microsoft.com/office/powerpoint/2010/main" val="2317855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0325" y="717550"/>
            <a:ext cx="4668838" cy="360838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defTabSz="915772">
              <a:defRPr/>
            </a:pPr>
            <a:fld id="{C026C3DD-909A-435F-A8A6-9918FB0A88D5}" type="slidenum">
              <a:rPr lang="en-US" sz="1800" kern="0">
                <a:solidFill>
                  <a:prstClr val="black"/>
                </a:solidFill>
              </a:rPr>
              <a:pPr defTabSz="915772">
                <a:defRPr/>
              </a:pPr>
              <a:t>5</a:t>
            </a:fld>
            <a:endParaRPr lang="en-US" sz="1800" kern="0">
              <a:solidFill>
                <a:prstClr val="black"/>
              </a:solidFill>
            </a:endParaRPr>
          </a:p>
        </p:txBody>
      </p:sp>
    </p:spTree>
    <p:extLst>
      <p:ext uri="{BB962C8B-B14F-4D97-AF65-F5344CB8AC3E}">
        <p14:creationId xmlns:p14="http://schemas.microsoft.com/office/powerpoint/2010/main" val="1694679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1913" y="722313"/>
            <a:ext cx="4665662" cy="3605212"/>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defTabSz="915772">
              <a:defRPr/>
            </a:pPr>
            <a:fld id="{C026C3DD-909A-435F-A8A6-9918FB0A88D5}" type="slidenum">
              <a:rPr lang="en-US" sz="1800" kern="0">
                <a:solidFill>
                  <a:prstClr val="black"/>
                </a:solidFill>
              </a:rPr>
              <a:pPr defTabSz="915772">
                <a:defRPr/>
              </a:pPr>
              <a:t>6</a:t>
            </a:fld>
            <a:endParaRPr lang="en-US" sz="1800" kern="0">
              <a:solidFill>
                <a:prstClr val="black"/>
              </a:solidFill>
            </a:endParaRPr>
          </a:p>
        </p:txBody>
      </p:sp>
    </p:spTree>
    <p:extLst>
      <p:ext uri="{BB962C8B-B14F-4D97-AF65-F5344CB8AC3E}">
        <p14:creationId xmlns:p14="http://schemas.microsoft.com/office/powerpoint/2010/main" val="366537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5325"/>
            <a:ext cx="4521200" cy="349408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26C3DD-909A-435F-A8A6-9918FB0A88D5}" type="slidenum">
              <a:rPr lang="en-US" smtClean="0">
                <a:solidFill>
                  <a:prstClr val="black"/>
                </a:solidFill>
              </a:rPr>
              <a:t>7</a:t>
            </a:fld>
            <a:endParaRPr lang="en-US">
              <a:solidFill>
                <a:prstClr val="black"/>
              </a:solidFill>
            </a:endParaRPr>
          </a:p>
        </p:txBody>
      </p:sp>
    </p:spTree>
    <p:extLst>
      <p:ext uri="{BB962C8B-B14F-4D97-AF65-F5344CB8AC3E}">
        <p14:creationId xmlns:p14="http://schemas.microsoft.com/office/powerpoint/2010/main" val="41728320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0325" y="719138"/>
            <a:ext cx="4668838" cy="36068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defTabSz="915772">
              <a:defRPr/>
            </a:pPr>
            <a:fld id="{C026C3DD-909A-435F-A8A6-9918FB0A88D5}" type="slidenum">
              <a:rPr lang="en-US" sz="1800" kern="0">
                <a:solidFill>
                  <a:prstClr val="black"/>
                </a:solidFill>
              </a:rPr>
              <a:pPr defTabSz="915772">
                <a:defRPr/>
              </a:pPr>
              <a:t>8</a:t>
            </a:fld>
            <a:endParaRPr lang="en-US" sz="1800" kern="0">
              <a:solidFill>
                <a:prstClr val="black"/>
              </a:solidFill>
            </a:endParaRPr>
          </a:p>
        </p:txBody>
      </p:sp>
    </p:spTree>
    <p:extLst>
      <p:ext uri="{BB962C8B-B14F-4D97-AF65-F5344CB8AC3E}">
        <p14:creationId xmlns:p14="http://schemas.microsoft.com/office/powerpoint/2010/main" val="1351641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0325" y="719138"/>
            <a:ext cx="4668838" cy="36068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defTabSz="915772">
              <a:defRPr/>
            </a:pPr>
            <a:fld id="{C026C3DD-909A-435F-A8A6-9918FB0A88D5}" type="slidenum">
              <a:rPr lang="en-US" sz="1800" kern="0">
                <a:solidFill>
                  <a:prstClr val="black"/>
                </a:solidFill>
              </a:rPr>
              <a:pPr defTabSz="915772">
                <a:defRPr/>
              </a:pPr>
              <a:t>9</a:t>
            </a:fld>
            <a:endParaRPr lang="en-US" sz="1800" kern="0">
              <a:solidFill>
                <a:prstClr val="black"/>
              </a:solidFill>
            </a:endParaRPr>
          </a:p>
        </p:txBody>
      </p:sp>
    </p:spTree>
    <p:extLst>
      <p:ext uri="{BB962C8B-B14F-4D97-AF65-F5344CB8AC3E}">
        <p14:creationId xmlns:p14="http://schemas.microsoft.com/office/powerpoint/2010/main" val="2101999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32300" y="4334726"/>
            <a:ext cx="4879340" cy="1883198"/>
          </a:xfrm>
        </p:spPr>
        <p:txBody>
          <a:bodyPr lIns="0" tIns="0" rIns="0" bIns="0" anchor="t" anchorCtr="0">
            <a:noAutofit/>
          </a:bodyPr>
          <a:lstStyle>
            <a:lvl1pPr algn="r">
              <a:defRPr sz="14000">
                <a:solidFill>
                  <a:schemeClr val="tx2"/>
                </a:solidFill>
                <a:latin typeface="Arial" pitchFamily="34" charset="0"/>
                <a:cs typeface="Arial" pitchFamily="34" charset="0"/>
              </a:defRPr>
            </a:lvl1pPr>
          </a:lstStyle>
          <a:p>
            <a:r>
              <a:rPr lang="en-US"/>
              <a:t>Q</a:t>
            </a:r>
          </a:p>
        </p:txBody>
      </p:sp>
      <p:sp>
        <p:nvSpPr>
          <p:cNvPr id="3" name="Subtitle 2"/>
          <p:cNvSpPr>
            <a:spLocks noGrp="1"/>
          </p:cNvSpPr>
          <p:nvPr>
            <p:ph type="subTitle" idx="1" hasCustomPrompt="1"/>
          </p:nvPr>
        </p:nvSpPr>
        <p:spPr>
          <a:xfrm>
            <a:off x="4432305" y="6416045"/>
            <a:ext cx="4818380" cy="384494"/>
          </a:xfrm>
        </p:spPr>
        <p:txBody>
          <a:bodyPr lIns="0" tIns="0" rIns="0" bIns="0" anchor="t" anchorCtr="0">
            <a:noAutofit/>
          </a:bodyPr>
          <a:lstStyle>
            <a:lvl1pPr marL="0" indent="0" algn="r">
              <a:buNone/>
              <a:defRPr sz="2600" baseline="0">
                <a:solidFill>
                  <a:schemeClr val="bg1">
                    <a:lumMod val="50000"/>
                  </a:schemeClr>
                </a:solidFill>
              </a:defRPr>
            </a:lvl1pPr>
            <a:lvl2pPr marL="509115" indent="0" algn="ctr">
              <a:buNone/>
              <a:defRPr>
                <a:solidFill>
                  <a:schemeClr val="tx1">
                    <a:tint val="75000"/>
                  </a:schemeClr>
                </a:solidFill>
              </a:defRPr>
            </a:lvl2pPr>
            <a:lvl3pPr marL="1018228" indent="0" algn="ctr">
              <a:buNone/>
              <a:defRPr>
                <a:solidFill>
                  <a:schemeClr val="tx1">
                    <a:tint val="75000"/>
                  </a:schemeClr>
                </a:solidFill>
              </a:defRPr>
            </a:lvl3pPr>
            <a:lvl4pPr marL="1527344" indent="0" algn="ctr">
              <a:buNone/>
              <a:defRPr>
                <a:solidFill>
                  <a:schemeClr val="tx1">
                    <a:tint val="75000"/>
                  </a:schemeClr>
                </a:solidFill>
              </a:defRPr>
            </a:lvl4pPr>
            <a:lvl5pPr marL="2036458" indent="0" algn="ctr">
              <a:buNone/>
              <a:defRPr>
                <a:solidFill>
                  <a:schemeClr val="tx1">
                    <a:tint val="75000"/>
                  </a:schemeClr>
                </a:solidFill>
              </a:defRPr>
            </a:lvl5pPr>
            <a:lvl6pPr marL="2545574" indent="0" algn="ctr">
              <a:buNone/>
              <a:defRPr>
                <a:solidFill>
                  <a:schemeClr val="tx1">
                    <a:tint val="75000"/>
                  </a:schemeClr>
                </a:solidFill>
              </a:defRPr>
            </a:lvl6pPr>
            <a:lvl7pPr marL="3054686" indent="0" algn="ctr">
              <a:buNone/>
              <a:defRPr>
                <a:solidFill>
                  <a:schemeClr val="tx1">
                    <a:tint val="75000"/>
                  </a:schemeClr>
                </a:solidFill>
              </a:defRPr>
            </a:lvl7pPr>
            <a:lvl8pPr marL="3563802" indent="0" algn="ctr">
              <a:buNone/>
              <a:defRPr>
                <a:solidFill>
                  <a:schemeClr val="tx1">
                    <a:tint val="75000"/>
                  </a:schemeClr>
                </a:solidFill>
              </a:defRPr>
            </a:lvl8pPr>
            <a:lvl9pPr marL="4072914" indent="0" algn="ctr">
              <a:buNone/>
              <a:defRPr>
                <a:solidFill>
                  <a:schemeClr val="tx1">
                    <a:tint val="75000"/>
                  </a:schemeClr>
                </a:solidFill>
              </a:defRPr>
            </a:lvl9pPr>
          </a:lstStyle>
          <a:p>
            <a:r>
              <a:rPr lang="en-US"/>
              <a:t>Click to edit title</a:t>
            </a:r>
          </a:p>
        </p:txBody>
      </p:sp>
      <p:sp>
        <p:nvSpPr>
          <p:cNvPr id="7" name="Rectangle 6"/>
          <p:cNvSpPr/>
          <p:nvPr userDrawn="1"/>
        </p:nvSpPr>
        <p:spPr>
          <a:xfrm>
            <a:off x="0" y="-1"/>
            <a:ext cx="10058400" cy="42068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388" tIns="45693" rIns="91388" bIns="45693" rtlCol="0" anchor="ctr"/>
          <a:lstStyle/>
          <a:p>
            <a:pPr algn="ctr"/>
            <a:endParaRPr lang="en-US">
              <a:solidFill>
                <a:prstClr val="white"/>
              </a:solidFill>
            </a:endParaRPr>
          </a:p>
        </p:txBody>
      </p:sp>
      <p:sp>
        <p:nvSpPr>
          <p:cNvPr id="12" name="Text Placeholder 11"/>
          <p:cNvSpPr>
            <a:spLocks noGrp="1"/>
          </p:cNvSpPr>
          <p:nvPr>
            <p:ph type="body" sz="quarter" idx="11" hasCustomPrompt="1"/>
          </p:nvPr>
        </p:nvSpPr>
        <p:spPr>
          <a:xfrm>
            <a:off x="4432305" y="6847523"/>
            <a:ext cx="4818380" cy="457200"/>
          </a:xfrm>
        </p:spPr>
        <p:txBody>
          <a:bodyPr lIns="0" tIns="0" rIns="0" bIns="0">
            <a:noAutofit/>
          </a:bodyPr>
          <a:lstStyle>
            <a:lvl1pPr marL="0" indent="0" algn="r">
              <a:buNone/>
              <a:defRPr sz="1800" baseline="0">
                <a:solidFill>
                  <a:schemeClr val="bg1">
                    <a:lumMod val="50000"/>
                  </a:schemeClr>
                </a:solidFill>
              </a:defRPr>
            </a:lvl1pPr>
            <a:lvl2pPr>
              <a:defRPr sz="1800"/>
            </a:lvl2pPr>
            <a:lvl3pPr>
              <a:defRPr sz="1800"/>
            </a:lvl3pPr>
            <a:lvl4pPr>
              <a:defRPr sz="1800"/>
            </a:lvl4pPr>
            <a:lvl5pPr>
              <a:defRPr sz="1800"/>
            </a:lvl5pPr>
          </a:lstStyle>
          <a:p>
            <a:pPr lvl="0"/>
            <a:r>
              <a:rPr lang="en-US"/>
              <a:t>Click to edit Quarter Year</a:t>
            </a:r>
          </a:p>
        </p:txBody>
      </p:sp>
      <p:sp>
        <p:nvSpPr>
          <p:cNvPr id="19" name="Picture Placeholder 18"/>
          <p:cNvSpPr>
            <a:spLocks noGrp="1"/>
          </p:cNvSpPr>
          <p:nvPr>
            <p:ph type="pic" sz="quarter" idx="13" hasCustomPrompt="1"/>
          </p:nvPr>
        </p:nvSpPr>
        <p:spPr>
          <a:xfrm>
            <a:off x="485777" y="674099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4" name="AssetID" descr="svtx:content/slide/@id">
            <a:extLst>
              <a:ext uri="{FF2B5EF4-FFF2-40B4-BE49-F238E27FC236}">
                <a16:creationId xmlns:a16="http://schemas.microsoft.com/office/drawing/2014/main" id="{5B224DF8-BB71-2F73-37F8-4C06F84DEBAD}"/>
              </a:ext>
            </a:extLst>
          </p:cNvPr>
          <p:cNvSpPr>
            <a:spLocks noGrp="1" noRot="1" noMove="1" noResize="1" noEditPoints="1" noAdjustHandles="1" noChangeArrowheads="1" noChangeShapeType="1"/>
          </p:cNvSpPr>
          <p:nvPr>
            <p:ph type="body" sz="quarter" idx="14"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198718064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2"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14" name="Text Placeholder 13"/>
          <p:cNvSpPr>
            <a:spLocks noGrp="1"/>
          </p:cNvSpPr>
          <p:nvPr>
            <p:ph type="body" sz="quarter" idx="15" hasCustomPrompt="1"/>
          </p:nvPr>
        </p:nvSpPr>
        <p:spPr>
          <a:xfrm>
            <a:off x="529813" y="7134371"/>
            <a:ext cx="851916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17" name="Text Placeholder 15"/>
          <p:cNvSpPr>
            <a:spLocks noGrp="1"/>
          </p:cNvSpPr>
          <p:nvPr>
            <p:ph type="body" sz="quarter" idx="17" hasCustomPrompt="1"/>
          </p:nvPr>
        </p:nvSpPr>
        <p:spPr>
          <a:xfrm>
            <a:off x="4607560" y="1795796"/>
            <a:ext cx="4901565" cy="4808855"/>
          </a:xfrm>
        </p:spPr>
        <p:txBody>
          <a:bodyPr lIns="91388" rIns="91388" anchor="t">
            <a:noAutofit/>
          </a:bodyPr>
          <a:lstStyle>
            <a:lvl1pPr marL="182774" indent="-182774">
              <a:lnSpc>
                <a:spcPct val="110000"/>
              </a:lnSpc>
              <a:spcBef>
                <a:spcPts val="900"/>
              </a:spcBef>
              <a:buNone/>
              <a:defRPr sz="1600"/>
            </a:lvl1pPr>
            <a:lvl2pPr marL="0" indent="0">
              <a:lnSpc>
                <a:spcPct val="110000"/>
              </a:lnSpc>
              <a:spcBef>
                <a:spcPts val="900"/>
              </a:spcBef>
              <a:buClr>
                <a:schemeClr val="bg1">
                  <a:lumMod val="50000"/>
                </a:schemeClr>
              </a:buClr>
              <a:buFont typeface="Arial" pitchFamily="34" charset="0"/>
              <a:buNone/>
              <a:defRPr sz="1400">
                <a:solidFill>
                  <a:schemeClr val="bg1">
                    <a:lumMod val="50000"/>
                  </a:schemeClr>
                </a:solidFill>
              </a:defRPr>
            </a:lvl2pPr>
            <a:lvl3pPr marL="365546" indent="-182774">
              <a:lnSpc>
                <a:spcPct val="110000"/>
              </a:lnSpc>
              <a:spcBef>
                <a:spcPts val="599"/>
              </a:spcBef>
              <a:buClr>
                <a:schemeClr val="bg1">
                  <a:lumMod val="50000"/>
                </a:schemeClr>
              </a:buClr>
              <a:buFont typeface="Avenir LT Std 35 Light" pitchFamily="34" charset="0"/>
              <a:buChar char="–"/>
              <a:defRPr sz="1100"/>
            </a:lvl3pPr>
            <a:lvl4pPr>
              <a:lnSpc>
                <a:spcPct val="110000"/>
              </a:lnSpc>
              <a:spcBef>
                <a:spcPts val="599"/>
              </a:spcBef>
              <a:defRPr sz="1100"/>
            </a:lvl4pPr>
            <a:lvl5pPr>
              <a:lnSpc>
                <a:spcPct val="110000"/>
              </a:lnSpc>
              <a:spcBef>
                <a:spcPts val="599"/>
              </a:spcBef>
              <a:defRPr sz="1100"/>
            </a:lvl5pPr>
          </a:lstStyle>
          <a:p>
            <a:pPr lvl="0"/>
            <a:r>
              <a:rPr lang="en-US"/>
              <a:t>Overview:</a:t>
            </a:r>
          </a:p>
          <a:p>
            <a:pPr lvl="1"/>
            <a:r>
              <a:rPr lang="en-US"/>
              <a:t>Contents goes here</a:t>
            </a:r>
          </a:p>
          <a:p>
            <a:pPr lvl="1"/>
            <a:r>
              <a:rPr lang="en-US"/>
              <a:t>Contents goes here</a:t>
            </a:r>
          </a:p>
        </p:txBody>
      </p:sp>
      <p:sp>
        <p:nvSpPr>
          <p:cNvPr id="21" name="Text Placeholder 20"/>
          <p:cNvSpPr>
            <a:spLocks noGrp="1"/>
          </p:cNvSpPr>
          <p:nvPr>
            <p:ph type="body" sz="quarter" idx="18"/>
          </p:nvPr>
        </p:nvSpPr>
        <p:spPr>
          <a:xfrm>
            <a:off x="540295" y="1799825"/>
            <a:ext cx="3642042" cy="4808538"/>
          </a:xfrm>
        </p:spPr>
        <p:txBody>
          <a:bodyPr lIns="91388" rIns="0">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cxnSp>
        <p:nvCxnSpPr>
          <p:cNvPr id="11" name="Straight Connector 10"/>
          <p:cNvCxnSpPr/>
          <p:nvPr userDrawn="1"/>
        </p:nvCxnSpPr>
        <p:spPr>
          <a:xfrm flipH="1">
            <a:off x="4415377" y="1881181"/>
            <a:ext cx="0" cy="5063635"/>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 name="AssetID" descr="svtx:content/slide/@id">
            <a:extLst>
              <a:ext uri="{FF2B5EF4-FFF2-40B4-BE49-F238E27FC236}">
                <a16:creationId xmlns:a16="http://schemas.microsoft.com/office/drawing/2014/main" id="{3074A848-50C9-1872-8CC3-B862C674BC46}"/>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486324685"/>
      </p:ext>
    </p:extLst>
  </p:cSld>
  <p:clrMapOvr>
    <a:masterClrMapping/>
  </p:clrMapOvr>
  <p:transition/>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2C3FD5FE-3A95-5B02-850D-3648682B3C3A}"/>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363640870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Subhead &amp; 2-col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hasCustomPrompt="1"/>
          </p:nvPr>
        </p:nvSpPr>
        <p:spPr>
          <a:xfrm>
            <a:off x="540289" y="1790200"/>
            <a:ext cx="8961120" cy="4808538"/>
          </a:xfrm>
        </p:spPr>
        <p:txBody>
          <a:bodyPr lIns="91388" tIns="54833" rIns="91388" bIns="54833" numCol="2" spcCol="365760">
            <a:noAutofit/>
          </a:bodyPr>
          <a:lstStyle>
            <a:lvl1pPr marL="0" indent="0">
              <a:lnSpc>
                <a:spcPct val="110000"/>
              </a:lnSpc>
              <a:spcBef>
                <a:spcPct val="0"/>
              </a:spcBef>
              <a:spcAft>
                <a:spcPts val="900"/>
              </a:spcAft>
              <a:buFontTx/>
              <a:buNone/>
              <a:defRPr sz="950"/>
            </a:lvl1pPr>
            <a:lvl2pPr marL="0" indent="0">
              <a:lnSpc>
                <a:spcPct val="110000"/>
              </a:lnSpc>
              <a:spcBef>
                <a:spcPts val="600"/>
              </a:spcBef>
              <a:spcAft>
                <a:spcPts val="300"/>
              </a:spcAft>
              <a:buFontTx/>
              <a:buNone/>
              <a:defRPr sz="1000" cap="all" baseline="0">
                <a:solidFill>
                  <a:schemeClr val="tx2"/>
                </a:solidFill>
              </a:defRPr>
            </a:lvl2pPr>
            <a:lvl3pPr marL="0" indent="0">
              <a:lnSpc>
                <a:spcPct val="140000"/>
              </a:lnSpc>
              <a:spcBef>
                <a:spcPct val="0"/>
              </a:spcBef>
              <a:spcAft>
                <a:spcPts val="1200"/>
              </a:spcAft>
              <a:buFontTx/>
              <a:buNone/>
              <a:defRPr sz="1100">
                <a:solidFill>
                  <a:schemeClr val="tx2"/>
                </a:solidFill>
              </a:defRPr>
            </a:lvl3pPr>
            <a:lvl4pPr marL="0" indent="0">
              <a:lnSpc>
                <a:spcPct val="110000"/>
              </a:lnSpc>
              <a:spcBef>
                <a:spcPct val="0"/>
              </a:spcBef>
              <a:buFontTx/>
              <a:buNone/>
              <a:defRPr sz="900">
                <a:solidFill>
                  <a:schemeClr val="tx2"/>
                </a:solidFill>
              </a:defRPr>
            </a:lvl4pPr>
            <a:lvl5pPr marL="0" indent="0">
              <a:lnSpc>
                <a:spcPct val="110000"/>
              </a:lnSpc>
              <a:spcBef>
                <a:spcPts val="599"/>
              </a:spcBef>
              <a:buFontTx/>
              <a:buNone/>
              <a:defRPr sz="1100"/>
            </a:lvl5pPr>
          </a:lstStyle>
          <a:p>
            <a:pPr lvl="0"/>
            <a:r>
              <a:rPr lang="en-US"/>
              <a:t>Click to edit Master text styles</a:t>
            </a:r>
          </a:p>
          <a:p>
            <a:pPr lvl="1"/>
            <a:r>
              <a:rPr lang="en-US"/>
              <a:t>2nd level subhead</a:t>
            </a:r>
          </a:p>
          <a:p>
            <a:pPr lvl="2"/>
            <a:r>
              <a:rPr lang="en-US"/>
              <a:t>3rd intro</a:t>
            </a:r>
          </a:p>
          <a:p>
            <a:pPr lvl="3"/>
            <a:r>
              <a:rPr lang="en-US"/>
              <a:t>Small sub</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F2A87862-A8E0-ABD6-88D6-D1B7A5C18CC7}"/>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3349454275"/>
      </p:ext>
    </p:extLst>
  </p:cSld>
  <p:clrMapOvr>
    <a:masterClrMapping/>
  </p:clrMapOvr>
  <p:transition/>
  <p:extLst>
    <p:ext uri="{DCECCB84-F9BA-43D5-87BE-67443E8EF086}">
      <p15:sldGuideLst xmlns:p15="http://schemas.microsoft.com/office/powerpoint/2012/main">
        <p15:guide id="3" orient="horz" pos="112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Subhead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529812"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4" name="Text Placeholder 13"/>
          <p:cNvSpPr>
            <a:spLocks noGrp="1"/>
          </p:cNvSpPr>
          <p:nvPr>
            <p:ph type="body" sz="quarter" idx="15" hasCustomPrompt="1"/>
          </p:nvPr>
        </p:nvSpPr>
        <p:spPr>
          <a:xfrm>
            <a:off x="529812" y="7134371"/>
            <a:ext cx="8529320" cy="400050"/>
          </a:xfrm>
        </p:spPr>
        <p:txBody>
          <a:bodyPr lIns="91388" tIns="0"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sp>
        <p:nvSpPr>
          <p:cNvPr id="21" name="Text Placeholder 20"/>
          <p:cNvSpPr>
            <a:spLocks noGrp="1"/>
          </p:cNvSpPr>
          <p:nvPr>
            <p:ph type="body" sz="quarter" idx="18"/>
          </p:nvPr>
        </p:nvSpPr>
        <p:spPr>
          <a:xfrm>
            <a:off x="540289" y="1790200"/>
            <a:ext cx="8904287" cy="4808538"/>
          </a:xfrm>
        </p:spPr>
        <p:txBody>
          <a:bodyPr lIns="91388" tIns="54833" rIns="91388" bIns="54833">
            <a:noAutofit/>
          </a:bodyPr>
          <a:lstStyle>
            <a:lvl1pPr marL="0" indent="0">
              <a:lnSpc>
                <a:spcPts val="1500"/>
              </a:lnSpc>
              <a:spcBef>
                <a:spcPts val="1200"/>
              </a:spcBef>
              <a:buFontTx/>
              <a:buNone/>
              <a:defRPr sz="10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
        <p:nvSpPr>
          <p:cNvPr id="8" name="Text Placeholder 11"/>
          <p:cNvSpPr>
            <a:spLocks noGrp="1"/>
          </p:cNvSpPr>
          <p:nvPr>
            <p:ph type="body" sz="quarter" idx="14" hasCustomPrompt="1"/>
          </p:nvPr>
        </p:nvSpPr>
        <p:spPr>
          <a:xfrm>
            <a:off x="529813"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3" name="AssetID" descr="svtx:content/slide/@id">
            <a:extLst>
              <a:ext uri="{FF2B5EF4-FFF2-40B4-BE49-F238E27FC236}">
                <a16:creationId xmlns:a16="http://schemas.microsoft.com/office/drawing/2014/main" id="{2C3FD5FE-3A95-5B02-850D-3648682B3C3A}"/>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AssetID</a:t>
            </a:r>
          </a:p>
        </p:txBody>
      </p:sp>
    </p:spTree>
    <p:extLst>
      <p:ext uri="{BB962C8B-B14F-4D97-AF65-F5344CB8AC3E}">
        <p14:creationId xmlns:p14="http://schemas.microsoft.com/office/powerpoint/2010/main" val="423839172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sub, 1/2 pg">
    <p:spTree>
      <p:nvGrpSpPr>
        <p:cNvPr id="1" name=""/>
        <p:cNvGrpSpPr/>
        <p:nvPr/>
      </p:nvGrpSpPr>
      <p:grpSpPr>
        <a:xfrm>
          <a:off x="0" y="0"/>
          <a:ext cx="0" cy="0"/>
          <a:chOff x="0" y="0"/>
          <a:chExt cx="0" cy="0"/>
        </a:xfrm>
      </p:grpSpPr>
      <p:sp>
        <p:nvSpPr>
          <p:cNvPr id="3" name="AssetID" descr="svtx:content/slide/@id">
            <a:extLst>
              <a:ext uri="{FF2B5EF4-FFF2-40B4-BE49-F238E27FC236}">
                <a16:creationId xmlns:a16="http://schemas.microsoft.com/office/drawing/2014/main" id="{715BF90E-9AC5-E71C-1474-51A328E0C33F}"/>
              </a:ext>
            </a:extLst>
          </p:cNvPr>
          <p:cNvSpPr>
            <a:spLocks noGrp="1" noRot="1" noMove="1" noResize="1" noEditPoints="1" noAdjustHandles="1" noChangeArrowheads="1" noChangeShapeType="1"/>
          </p:cNvSpPr>
          <p:nvPr>
            <p:ph type="body" sz="quarter" idx="19" hasCustomPrompt="1"/>
          </p:nvPr>
        </p:nvSpPr>
        <p:spPr>
          <a:xfrm>
            <a:off x="8216900" y="7543800"/>
            <a:ext cx="1841500" cy="228600"/>
          </a:xfrm>
          <a:prstGeom prst="rect">
            <a:avLst/>
          </a:prstGeom>
        </p:spPr>
        <p:txBody>
          <a:bodyPr wrap="none" lIns="91440" tIns="45720" rIns="91440" bIns="45720" anchor="b">
            <a:noAutofit/>
          </a:bodyPr>
          <a:lstStyle>
            <a:lvl1pPr algn="r">
              <a:defRPr sz="700" b="0">
                <a:solidFill>
                  <a:schemeClr val="bg1">
                    <a:lumMod val="50000"/>
                  </a:schemeClr>
                </a:solidFill>
                <a:latin typeface="Arial Narrow" panose="020B0606020202030204" pitchFamily="34" charset="0"/>
              </a:defRPr>
            </a:lvl1pPr>
          </a:lstStyle>
          <a:p>
            <a:pPr lvl="0"/>
            <a:r>
              <a:rPr lang="en-US"/>
              <a:t>Asset tag</a:t>
            </a:r>
          </a:p>
        </p:txBody>
      </p:sp>
      <p:sp>
        <p:nvSpPr>
          <p:cNvPr id="2" name="Title 1"/>
          <p:cNvSpPr>
            <a:spLocks noGrp="1"/>
          </p:cNvSpPr>
          <p:nvPr>
            <p:ph type="title"/>
          </p:nvPr>
        </p:nvSpPr>
        <p:spPr>
          <a:xfrm>
            <a:off x="594360" y="677016"/>
            <a:ext cx="9052560" cy="521864"/>
          </a:xfrm>
        </p:spPr>
        <p:txBody>
          <a:bodyPr lIns="91388" tIns="54833" rIns="91388" bIns="54833" anchor="t">
            <a:noAutofit/>
          </a:bodyPr>
          <a:lstStyle>
            <a:lvl1pPr algn="l">
              <a:defRPr sz="2600">
                <a:solidFill>
                  <a:schemeClr val="tx2"/>
                </a:solidFill>
              </a:defRPr>
            </a:lvl1pPr>
          </a:lstStyle>
          <a:p>
            <a:r>
              <a:rPr lang="en-US"/>
              <a:t>Click to edit Master title style</a:t>
            </a:r>
          </a:p>
        </p:txBody>
      </p:sp>
      <p:sp>
        <p:nvSpPr>
          <p:cNvPr id="6" name="Slide Number Placeholder 5"/>
          <p:cNvSpPr>
            <a:spLocks noGrp="1"/>
          </p:cNvSpPr>
          <p:nvPr>
            <p:ph type="sldNum" sz="quarter" idx="12"/>
          </p:nvPr>
        </p:nvSpPr>
        <p:spPr>
          <a:xfrm>
            <a:off x="9144000" y="7120615"/>
            <a:ext cx="492760" cy="413808"/>
          </a:xfrm>
          <a:prstGeom prst="rect">
            <a:avLst/>
          </a:prstGeom>
        </p:spPr>
        <p:txBody>
          <a:bodyPr anchor="b"/>
          <a:lstStyle>
            <a:lvl1pPr algn="r">
              <a:defRPr sz="1000">
                <a:solidFill>
                  <a:schemeClr val="bg1">
                    <a:lumMod val="50000"/>
                  </a:schemeClr>
                </a:solidFill>
              </a:defRPr>
            </a:lvl1pPr>
          </a:lstStyle>
          <a:p>
            <a:fld id="{66F6FF41-5833-4EBF-9145-362BCED2914A}" type="slidenum">
              <a:rPr lang="en-US" smtClean="0"/>
              <a:t>‹#›</a:t>
            </a:fld>
            <a:endParaRPr lang="en-US"/>
          </a:p>
        </p:txBody>
      </p:sp>
      <p:sp>
        <p:nvSpPr>
          <p:cNvPr id="10" name="Picture Placeholder 18"/>
          <p:cNvSpPr>
            <a:spLocks noGrp="1"/>
          </p:cNvSpPr>
          <p:nvPr>
            <p:ph type="pic" sz="quarter" idx="13" hasCustomPrompt="1"/>
          </p:nvPr>
        </p:nvSpPr>
        <p:spPr>
          <a:xfrm>
            <a:off x="7760340" y="350356"/>
            <a:ext cx="1830388" cy="732495"/>
          </a:xfrm>
        </p:spPr>
        <p:txBody>
          <a:bodyPr anchor="ctr">
            <a:spAutoFit/>
          </a:bodyPr>
          <a:lstStyle>
            <a:lvl1pPr marL="0" indent="0" algn="ctr">
              <a:buNone/>
              <a:defRPr sz="2000">
                <a:solidFill>
                  <a:schemeClr val="bg1">
                    <a:lumMod val="50000"/>
                  </a:schemeClr>
                </a:solidFill>
              </a:defRPr>
            </a:lvl1pPr>
          </a:lstStyle>
          <a:p>
            <a:r>
              <a:rPr lang="en-US"/>
              <a:t>Insert Firm Logo</a:t>
            </a:r>
          </a:p>
        </p:txBody>
      </p:sp>
      <p:sp>
        <p:nvSpPr>
          <p:cNvPr id="12" name="Text Placeholder 11"/>
          <p:cNvSpPr>
            <a:spLocks noGrp="1"/>
          </p:cNvSpPr>
          <p:nvPr>
            <p:ph type="body" sz="quarter" idx="14" hasCustomPrompt="1"/>
          </p:nvPr>
        </p:nvSpPr>
        <p:spPr>
          <a:xfrm>
            <a:off x="594361" y="1086488"/>
            <a:ext cx="8823326" cy="346075"/>
          </a:xfrm>
        </p:spPr>
        <p:txBody>
          <a:bodyPr lIns="91388" tIns="54833" rIns="91388" bIns="54833" anchor="t">
            <a:noAutofit/>
          </a:bodyPr>
          <a:lstStyle>
            <a:lvl1pPr marL="0" indent="0">
              <a:buNone/>
              <a:defRPr sz="1600">
                <a:solidFill>
                  <a:schemeClr val="bg1">
                    <a:lumMod val="50000"/>
                  </a:schemeClr>
                </a:solidFill>
              </a:defRPr>
            </a:lvl1pPr>
          </a:lstStyle>
          <a:p>
            <a:pPr lvl="0"/>
            <a:r>
              <a:rPr lang="en-US"/>
              <a:t>Click to edit subhead</a:t>
            </a:r>
          </a:p>
        </p:txBody>
      </p:sp>
      <p:sp>
        <p:nvSpPr>
          <p:cNvPr id="14" name="Text Placeholder 13"/>
          <p:cNvSpPr>
            <a:spLocks noGrp="1"/>
          </p:cNvSpPr>
          <p:nvPr>
            <p:ph type="body" sz="quarter" idx="15" hasCustomPrompt="1"/>
          </p:nvPr>
        </p:nvSpPr>
        <p:spPr>
          <a:xfrm>
            <a:off x="594360" y="7134371"/>
            <a:ext cx="8529320" cy="400050"/>
          </a:xfrm>
        </p:spPr>
        <p:txBody>
          <a:bodyPr lIns="91388" tIns="91388" rIns="91388" bIns="0" anchor="b">
            <a:noAutofit/>
          </a:bodyPr>
          <a:lstStyle>
            <a:lvl1pPr marL="0" indent="0">
              <a:spcBef>
                <a:spcPct val="0"/>
              </a:spcBef>
              <a:buNone/>
              <a:defRPr sz="800">
                <a:solidFill>
                  <a:schemeClr val="tx1">
                    <a:lumMod val="65000"/>
                    <a:lumOff val="35000"/>
                  </a:schemeClr>
                </a:solidFill>
                <a:latin typeface="Arial Narrow" panose="020B0606020202030204" pitchFamily="34" charset="0"/>
              </a:defRPr>
            </a:lvl1pPr>
            <a:lvl2pPr marL="509115" indent="0">
              <a:buNone/>
              <a:defRPr sz="800">
                <a:solidFill>
                  <a:schemeClr val="tx1">
                    <a:lumMod val="65000"/>
                    <a:lumOff val="35000"/>
                  </a:schemeClr>
                </a:solidFill>
              </a:defRPr>
            </a:lvl2pPr>
            <a:lvl3pPr marL="1018229" indent="0">
              <a:buNone/>
              <a:defRPr sz="800">
                <a:solidFill>
                  <a:schemeClr val="tx1">
                    <a:lumMod val="65000"/>
                    <a:lumOff val="35000"/>
                  </a:schemeClr>
                </a:solidFill>
              </a:defRPr>
            </a:lvl3pPr>
            <a:lvl4pPr marL="1527344" indent="0">
              <a:buNone/>
              <a:defRPr sz="800">
                <a:solidFill>
                  <a:schemeClr val="tx1">
                    <a:lumMod val="65000"/>
                    <a:lumOff val="35000"/>
                  </a:schemeClr>
                </a:solidFill>
              </a:defRPr>
            </a:lvl4pPr>
            <a:lvl5pPr marL="2036458" indent="0">
              <a:buNone/>
              <a:defRPr sz="800">
                <a:solidFill>
                  <a:schemeClr val="tx1">
                    <a:lumMod val="65000"/>
                    <a:lumOff val="35000"/>
                  </a:schemeClr>
                </a:solidFill>
              </a:defRPr>
            </a:lvl5pPr>
          </a:lstStyle>
          <a:p>
            <a:pPr lvl="0"/>
            <a:r>
              <a:rPr lang="en-US"/>
              <a:t>Click to edit footnote </a:t>
            </a:r>
          </a:p>
        </p:txBody>
      </p:sp>
      <p:cxnSp>
        <p:nvCxnSpPr>
          <p:cNvPr id="19" name="Straight Connector 18"/>
          <p:cNvCxnSpPr/>
          <p:nvPr userDrawn="1"/>
        </p:nvCxnSpPr>
        <p:spPr>
          <a:xfrm flipH="1">
            <a:off x="4479925" y="1881176"/>
            <a:ext cx="0" cy="4808537"/>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20"/>
          <p:cNvSpPr>
            <a:spLocks noGrp="1"/>
          </p:cNvSpPr>
          <p:nvPr>
            <p:ph type="body" sz="quarter" idx="18"/>
          </p:nvPr>
        </p:nvSpPr>
        <p:spPr>
          <a:xfrm>
            <a:off x="604843" y="1790200"/>
            <a:ext cx="3642042" cy="4808538"/>
          </a:xfrm>
        </p:spPr>
        <p:txBody>
          <a:bodyPr lIns="91388" tIns="54833" rIns="0" bIns="54833">
            <a:noAutofit/>
          </a:bodyPr>
          <a:lstStyle>
            <a:lvl1pPr marL="0" indent="0">
              <a:lnSpc>
                <a:spcPts val="1500"/>
              </a:lnSpc>
              <a:spcBef>
                <a:spcPts val="1200"/>
              </a:spcBef>
              <a:buFontTx/>
              <a:buNone/>
              <a:defRPr sz="1100"/>
            </a:lvl1pPr>
            <a:lvl2pPr marL="0" indent="0">
              <a:lnSpc>
                <a:spcPct val="110000"/>
              </a:lnSpc>
              <a:spcBef>
                <a:spcPts val="599"/>
              </a:spcBef>
              <a:buFontTx/>
              <a:buNone/>
              <a:defRPr sz="1100"/>
            </a:lvl2pPr>
            <a:lvl3pPr marL="0" indent="0">
              <a:lnSpc>
                <a:spcPct val="110000"/>
              </a:lnSpc>
              <a:spcBef>
                <a:spcPts val="599"/>
              </a:spcBef>
              <a:buFontTx/>
              <a:buNone/>
              <a:defRPr sz="1100"/>
            </a:lvl3pPr>
            <a:lvl4pPr marL="0" indent="0">
              <a:lnSpc>
                <a:spcPct val="110000"/>
              </a:lnSpc>
              <a:spcBef>
                <a:spcPts val="599"/>
              </a:spcBef>
              <a:buFontTx/>
              <a:buNone/>
              <a:defRPr sz="1100"/>
            </a:lvl4pPr>
            <a:lvl5pPr marL="0" indent="0">
              <a:lnSpc>
                <a:spcPct val="110000"/>
              </a:lnSpc>
              <a:spcBef>
                <a:spcPts val="599"/>
              </a:spcBef>
              <a:buFontTx/>
              <a:buNone/>
              <a:defRPr sz="1100"/>
            </a:lvl5pPr>
          </a:lstStyle>
          <a:p>
            <a:pPr lvl="0"/>
            <a:r>
              <a:rPr lang="en-US"/>
              <a:t>Click to edit Master text styles</a:t>
            </a:r>
          </a:p>
        </p:txBody>
      </p:sp>
    </p:spTree>
    <p:extLst>
      <p:ext uri="{BB962C8B-B14F-4D97-AF65-F5344CB8AC3E}">
        <p14:creationId xmlns:p14="http://schemas.microsoft.com/office/powerpoint/2010/main" val="304859420"/>
      </p:ext>
    </p:extLst>
  </p:cSld>
  <p:clrMapOvr>
    <a:masterClrMapping/>
  </p:clrMapOvr>
  <p:transition/>
  <p:extLst>
    <p:ext uri="{DCECCB84-F9BA-43D5-87BE-67443E8EF086}">
      <p15:sldGuideLst xmlns:p15="http://schemas.microsoft.com/office/powerpoint/2012/main">
        <p15:guide id="1" orient="horz" pos="2448">
          <p15:clr>
            <a:srgbClr val="FBAE40"/>
          </p15:clr>
        </p15:guide>
        <p15:guide id="2" pos="3168">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23" tIns="50911" rIns="101823" bIns="50911" rtlCol="0" anchor="ctr">
            <a:normAutofit/>
          </a:bodyPr>
          <a:lstStyle/>
          <a:p>
            <a:r>
              <a:rPr lang="en-US"/>
              <a:t>Click to edit Master title style</a:t>
            </a:r>
          </a:p>
        </p:txBody>
      </p:sp>
      <p:sp>
        <p:nvSpPr>
          <p:cNvPr id="3" name="Text Placeholder 2"/>
          <p:cNvSpPr>
            <a:spLocks noGrp="1"/>
          </p:cNvSpPr>
          <p:nvPr>
            <p:ph type="body" idx="1"/>
          </p:nvPr>
        </p:nvSpPr>
        <p:spPr>
          <a:xfrm>
            <a:off x="502920" y="1813566"/>
            <a:ext cx="9052560" cy="5129425"/>
          </a:xfrm>
          <a:prstGeom prst="rect">
            <a:avLst/>
          </a:prstGeom>
        </p:spPr>
        <p:txBody>
          <a:bodyPr vert="horz" lIns="101823" tIns="50911" rIns="101823" bIns="509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4"/>
          </p:nvPr>
        </p:nvSpPr>
        <p:spPr>
          <a:xfrm>
            <a:off x="9144000" y="7067448"/>
            <a:ext cx="492760" cy="413808"/>
          </a:xfrm>
          <a:prstGeom prst="rect">
            <a:avLst/>
          </a:prstGeom>
        </p:spPr>
        <p:txBody>
          <a:bodyPr lIns="0" tIns="0" rIns="0" bIns="0" anchor="b"/>
          <a:lstStyle>
            <a:lvl1pPr algn="r">
              <a:defRPr sz="1000">
                <a:solidFill>
                  <a:schemeClr val="bg1">
                    <a:lumMod val="50000"/>
                  </a:schemeClr>
                </a:solidFill>
              </a:defRPr>
            </a:lvl1pPr>
          </a:lstStyle>
          <a:p>
            <a:fld id="{66F6FF41-5833-4EBF-9145-362BCED2914A}" type="slidenum">
              <a:rPr lang="en-US" smtClean="0">
                <a:solidFill>
                  <a:prstClr val="white">
                    <a:lumMod val="50000"/>
                  </a:prstClr>
                </a:solidFill>
              </a:rPr>
              <a:t>‹#›</a:t>
            </a:fld>
            <a:endParaRPr lang="en-US">
              <a:solidFill>
                <a:prstClr val="white">
                  <a:lumMod val="50000"/>
                </a:prstClr>
              </a:solidFill>
            </a:endParaRPr>
          </a:p>
        </p:txBody>
      </p:sp>
    </p:spTree>
    <p:extLst>
      <p:ext uri="{BB962C8B-B14F-4D97-AF65-F5344CB8AC3E}">
        <p14:creationId xmlns:p14="http://schemas.microsoft.com/office/powerpoint/2010/main" val="180127434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9" r:id="rId3"/>
    <p:sldLayoutId id="2147483686" r:id="rId4"/>
    <p:sldLayoutId id="2147483676" r:id="rId5"/>
    <p:sldLayoutId id="2147483687" r:id="rId6"/>
  </p:sldLayoutIdLst>
  <p:transition/>
  <p:hf hdr="0" ftr="0" dt="0"/>
  <p:txStyles>
    <p:titleStyle>
      <a:lvl1pPr algn="l" defTabSz="1018228" rtl="0" eaLnBrk="1" latinLnBrk="0" hangingPunct="1">
        <a:spcBef>
          <a:spcPct val="0"/>
        </a:spcBef>
        <a:buNone/>
        <a:defRPr sz="2600" kern="1200">
          <a:solidFill>
            <a:schemeClr val="tx1"/>
          </a:solidFill>
          <a:latin typeface="Arial" pitchFamily="34" charset="0"/>
          <a:ea typeface="+mj-ea"/>
          <a:cs typeface="Arial" pitchFamily="34" charset="0"/>
        </a:defRPr>
      </a:lvl1pPr>
    </p:titleStyle>
    <p:bodyStyle>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38" userDrawn="1">
          <p15:clr>
            <a:srgbClr val="F26B43"/>
          </p15:clr>
        </p15:guide>
        <p15:guide id="2" pos="59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chart" Target="../charts/chart12.xml"/><Relationship Id="rId4" Type="http://schemas.openxmlformats.org/officeDocument/2006/relationships/chart" Target="../charts/chart11.xml"/></Relationships>
</file>

<file path=ppt/slides/_rels/slide11.xml.rels><?xml version="1.0" encoding="UTF-8" standalone="yes"?>
<Relationships xmlns="http://schemas.openxmlformats.org/package/2006/relationships"><Relationship Id="rId8" Type="http://schemas.openxmlformats.org/officeDocument/2006/relationships/chart" Target="../charts/chart17.xml"/><Relationship Id="rId3" Type="http://schemas.openxmlformats.org/officeDocument/2006/relationships/image" Target="../media/image1.png"/><Relationship Id="rId7" Type="http://schemas.openxmlformats.org/officeDocument/2006/relationships/chart" Target="../charts/chart16.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 Id="rId9" Type="http://schemas.openxmlformats.org/officeDocument/2006/relationships/chart" Target="../charts/chart18.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chart" Target="../charts/char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1.png"/><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chart" Target="../charts/chart6.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chart" Target="../charts/chart7.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6.xml"/><Relationship Id="rId5" Type="http://schemas.openxmlformats.org/officeDocument/2006/relationships/chart" Target="../charts/chart9.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ssetID" descr="svtx:content/slide/@id">
            <a:extLst>
              <a:ext uri="{FF2B5EF4-FFF2-40B4-BE49-F238E27FC236}">
                <a16:creationId xmlns:a16="http://schemas.microsoft.com/office/drawing/2014/main" id="{88DD5D32-EF95-9611-651C-34CC62148E09}"/>
              </a:ext>
            </a:extLst>
          </p:cNvPr>
          <p:cNvSpPr txBox="1">
            <a:spLocks noGrp="1" noRot="1" noMove="1" noResize="1" noEditPoints="1" noAdjustHandles="1" noChangeArrowheads="1" noChangeShapeType="1"/>
          </p:cNvSpPr>
          <p:nvPr/>
        </p:nvSpPr>
        <p:spPr>
          <a:xfrm>
            <a:off x="8238931" y="7546052"/>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283103</a:t>
            </a:r>
          </a:p>
        </p:txBody>
      </p:sp>
      <p:pic>
        <p:nvPicPr>
          <p:cNvPr id="4" name="Picture Placeholder 3">
            <a:extLst>
              <a:ext uri="{FF2B5EF4-FFF2-40B4-BE49-F238E27FC236}">
                <a16:creationId xmlns:a16="http://schemas.microsoft.com/office/drawing/2014/main" id="{0DA5A4CD-FBD1-EA01-8ED4-05DB37159D1F}"/>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15" name="Rectangle 14"/>
          <p:cNvSpPr/>
          <p:nvPr/>
        </p:nvSpPr>
        <p:spPr>
          <a:xfrm>
            <a:off x="0" y="1477926"/>
            <a:ext cx="10058400" cy="6294474"/>
          </a:xfrm>
          <a:prstGeom prst="rect">
            <a:avLst/>
          </a:prstGeom>
          <a:solidFill>
            <a:srgbClr val="FF5B10"/>
          </a:solidFill>
          <a:ln>
            <a:noFill/>
          </a:ln>
        </p:spPr>
        <p:style>
          <a:lnRef idx="2">
            <a:schemeClr val="accent1">
              <a:shade val="50000"/>
            </a:schemeClr>
          </a:lnRef>
          <a:fillRef idx="1">
            <a:schemeClr val="accent1"/>
          </a:fillRef>
          <a:effectRef idx="0">
            <a:schemeClr val="accent1"/>
          </a:effectRef>
          <a:fontRef idx="minor">
            <a:schemeClr val="lt1"/>
          </a:fontRef>
        </p:style>
        <p:txBody>
          <a:bodyPr lIns="91388" tIns="45693" rIns="91388" bIns="45693"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en-US" sz="1800" b="0" i="0" u="none" strike="noStrike" kern="0" cap="none" spc="0" normalizeH="0" baseline="0" noProof="0">
              <a:ln>
                <a:noFill/>
              </a:ln>
              <a:solidFill>
                <a:sysClr val="windowText" lastClr="000000"/>
              </a:solidFill>
              <a:effectLst/>
              <a:uLnTx/>
              <a:uFillTx/>
            </a:endParaRPr>
          </a:p>
        </p:txBody>
      </p:sp>
      <p:sp>
        <p:nvSpPr>
          <p:cNvPr id="17" name="Subtitle 4"/>
          <p:cNvSpPr txBox="1"/>
          <p:nvPr/>
        </p:nvSpPr>
        <p:spPr>
          <a:xfrm>
            <a:off x="561384" y="1641963"/>
            <a:ext cx="9044157" cy="384494"/>
          </a:xfrm>
          <a:prstGeom prst="rect">
            <a:avLst/>
          </a:prstGeom>
        </p:spPr>
        <p:txBody>
          <a:bodyPr lIns="91388" tIns="45693" rIns="91388" bIns="45693"/>
          <a:lstStyle>
            <a:defPPr>
              <a:defRPr lang="en-US"/>
            </a:defPPr>
            <a:lvl1pPr marL="0" indent="0" algn="l" defTabSz="1018824"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795" indent="-318383" algn="l" defTabSz="1018824"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3531" indent="-254706" algn="l" defTabSz="1018824"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2943" indent="-254706" algn="l" defTabSz="1018824"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2355" indent="-254706" algn="l" defTabSz="1018824"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l" defTabSz="1018824" rtl="0" eaLnBrk="1" fontAlgn="auto" latinLnBrk="0" hangingPunct="1">
              <a:lnSpc>
                <a:spcPct val="100000"/>
              </a:lnSpc>
              <a:spcBef>
                <a:spcPct val="20000"/>
              </a:spcBef>
              <a:spcAft>
                <a:spcPct val="0"/>
              </a:spcAft>
              <a:buClrTx/>
              <a:buSzTx/>
              <a:buFont typeface="Arial" pitchFamily="34" charset="0"/>
              <a:buNone/>
              <a:defRPr/>
            </a:pPr>
            <a:r>
              <a:rPr kumimoji="0" lang="en-US" sz="5300" b="0" i="0" u="none" strike="noStrike" kern="1200" cap="none" spc="0" normalizeH="0" baseline="0" noProof="0" dirty="0">
                <a:ln>
                  <a:noFill/>
                </a:ln>
                <a:solidFill>
                  <a:srgbClr val="383B45"/>
                </a:solidFill>
                <a:effectLst/>
                <a:uLnTx/>
                <a:uFillTx/>
                <a:latin typeface="Arial" pitchFamily="34" charset="0"/>
                <a:ea typeface="+mn-ea"/>
                <a:cs typeface="Arial" pitchFamily="34" charset="0"/>
              </a:rPr>
              <a:t>2025 Annual </a:t>
            </a:r>
            <a:br>
              <a:rPr kumimoji="0" lang="en-US" sz="5300" b="0" i="0" u="none" strike="noStrike" kern="1200" cap="none" spc="0" normalizeH="0" baseline="0" noProof="0" dirty="0">
                <a:ln>
                  <a:noFill/>
                </a:ln>
                <a:solidFill>
                  <a:srgbClr val="383B45"/>
                </a:solidFill>
                <a:effectLst/>
                <a:uLnTx/>
                <a:uFillTx/>
                <a:latin typeface="Arial" pitchFamily="34" charset="0"/>
                <a:ea typeface="+mn-ea"/>
                <a:cs typeface="Arial" pitchFamily="34" charset="0"/>
              </a:rPr>
            </a:br>
            <a:r>
              <a:rPr kumimoji="0" lang="en-US" sz="5300" b="0" i="0" u="none" strike="noStrike" kern="1200" cap="none" spc="0" normalizeH="0" baseline="0" noProof="0" dirty="0">
                <a:ln>
                  <a:noFill/>
                </a:ln>
                <a:solidFill>
                  <a:srgbClr val="383B45"/>
                </a:solidFill>
                <a:effectLst/>
                <a:uLnTx/>
                <a:uFillTx/>
                <a:latin typeface="Arial" pitchFamily="34" charset="0"/>
                <a:ea typeface="+mn-ea"/>
                <a:cs typeface="Arial" pitchFamily="34" charset="0"/>
              </a:rPr>
              <a:t>Market Review</a:t>
            </a:r>
          </a:p>
        </p:txBody>
      </p:sp>
      <p:sp>
        <p:nvSpPr>
          <p:cNvPr id="2" name="Slide Number Placeholder 1"/>
          <p:cNvSpPr>
            <a:spLocks noGrp="1"/>
          </p:cNvSpPr>
          <p:nvPr>
            <p:ph type="sldNum" sz="quarter" idx="12"/>
          </p:nvPr>
        </p:nvSpPr>
        <p:spPr/>
        <p:txBody>
          <a:bodyPr/>
          <a:lstStyle/>
          <a:p>
            <a:fld id="{66F6FF41-5833-4EBF-9145-362BCED2914A}" type="slidenum">
              <a:rPr lang="en-US" smtClean="0"/>
              <a:t>1</a:t>
            </a:fld>
            <a:endParaRPr lang="en-US"/>
          </a:p>
        </p:txBody>
      </p:sp>
    </p:spTree>
    <p:extLst>
      <p:ext uri="{BB962C8B-B14F-4D97-AF65-F5344CB8AC3E}">
        <p14:creationId xmlns:p14="http://schemas.microsoft.com/office/powerpoint/2010/main" val="157627814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52C7D755-D4C3-A329-6870-BEB5F9E87378}"/>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283104</a:t>
            </a:r>
          </a:p>
        </p:txBody>
      </p:sp>
      <p:sp>
        <p:nvSpPr>
          <p:cNvPr id="3" name="Title 2"/>
          <p:cNvSpPr>
            <a:spLocks noGrp="1"/>
          </p:cNvSpPr>
          <p:nvPr>
            <p:ph type="title"/>
          </p:nvPr>
        </p:nvSpPr>
        <p:spPr>
          <a:xfrm>
            <a:off x="586962" y="677016"/>
            <a:ext cx="9052560" cy="521864"/>
          </a:xfrm>
        </p:spPr>
        <p:txBody>
          <a:bodyPr/>
          <a:lstStyle/>
          <a:p>
            <a:r>
              <a:rPr lang="en-US">
                <a:solidFill>
                  <a:schemeClr val="tx1"/>
                </a:solidFill>
              </a:rPr>
              <a:t>Fixed Income</a:t>
            </a:r>
            <a:endParaRPr lang="en-US"/>
          </a:p>
        </p:txBody>
      </p:sp>
      <p:sp>
        <p:nvSpPr>
          <p:cNvPr id="4" name="Slide Number Placeholder 3"/>
          <p:cNvSpPr>
            <a:spLocks noGrp="1"/>
          </p:cNvSpPr>
          <p:nvPr>
            <p:ph type="sldNum" sz="quarter" idx="12"/>
          </p:nvPr>
        </p:nvSpPr>
        <p:spPr/>
        <p:txBody>
          <a:bodyPr/>
          <a:lstStyle/>
          <a:p>
            <a:fld id="{66F6FF41-5833-4EBF-9145-362BCED2914A}" type="slidenum">
              <a:rPr lang="en-US" smtClean="0"/>
              <a:t>10</a:t>
            </a:fld>
            <a:endParaRPr lang="en-US"/>
          </a:p>
        </p:txBody>
      </p:sp>
      <p:pic>
        <p:nvPicPr>
          <p:cNvPr id="13" name="Picture Placeholder 12">
            <a:extLst>
              <a:ext uri="{FF2B5EF4-FFF2-40B4-BE49-F238E27FC236}">
                <a16:creationId xmlns:a16="http://schemas.microsoft.com/office/drawing/2014/main" id="{FD0609C1-9031-0163-7EC4-8150E96D864C}"/>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31" name="Text Placeholder 30"/>
          <p:cNvSpPr>
            <a:spLocks noGrp="1"/>
          </p:cNvSpPr>
          <p:nvPr>
            <p:ph type="body" sz="quarter" idx="15"/>
          </p:nvPr>
        </p:nvSpPr>
        <p:spPr>
          <a:xfrm>
            <a:off x="606012" y="7134371"/>
            <a:ext cx="8529320" cy="400050"/>
          </a:xfrm>
        </p:spPr>
        <p:txBody>
          <a:bodyPr/>
          <a:lstStyle/>
          <a:p>
            <a:pPr marL="0" marR="0" lvl="0" indent="0" algn="l" defTabSz="1018228" rtl="0" eaLnBrk="1" fontAlgn="auto" latinLnBrk="0" hangingPunct="1">
              <a:lnSpc>
                <a:spcPct val="100000"/>
              </a:lnSpc>
              <a:spcBef>
                <a:spcPct val="0"/>
              </a:spcBef>
              <a:spcAft>
                <a:spcPct val="0"/>
              </a:spcAft>
              <a:buClrTx/>
              <a:buSzTx/>
              <a:buFont typeface="Arial" pitchFamily="34" charset="0"/>
              <a:buNone/>
              <a:defRPr/>
            </a:pPr>
            <a:r>
              <a:rPr kumimoji="0" lang="en-GB" sz="800" b="0" i="0" u="none" strike="noStrike" kern="1200" cap="none" spc="0" normalizeH="0" baseline="0" noProof="0">
                <a:ln>
                  <a:noFill/>
                </a:ln>
                <a:solidFill>
                  <a:prstClr val="black">
                    <a:lumMod val="65000"/>
                    <a:lumOff val="35000"/>
                  </a:prstClr>
                </a:solidFill>
                <a:effectLst/>
                <a:uLnTx/>
                <a:uFillTx/>
                <a:latin typeface="Arial Narrow" panose="020B0606020202030204" pitchFamily="34" charset="0"/>
                <a:cs typeface="Arial" pitchFamily="34" charset="0"/>
              </a:rPr>
              <a:t>1. Bloomberg US Treasury and US Corporate Bond Indices.</a:t>
            </a:r>
          </a:p>
          <a:p>
            <a:pPr marL="0" marR="0" lvl="0" indent="0" algn="l" defTabSz="1018228" rtl="0" eaLnBrk="1" fontAlgn="auto" latinLnBrk="0" hangingPunct="1">
              <a:lnSpc>
                <a:spcPct val="100000"/>
              </a:lnSpc>
              <a:spcBef>
                <a:spcPct val="0"/>
              </a:spcBef>
              <a:spcAft>
                <a:spcPct val="0"/>
              </a:spcAft>
              <a:buClrTx/>
              <a:buSzTx/>
              <a:buFont typeface="Arial" pitchFamily="34" charset="0"/>
              <a:buNone/>
              <a:defRPr/>
            </a:pPr>
            <a:r>
              <a:rPr kumimoji="0" lang="en-GB" sz="800" b="0" i="0" u="none" strike="noStrike" kern="1200" cap="none" spc="0" normalizeH="0" baseline="0" noProof="0">
                <a:ln>
                  <a:noFill/>
                </a:ln>
                <a:solidFill>
                  <a:prstClr val="black">
                    <a:lumMod val="65000"/>
                    <a:lumOff val="35000"/>
                  </a:prstClr>
                </a:solidFill>
                <a:effectLst/>
                <a:uLnTx/>
                <a:uFillTx/>
                <a:latin typeface="Arial Narrow" panose="020B0606020202030204" pitchFamily="34" charset="0"/>
                <a:cs typeface="Arial" pitchFamily="34" charset="0"/>
              </a:rPr>
              <a:t>2. Bloomberg Municipal Bond Index.</a:t>
            </a:r>
          </a:p>
          <a:p>
            <a:pPr marL="0" marR="0" lvl="0" indent="0" algn="l" defTabSz="1018228" rtl="0" eaLnBrk="1" fontAlgn="auto" latinLnBrk="0" hangingPunct="1">
              <a:lnSpc>
                <a:spcPct val="100000"/>
              </a:lnSpc>
              <a:spcBef>
                <a:spcPct val="0"/>
              </a:spcBef>
              <a:spcAft>
                <a:spcPct val="0"/>
              </a:spcAft>
              <a:buClrTx/>
              <a:buSzTx/>
              <a:buFont typeface="Arial" pitchFamily="34" charset="0"/>
              <a:buNone/>
              <a:defRPr/>
            </a:pPr>
            <a:r>
              <a:rPr kumimoji="0" lang="en-GB" sz="800" b="0" i="0" u="none" strike="noStrike" kern="1200" cap="none" spc="0" normalizeH="0" baseline="0" noProof="0">
                <a:ln>
                  <a:noFill/>
                </a:ln>
                <a:solidFill>
                  <a:prstClr val="black">
                    <a:lumMod val="65000"/>
                    <a:lumOff val="35000"/>
                  </a:prstClr>
                </a:solidFill>
                <a:effectLst/>
                <a:uLnTx/>
                <a:uFillTx/>
                <a:latin typeface="Arial Narrow" panose="020B0606020202030204" pitchFamily="34" charset="0"/>
                <a:cs typeface="Arial" pitchFamily="34" charset="0"/>
              </a:rPr>
              <a:t>One basis point (bps) equals 0.01%. Past performance is not a guarantee of future results. Indices are not available for direct investment. Index performance does not reflect the expenses associated with the management of an actual portfolio. Yield curve data from Federal Reserve. State and local bonds, and the Yield to Worst are from the S&amp;P National AMT-Free Municipal Bond Index. AAA-AA Corporates represent the ICE BofA US Corporates, AA-AAA rated. A-BBB Corporates represent the ICE BofA Corporates, BBB-A rated. Bloomberg data provided by Bloomberg. US long-term bonds, bills, inflation, and fixed income factor data © Stocks, Bonds, Bills, and Inflation (SBBI) Yearbook™, Ibbotson Associates, Chicago (annually updated work by Roger G. Ibbotson and Rex A. Sinquefield). FTSE fixed income indices © 2026 FTSE Fixed Income LLC, all rights reserved. ICE BofA index data © 2026 ICE Data Indices, LLC. S&amp;P data © 2026 S&amp;P Dow Jones Indices LLC, a division of S&amp;P </a:t>
            </a:r>
            <a:r>
              <a:rPr lang="en-GB">
                <a:solidFill>
                  <a:prstClr val="black">
                    <a:lumMod val="65000"/>
                    <a:lumOff val="35000"/>
                  </a:prstClr>
                </a:solidFill>
              </a:rPr>
              <a:t>Global. All rights reserved.</a:t>
            </a:r>
            <a:r>
              <a:rPr lang="en-US">
                <a:solidFill>
                  <a:prstClr val="black">
                    <a:lumMod val="65000"/>
                    <a:lumOff val="35000"/>
                  </a:prstClr>
                </a:solidFill>
              </a:rPr>
              <a:t> </a:t>
            </a:r>
            <a:endParaRPr lang="en-GB">
              <a:solidFill>
                <a:prstClr val="black">
                  <a:lumMod val="65000"/>
                  <a:lumOff val="35000"/>
                </a:prstClr>
              </a:solidFill>
            </a:endParaRPr>
          </a:p>
        </p:txBody>
      </p:sp>
      <p:sp>
        <p:nvSpPr>
          <p:cNvPr id="7" name="Text Placeholder 6"/>
          <p:cNvSpPr>
            <a:spLocks noGrp="1"/>
          </p:cNvSpPr>
          <p:nvPr>
            <p:ph type="body" sz="quarter" idx="14"/>
          </p:nvPr>
        </p:nvSpPr>
        <p:spPr>
          <a:xfrm>
            <a:off x="596488" y="1086488"/>
            <a:ext cx="8823326" cy="346075"/>
          </a:xfrm>
        </p:spPr>
        <p:txBody>
          <a:bodyPr/>
          <a:lstStyle/>
          <a:p>
            <a:r>
              <a:rPr lang="en-US"/>
              <a:t>2025 index returns</a:t>
            </a:r>
          </a:p>
        </p:txBody>
      </p:sp>
      <p:sp>
        <p:nvSpPr>
          <p:cNvPr id="42" name="Text Placeholder 3">
            <a:extLst>
              <a:ext uri="{FF2B5EF4-FFF2-40B4-BE49-F238E27FC236}">
                <a16:creationId xmlns:a16="http://schemas.microsoft.com/office/drawing/2014/main" id="{4D9B6E88-4EC1-9760-3E91-8A6F291AB2DF}"/>
              </a:ext>
            </a:extLst>
          </p:cNvPr>
          <p:cNvSpPr txBox="1"/>
          <p:nvPr/>
        </p:nvSpPr>
        <p:spPr>
          <a:xfrm>
            <a:off x="610039" y="1843462"/>
            <a:ext cx="2355278" cy="4248885"/>
          </a:xfrm>
          <a:prstGeom prst="rect">
            <a:avLst/>
          </a:prstGeom>
        </p:spPr>
        <p:txBody>
          <a:bodyPr vert="horz" lIns="91440" tIns="45720" rIns="91440" bIns="45720" rtlCol="0">
            <a:noAutofit/>
          </a:bodyPr>
          <a:lstStyle>
            <a:defPPr>
              <a:defRPr lang="en-US"/>
            </a:defPPr>
            <a:lvl1pPr marL="0" indent="0" algn="l" defTabSz="1018824" rtl="0" eaLnBrk="1" latinLnBrk="0" hangingPunct="1">
              <a:lnSpc>
                <a:spcPct val="110000"/>
              </a:lnSpc>
              <a:spcBef>
                <a:spcPts val="600"/>
              </a:spcBef>
              <a:buFont typeface="Arial" pitchFamily="34" charset="0"/>
              <a:buNone/>
              <a:defRPr sz="1800" kern="1200" baseline="0">
                <a:solidFill>
                  <a:schemeClr val="tx1"/>
                </a:solidFill>
                <a:latin typeface="Avenir LT 35 Light" panose="020B0303020000020003" pitchFamily="34" charset="0"/>
                <a:ea typeface="+mn-ea"/>
                <a:cs typeface="+mn-cs"/>
              </a:defRPr>
            </a:lvl1pPr>
            <a:lvl2pPr marL="18288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2pPr>
            <a:lvl3pPr marL="411480" indent="-182880" algn="l" defTabSz="1018824" rtl="0" eaLnBrk="1" latinLnBrk="0" hangingPunct="1">
              <a:lnSpc>
                <a:spcPct val="110000"/>
              </a:lnSpc>
              <a:spcBef>
                <a:spcPts val="600"/>
              </a:spcBef>
              <a:buFont typeface="Avenir LT 55 Roman" pitchFamily="34" charset="0"/>
              <a:buChar char="–"/>
              <a:defRPr sz="1800" kern="1200" baseline="0">
                <a:solidFill>
                  <a:schemeClr val="tx1"/>
                </a:solidFill>
                <a:latin typeface="Avenir LT 35 Light" panose="020B0303020000020003" pitchFamily="34" charset="0"/>
                <a:ea typeface="+mn-ea"/>
                <a:cs typeface="+mn-cs"/>
              </a:defRPr>
            </a:lvl3pPr>
            <a:lvl4pPr marL="594360" indent="-182880" algn="l" defTabSz="1018824" rtl="0" eaLnBrk="1" latinLnBrk="0" hangingPunct="1">
              <a:lnSpc>
                <a:spcPct val="110000"/>
              </a:lnSpc>
              <a:spcBef>
                <a:spcPts val="600"/>
              </a:spcBef>
              <a:buFont typeface="Arial" pitchFamily="34" charset="0"/>
              <a:buChar char="•"/>
              <a:defRPr sz="1800" kern="1200" baseline="0">
                <a:solidFill>
                  <a:schemeClr val="tx1"/>
                </a:solidFill>
                <a:latin typeface="Avenir LT 35 Light" panose="020B0303020000020003" pitchFamily="34" charset="0"/>
                <a:ea typeface="+mn-ea"/>
                <a:cs typeface="+mn-cs"/>
              </a:defRPr>
            </a:lvl4pPr>
            <a:lvl5pPr marL="786384" indent="-182880" algn="l" defTabSz="1018824" rtl="0" eaLnBrk="1" latinLnBrk="0" hangingPunct="1">
              <a:lnSpc>
                <a:spcPct val="110000"/>
              </a:lnSpc>
              <a:spcBef>
                <a:spcPts val="600"/>
              </a:spcBef>
              <a:buFont typeface="Avenir LT 55 Roman" pitchFamily="34" charset="0"/>
              <a:buChar char="–"/>
              <a:defRPr sz="1800" kern="1200" baseline="0">
                <a:solidFill>
                  <a:schemeClr val="tx1"/>
                </a:solidFill>
                <a:latin typeface="Avenir LT 35 Light" panose="020B0303020000020003" pitchFamily="34" charset="0"/>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defTabSz="999643">
              <a:spcBef>
                <a:spcPts val="900"/>
              </a:spcBef>
            </a:pPr>
            <a:r>
              <a:rPr lang="en-US" sz="900">
                <a:latin typeface="+mn-lt"/>
              </a:rPr>
              <a:t>Within the US Treasury market, interest rates generally decreased during the year.</a:t>
            </a:r>
          </a:p>
          <a:p>
            <a:pPr defTabSz="999643">
              <a:spcBef>
                <a:spcPts val="900"/>
              </a:spcBef>
            </a:pPr>
            <a:r>
              <a:rPr lang="en-US" sz="900">
                <a:latin typeface="+mn-lt"/>
              </a:rPr>
              <a:t>On the short end of the yield curve, the </a:t>
            </a:r>
            <a:br>
              <a:rPr lang="en-US" sz="900">
                <a:latin typeface="+mn-lt"/>
              </a:rPr>
            </a:br>
            <a:r>
              <a:rPr lang="en-US" sz="900">
                <a:latin typeface="+mn-lt"/>
              </a:rPr>
              <a:t>1-Month US Treasury Bill yield decreased 66 basis points (bps) to 3.74%. The 1-Year US Treasury Bill yield decreased 68 bps to 3.48%. The yield on the 2-Year US Treasury Note decreased 78 bps to 3.47%. </a:t>
            </a:r>
          </a:p>
          <a:p>
            <a:pPr defTabSz="999643">
              <a:spcBef>
                <a:spcPts val="900"/>
              </a:spcBef>
            </a:pPr>
            <a:r>
              <a:rPr lang="en-US" sz="900">
                <a:latin typeface="+mn-lt"/>
              </a:rPr>
              <a:t>The yield on the 5-Year US Treasury Note decreased 65 bps to 3.73%. The yield on the 10-Year US Treasury Note decreased 40 bps to 4.18%. The yield on the 30-Year US Treasury Bond increased 6 bps to 4.84%.</a:t>
            </a:r>
          </a:p>
          <a:p>
            <a:pPr defTabSz="999643">
              <a:spcBef>
                <a:spcPts val="900"/>
              </a:spcBef>
            </a:pPr>
            <a:r>
              <a:rPr lang="en-US" sz="900">
                <a:latin typeface="+mn-lt"/>
              </a:rPr>
              <a:t>In terms of total returns, short-term US treasury bonds returned +5.84% while intermediate-term US treasury bonds returned +6.51%. Short-term corporate bonds returned +6.81% and intermediate-term corporate bonds returned +7.95%.</a:t>
            </a:r>
            <a:r>
              <a:rPr lang="en-US" sz="900" baseline="30000">
                <a:latin typeface="+mn-lt"/>
              </a:rPr>
              <a:t>1</a:t>
            </a:r>
          </a:p>
          <a:p>
            <a:pPr defTabSz="999643">
              <a:spcBef>
                <a:spcPts val="900"/>
              </a:spcBef>
            </a:pPr>
            <a:r>
              <a:rPr lang="en-US" sz="900">
                <a:latin typeface="+mn-lt"/>
              </a:rPr>
              <a:t>The total returns for short- and intermediate-term municipal bonds were +4.11% and +5.75%, respectively. Within the municipal fixed income market, general obligation bonds returned +4.31% while revenue bonds returned +4.21%.</a:t>
            </a:r>
            <a:r>
              <a:rPr lang="en-US" sz="900" baseline="30000">
                <a:latin typeface="+mn-lt"/>
              </a:rPr>
              <a:t>2</a:t>
            </a:r>
          </a:p>
        </p:txBody>
      </p:sp>
      <p:graphicFrame>
        <p:nvGraphicFramePr>
          <p:cNvPr id="5" name="Chart 4">
            <a:extLst>
              <a:ext uri="{FF2B5EF4-FFF2-40B4-BE49-F238E27FC236}">
                <a16:creationId xmlns:a16="http://schemas.microsoft.com/office/drawing/2014/main" id="{2FF2CA25-5B61-7F9A-B9FF-FBD73D161D99}"/>
              </a:ext>
            </a:extLst>
          </p:cNvPr>
          <p:cNvGraphicFramePr/>
          <p:nvPr>
            <p:extLst>
              <p:ext uri="{D42A27DB-BD31-4B8C-83A1-F6EECF244321}">
                <p14:modId xmlns:p14="http://schemas.microsoft.com/office/powerpoint/2010/main" val="2613349760"/>
              </p:ext>
            </p:extLst>
          </p:nvPr>
        </p:nvGraphicFramePr>
        <p:xfrm>
          <a:off x="3378523" y="1798621"/>
          <a:ext cx="3201659" cy="2555191"/>
        </p:xfrm>
        <a:graphic>
          <a:graphicData uri="http://schemas.openxmlformats.org/drawingml/2006/chart">
            <c:chart xmlns:c="http://schemas.openxmlformats.org/drawingml/2006/chart" xmlns:r="http://schemas.openxmlformats.org/officeDocument/2006/relationships" r:id="rId4"/>
          </a:graphicData>
        </a:graphic>
      </p:graphicFrame>
      <p:grpSp>
        <p:nvGrpSpPr>
          <p:cNvPr id="6" name="Group 5">
            <a:extLst>
              <a:ext uri="{FF2B5EF4-FFF2-40B4-BE49-F238E27FC236}">
                <a16:creationId xmlns:a16="http://schemas.microsoft.com/office/drawing/2014/main" id="{B411604E-DBF6-3EBE-93B3-B399767B9352}"/>
              </a:ext>
            </a:extLst>
          </p:cNvPr>
          <p:cNvGrpSpPr/>
          <p:nvPr/>
        </p:nvGrpSpPr>
        <p:grpSpPr>
          <a:xfrm>
            <a:off x="3300202" y="1818405"/>
            <a:ext cx="2996198" cy="251464"/>
            <a:chOff x="6552351" y="1852382"/>
            <a:chExt cx="2862446" cy="251464"/>
          </a:xfrm>
        </p:grpSpPr>
        <p:sp>
          <p:nvSpPr>
            <p:cNvPr id="9" name="TextBox 8">
              <a:extLst>
                <a:ext uri="{FF2B5EF4-FFF2-40B4-BE49-F238E27FC236}">
                  <a16:creationId xmlns:a16="http://schemas.microsoft.com/office/drawing/2014/main" id="{C4857D97-FABA-E222-FF5A-0187E51A4A68}"/>
                </a:ext>
              </a:extLst>
            </p:cNvPr>
            <p:cNvSpPr txBox="1"/>
            <p:nvPr/>
          </p:nvSpPr>
          <p:spPr bwMode="auto">
            <a:xfrm>
              <a:off x="6552351" y="1852382"/>
              <a:ext cx="286244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r>
                <a:rPr lang="en-US" sz="1000" b="1">
                  <a:latin typeface="Arial" pitchFamily="34" charset="0"/>
                  <a:cs typeface="Arial" pitchFamily="34" charset="0"/>
                </a:rPr>
                <a:t>US Treasury Yield Curve (%)</a:t>
              </a:r>
            </a:p>
          </p:txBody>
        </p:sp>
        <p:cxnSp>
          <p:nvCxnSpPr>
            <p:cNvPr id="10" name="Straight Connector 9">
              <a:extLst>
                <a:ext uri="{FF2B5EF4-FFF2-40B4-BE49-F238E27FC236}">
                  <a16:creationId xmlns:a16="http://schemas.microsoft.com/office/drawing/2014/main" id="{6D17B8C9-4384-82FE-90CB-F9E28829319E}"/>
                </a:ext>
              </a:extLst>
            </p:cNvPr>
            <p:cNvCxnSpPr/>
            <p:nvPr/>
          </p:nvCxnSpPr>
          <p:spPr>
            <a:xfrm>
              <a:off x="6627175" y="2103846"/>
              <a:ext cx="2784588"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aphicFrame>
        <p:nvGraphicFramePr>
          <p:cNvPr id="12" name="Chart 11">
            <a:extLst>
              <a:ext uri="{FF2B5EF4-FFF2-40B4-BE49-F238E27FC236}">
                <a16:creationId xmlns:a16="http://schemas.microsoft.com/office/drawing/2014/main" id="{9F5103AC-FC3A-5DAF-15FA-14CCB2985ABE}"/>
              </a:ext>
            </a:extLst>
          </p:cNvPr>
          <p:cNvGraphicFramePr/>
          <p:nvPr>
            <p:extLst>
              <p:ext uri="{D42A27DB-BD31-4B8C-83A1-F6EECF244321}">
                <p14:modId xmlns:p14="http://schemas.microsoft.com/office/powerpoint/2010/main" val="3715751975"/>
              </p:ext>
            </p:extLst>
          </p:nvPr>
        </p:nvGraphicFramePr>
        <p:xfrm>
          <a:off x="6427377" y="1798621"/>
          <a:ext cx="3290251" cy="2765030"/>
        </p:xfrm>
        <a:graphic>
          <a:graphicData uri="http://schemas.openxmlformats.org/drawingml/2006/chart">
            <c:chart xmlns:c="http://schemas.openxmlformats.org/drawingml/2006/chart" xmlns:r="http://schemas.openxmlformats.org/officeDocument/2006/relationships" r:id="rId5"/>
          </a:graphicData>
        </a:graphic>
      </p:graphicFrame>
      <p:grpSp>
        <p:nvGrpSpPr>
          <p:cNvPr id="14" name="Group 13">
            <a:extLst>
              <a:ext uri="{FF2B5EF4-FFF2-40B4-BE49-F238E27FC236}">
                <a16:creationId xmlns:a16="http://schemas.microsoft.com/office/drawing/2014/main" id="{08EF5502-729B-2237-9542-55E1AD528B90}"/>
              </a:ext>
            </a:extLst>
          </p:cNvPr>
          <p:cNvGrpSpPr/>
          <p:nvPr/>
        </p:nvGrpSpPr>
        <p:grpSpPr>
          <a:xfrm>
            <a:off x="6496755" y="1818405"/>
            <a:ext cx="3124200" cy="251464"/>
            <a:chOff x="6553200" y="1852382"/>
            <a:chExt cx="3124200" cy="251464"/>
          </a:xfrm>
        </p:grpSpPr>
        <p:sp>
          <p:nvSpPr>
            <p:cNvPr id="15" name="TextBox 14">
              <a:extLst>
                <a:ext uri="{FF2B5EF4-FFF2-40B4-BE49-F238E27FC236}">
                  <a16:creationId xmlns:a16="http://schemas.microsoft.com/office/drawing/2014/main" id="{F22A7CAA-C3F5-97F0-B982-F0484419C66F}"/>
                </a:ext>
              </a:extLst>
            </p:cNvPr>
            <p:cNvSpPr txBox="1"/>
            <p:nvPr/>
          </p:nvSpPr>
          <p:spPr bwMode="auto">
            <a:xfrm>
              <a:off x="6553200" y="1852382"/>
              <a:ext cx="31242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defTabSz="914400" fontAlgn="base">
                <a:spcBef>
                  <a:spcPct val="0"/>
                </a:spcBef>
                <a:spcAft>
                  <a:spcPct val="0"/>
                </a:spcAft>
              </a:pPr>
              <a:r>
                <a:rPr lang="en-US" sz="1000" b="1">
                  <a:latin typeface="Arial" pitchFamily="34" charset="0"/>
                  <a:cs typeface="Arial" pitchFamily="34" charset="0"/>
                </a:rPr>
                <a:t>Bond Yield Across Issuers (%)</a:t>
              </a:r>
            </a:p>
          </p:txBody>
        </p:sp>
        <p:cxnSp>
          <p:nvCxnSpPr>
            <p:cNvPr id="16" name="Straight Connector 15">
              <a:extLst>
                <a:ext uri="{FF2B5EF4-FFF2-40B4-BE49-F238E27FC236}">
                  <a16:creationId xmlns:a16="http://schemas.microsoft.com/office/drawing/2014/main" id="{DF08FA3C-FD90-6A54-BC77-8346CB75A6FD}"/>
                </a:ext>
              </a:extLst>
            </p:cNvPr>
            <p:cNvCxnSpPr/>
            <p:nvPr/>
          </p:nvCxnSpPr>
          <p:spPr>
            <a:xfrm>
              <a:off x="6627174" y="2103846"/>
              <a:ext cx="2881951"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DB6C00E8-42D8-4E1B-4E87-324FEC1F54BF}"/>
              </a:ext>
            </a:extLst>
          </p:cNvPr>
          <p:cNvGrpSpPr/>
          <p:nvPr/>
        </p:nvGrpSpPr>
        <p:grpSpPr>
          <a:xfrm>
            <a:off x="8723644" y="2086347"/>
            <a:ext cx="1018377" cy="215444"/>
            <a:chOff x="8695630" y="2082740"/>
            <a:chExt cx="1018377" cy="215444"/>
          </a:xfrm>
        </p:grpSpPr>
        <p:sp>
          <p:nvSpPr>
            <p:cNvPr id="18" name="TextBox 17">
              <a:extLst>
                <a:ext uri="{FF2B5EF4-FFF2-40B4-BE49-F238E27FC236}">
                  <a16:creationId xmlns:a16="http://schemas.microsoft.com/office/drawing/2014/main" id="{8FC0ADBD-1BC5-0E64-BA30-C952AC2F6DCD}"/>
                </a:ext>
              </a:extLst>
            </p:cNvPr>
            <p:cNvSpPr txBox="1"/>
            <p:nvPr/>
          </p:nvSpPr>
          <p:spPr bwMode="auto">
            <a:xfrm>
              <a:off x="8700255" y="2082740"/>
              <a:ext cx="101375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defTabSz="914400" fontAlgn="base">
                <a:spcBef>
                  <a:spcPct val="0"/>
                </a:spcBef>
                <a:spcAft>
                  <a:spcPct val="0"/>
                </a:spcAft>
              </a:pPr>
              <a:r>
                <a:rPr lang="en-US" sz="800">
                  <a:latin typeface="Arial" pitchFamily="34" charset="0"/>
                  <a:cs typeface="Arial" pitchFamily="34" charset="0"/>
                </a:rPr>
                <a:t>Yield to Worst</a:t>
              </a:r>
            </a:p>
          </p:txBody>
        </p:sp>
        <p:sp>
          <p:nvSpPr>
            <p:cNvPr id="19" name="Rectangle 18">
              <a:extLst>
                <a:ext uri="{FF2B5EF4-FFF2-40B4-BE49-F238E27FC236}">
                  <a16:creationId xmlns:a16="http://schemas.microsoft.com/office/drawing/2014/main" id="{EE234187-DEC3-5C48-3CAD-641EE82CF2D7}"/>
                </a:ext>
              </a:extLst>
            </p:cNvPr>
            <p:cNvSpPr/>
            <p:nvPr/>
          </p:nvSpPr>
          <p:spPr>
            <a:xfrm>
              <a:off x="8695630" y="2163059"/>
              <a:ext cx="63568" cy="6356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algn="ctr"/>
              <a:endParaRPr lang="en-US"/>
            </a:p>
          </p:txBody>
        </p:sp>
      </p:grpSp>
      <p:grpSp>
        <p:nvGrpSpPr>
          <p:cNvPr id="20" name="Group 19">
            <a:extLst>
              <a:ext uri="{FF2B5EF4-FFF2-40B4-BE49-F238E27FC236}">
                <a16:creationId xmlns:a16="http://schemas.microsoft.com/office/drawing/2014/main" id="{A83BF603-3FDA-4D1F-9BD6-20EF307002B9}"/>
              </a:ext>
            </a:extLst>
          </p:cNvPr>
          <p:cNvGrpSpPr/>
          <p:nvPr/>
        </p:nvGrpSpPr>
        <p:grpSpPr>
          <a:xfrm>
            <a:off x="7676153" y="2084090"/>
            <a:ext cx="1013752" cy="215444"/>
            <a:chOff x="5336879" y="5181333"/>
            <a:chExt cx="1013752" cy="215444"/>
          </a:xfrm>
        </p:grpSpPr>
        <p:sp>
          <p:nvSpPr>
            <p:cNvPr id="21" name="TextBox 20">
              <a:extLst>
                <a:ext uri="{FF2B5EF4-FFF2-40B4-BE49-F238E27FC236}">
                  <a16:creationId xmlns:a16="http://schemas.microsoft.com/office/drawing/2014/main" id="{BAC89EE2-9ABF-5DBF-650C-1CEFE5247CB9}"/>
                </a:ext>
              </a:extLst>
            </p:cNvPr>
            <p:cNvSpPr txBox="1"/>
            <p:nvPr/>
          </p:nvSpPr>
          <p:spPr bwMode="auto">
            <a:xfrm>
              <a:off x="5336879" y="5181333"/>
              <a:ext cx="101375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defTabSz="914400" fontAlgn="base">
                <a:spcBef>
                  <a:spcPct val="0"/>
                </a:spcBef>
                <a:spcAft>
                  <a:spcPct val="0"/>
                </a:spcAft>
              </a:pPr>
              <a:r>
                <a:rPr lang="en-US" sz="800">
                  <a:latin typeface="Arial" pitchFamily="34" charset="0"/>
                  <a:cs typeface="Arial" pitchFamily="34" charset="0"/>
                </a:rPr>
                <a:t>Yield to Maturity</a:t>
              </a:r>
            </a:p>
          </p:txBody>
        </p:sp>
        <p:sp>
          <p:nvSpPr>
            <p:cNvPr id="22" name="Rectangle 21">
              <a:extLst>
                <a:ext uri="{FF2B5EF4-FFF2-40B4-BE49-F238E27FC236}">
                  <a16:creationId xmlns:a16="http://schemas.microsoft.com/office/drawing/2014/main" id="{FECE4BDC-F4D7-2218-8A55-A355165D4BB5}"/>
                </a:ext>
              </a:extLst>
            </p:cNvPr>
            <p:cNvSpPr/>
            <p:nvPr/>
          </p:nvSpPr>
          <p:spPr>
            <a:xfrm>
              <a:off x="5336879" y="5257271"/>
              <a:ext cx="63568" cy="6356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algn="ctr"/>
              <a:endParaRPr lang="en-US"/>
            </a:p>
          </p:txBody>
        </p:sp>
      </p:grpSp>
      <p:cxnSp>
        <p:nvCxnSpPr>
          <p:cNvPr id="23" name="Straight Connector 22">
            <a:extLst>
              <a:ext uri="{FF2B5EF4-FFF2-40B4-BE49-F238E27FC236}">
                <a16:creationId xmlns:a16="http://schemas.microsoft.com/office/drawing/2014/main" id="{B7E5292A-EED0-AF5E-DDDF-9AB29A876E6A}"/>
              </a:ext>
            </a:extLst>
          </p:cNvPr>
          <p:cNvCxnSpPr/>
          <p:nvPr/>
        </p:nvCxnSpPr>
        <p:spPr>
          <a:xfrm flipH="1">
            <a:off x="3119482" y="1880410"/>
            <a:ext cx="0" cy="479501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4" name="Content Placeholder 23">
            <a:extLst>
              <a:ext uri="{FF2B5EF4-FFF2-40B4-BE49-F238E27FC236}">
                <a16:creationId xmlns:a16="http://schemas.microsoft.com/office/drawing/2014/main" id="{C73DAEE7-EC63-8A8D-37A3-AA67BC7D6152}"/>
              </a:ext>
            </a:extLst>
          </p:cNvPr>
          <p:cNvSpPr txBox="1"/>
          <p:nvPr/>
        </p:nvSpPr>
        <p:spPr>
          <a:xfrm>
            <a:off x="3292839" y="4556231"/>
            <a:ext cx="4441437" cy="355735"/>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Period Returns (%) </a:t>
            </a:r>
          </a:p>
        </p:txBody>
      </p:sp>
      <p:graphicFrame>
        <p:nvGraphicFramePr>
          <p:cNvPr id="25" name="Table 24">
            <a:extLst>
              <a:ext uri="{FF2B5EF4-FFF2-40B4-BE49-F238E27FC236}">
                <a16:creationId xmlns:a16="http://schemas.microsoft.com/office/drawing/2014/main" id="{82458EE3-BC60-E7DD-C4C8-3371459B5936}"/>
              </a:ext>
            </a:extLst>
          </p:cNvPr>
          <p:cNvGraphicFramePr>
            <a:graphicFrameLocks noGrp="1"/>
          </p:cNvGraphicFramePr>
          <p:nvPr>
            <p:extLst>
              <p:ext uri="{D42A27DB-BD31-4B8C-83A1-F6EECF244321}">
                <p14:modId xmlns:p14="http://schemas.microsoft.com/office/powerpoint/2010/main" val="2836024153"/>
              </p:ext>
            </p:extLst>
          </p:nvPr>
        </p:nvGraphicFramePr>
        <p:xfrm>
          <a:off x="3378522" y="4824970"/>
          <a:ext cx="6070277" cy="1955607"/>
        </p:xfrm>
        <a:graphic>
          <a:graphicData uri="http://schemas.openxmlformats.org/drawingml/2006/table">
            <a:tbl>
              <a:tblPr>
                <a:tableStyleId>{5C22544A-7EE6-4342-B048-85BDC9FD1C3A}</a:tableStyleId>
              </a:tblPr>
              <a:tblGrid>
                <a:gridCol w="2549195">
                  <a:extLst>
                    <a:ext uri="{9D8B030D-6E8A-4147-A177-3AD203B41FA5}">
                      <a16:colId xmlns:a16="http://schemas.microsoft.com/office/drawing/2014/main" val="20000"/>
                    </a:ext>
                  </a:extLst>
                </a:gridCol>
                <a:gridCol w="586847">
                  <a:extLst>
                    <a:ext uri="{9D8B030D-6E8A-4147-A177-3AD203B41FA5}">
                      <a16:colId xmlns:a16="http://schemas.microsoft.com/office/drawing/2014/main" val="20001"/>
                    </a:ext>
                  </a:extLst>
                </a:gridCol>
                <a:gridCol w="586847">
                  <a:extLst>
                    <a:ext uri="{9D8B030D-6E8A-4147-A177-3AD203B41FA5}">
                      <a16:colId xmlns:a16="http://schemas.microsoft.com/office/drawing/2014/main" val="20003"/>
                    </a:ext>
                  </a:extLst>
                </a:gridCol>
                <a:gridCol w="586847">
                  <a:extLst>
                    <a:ext uri="{9D8B030D-6E8A-4147-A177-3AD203B41FA5}">
                      <a16:colId xmlns:a16="http://schemas.microsoft.com/office/drawing/2014/main" val="20004"/>
                    </a:ext>
                  </a:extLst>
                </a:gridCol>
                <a:gridCol w="586847">
                  <a:extLst>
                    <a:ext uri="{9D8B030D-6E8A-4147-A177-3AD203B41FA5}">
                      <a16:colId xmlns:a16="http://schemas.microsoft.com/office/drawing/2014/main" val="20005"/>
                    </a:ext>
                  </a:extLst>
                </a:gridCol>
                <a:gridCol w="586847">
                  <a:extLst>
                    <a:ext uri="{9D8B030D-6E8A-4147-A177-3AD203B41FA5}">
                      <a16:colId xmlns:a16="http://schemas.microsoft.com/office/drawing/2014/main" val="4223796040"/>
                    </a:ext>
                  </a:extLst>
                </a:gridCol>
                <a:gridCol w="586847">
                  <a:extLst>
                    <a:ext uri="{9D8B030D-6E8A-4147-A177-3AD203B41FA5}">
                      <a16:colId xmlns:a16="http://schemas.microsoft.com/office/drawing/2014/main" val="1769972944"/>
                    </a:ext>
                  </a:extLst>
                </a:gridCol>
              </a:tblGrid>
              <a:tr h="127443">
                <a:tc>
                  <a:txBody>
                    <a:bodyPr/>
                    <a:lstStyle/>
                    <a:p>
                      <a:endParaRPr lang="en-GB" sz="500"/>
                    </a:p>
                  </a:txBody>
                  <a:tcPr marL="8959" marR="8959" marT="8959" marB="0" anchor="b">
                    <a:noFill/>
                  </a:tcPr>
                </a:tc>
                <a:tc>
                  <a:txBody>
                    <a:bodyPr/>
                    <a:lstStyle/>
                    <a:p>
                      <a:pPr algn="r" fontAlgn="b"/>
                      <a:r>
                        <a:rPr lang="en-GB" sz="500" u="none" strike="noStrike">
                          <a:effectLst/>
                          <a:latin typeface="+mn-lt"/>
                        </a:rPr>
                        <a:t> </a:t>
                      </a:r>
                      <a:endParaRPr lang="en-GB" sz="500" b="0" i="0" u="none" strike="noStrike">
                        <a:solidFill>
                          <a:srgbClr val="000000"/>
                        </a:solidFill>
                        <a:effectLst/>
                        <a:latin typeface="+mn-lt"/>
                      </a:endParaRPr>
                    </a:p>
                  </a:txBody>
                  <a:tcPr marL="8959" marR="107513" marT="8959" marB="0" anchor="b">
                    <a:noFill/>
                  </a:tcPr>
                </a:tc>
                <a:tc gridSpan="5">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700" u="none" strike="noStrike">
                          <a:effectLst/>
                          <a:latin typeface="+mn-lt"/>
                        </a:rPr>
                        <a:t>Annualized</a:t>
                      </a: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190668">
                <a:tc>
                  <a:txBody>
                    <a:bodyPr/>
                    <a:lstStyle/>
                    <a:p>
                      <a:pPr algn="l" fontAlgn="ctr"/>
                      <a:r>
                        <a:rPr lang="en-US" sz="800" b="0" i="0" u="none" strike="noStrike">
                          <a:solidFill>
                            <a:schemeClr val="dk1"/>
                          </a:solidFill>
                          <a:effectLst/>
                          <a:latin typeface="+mn-lt"/>
                        </a:rPr>
                        <a:t>Asset Class</a:t>
                      </a:r>
                      <a:endParaRPr lang="en-GB" sz="800" b="0" i="0" u="none" strike="noStrike">
                        <a:solidFill>
                          <a:srgbClr val="000000"/>
                        </a:solidFill>
                        <a:effectLst/>
                        <a:latin typeface="+mn-lt"/>
                      </a:endParaRPr>
                    </a:p>
                  </a:txBody>
                  <a:tcPr marL="46800" marR="8959" marT="8959" marB="0" anchor="ctr">
                    <a:solidFill>
                      <a:schemeClr val="bg1">
                        <a:lumMod val="85000"/>
                      </a:schemeClr>
                    </a:solidFill>
                  </a:tcPr>
                </a:tc>
                <a:tc>
                  <a:txBody>
                    <a:bodyPr/>
                    <a:lstStyle/>
                    <a:p>
                      <a:pPr algn="ctr" fontAlgn="ctr"/>
                      <a:r>
                        <a:rPr lang="en-GB" sz="800" b="0" i="0" u="none" strike="noStrike">
                          <a:solidFill>
                            <a:schemeClr val="dk1"/>
                          </a:solidFill>
                          <a:effectLst/>
                          <a:latin typeface="+mn-lt"/>
                        </a:rPr>
                        <a:t>1 Year</a:t>
                      </a:r>
                      <a:endParaRPr lang="en-GB" sz="800" b="0" i="0" u="none" strike="noStrike">
                        <a:solidFill>
                          <a:srgbClr val="000000"/>
                        </a:solidFill>
                        <a:effectLst/>
                        <a:latin typeface="+mn-lt"/>
                      </a:endParaRPr>
                    </a:p>
                  </a:txBody>
                  <a:tcPr marL="0" marR="0" marT="0" marB="0" anchor="ctr">
                    <a:solidFill>
                      <a:schemeClr val="bg1">
                        <a:lumMod val="85000"/>
                      </a:schemeClr>
                    </a:solidFill>
                  </a:tcPr>
                </a:tc>
                <a:tc>
                  <a:txBody>
                    <a:bodyPr/>
                    <a:lstStyle/>
                    <a:p>
                      <a:pPr algn="ctr" fontAlgn="ctr"/>
                      <a:r>
                        <a:rPr lang="en-GB" sz="800" u="none" strike="noStrike">
                          <a:effectLst/>
                          <a:latin typeface="+mn-lt"/>
                        </a:rPr>
                        <a:t>3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5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10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15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20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173311">
                <a:tc>
                  <a:txBody>
                    <a:bodyPr/>
                    <a:lstStyle/>
                    <a:p>
                      <a:pPr algn="l" fontAlgn="b"/>
                      <a:r>
                        <a:rPr lang="en-GB" sz="800" b="0" i="0" u="none" strike="noStrike" kern="1200">
                          <a:solidFill>
                            <a:srgbClr val="000000"/>
                          </a:solidFill>
                          <a:effectLst/>
                          <a:latin typeface="+mn-lt"/>
                          <a:ea typeface="+mn-ea"/>
                          <a:cs typeface="+mn-cs"/>
                        </a:rPr>
                        <a:t>Bloomberg U.S. High Yield Corporate Bond Index</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chemeClr val="tx1"/>
                          </a:solidFill>
                          <a:effectLst/>
                          <a:latin typeface="+mn-lt"/>
                        </a:rPr>
                        <a:t>8.62</a:t>
                      </a:r>
                    </a:p>
                  </a:txBody>
                  <a:tcPr marL="0" marR="182880" marT="0" marB="0" anchor="ctr">
                    <a:noFill/>
                  </a:tcPr>
                </a:tc>
                <a:tc>
                  <a:txBody>
                    <a:bodyPr/>
                    <a:lstStyle/>
                    <a:p>
                      <a:pPr algn="r" fontAlgn="b"/>
                      <a:r>
                        <a:rPr lang="en-GB" sz="800" b="0" i="0" u="none" strike="noStrike">
                          <a:solidFill>
                            <a:schemeClr val="tx1"/>
                          </a:solidFill>
                          <a:effectLst/>
                          <a:latin typeface="+mn-lt"/>
                        </a:rPr>
                        <a:t>10.06</a:t>
                      </a:r>
                    </a:p>
                  </a:txBody>
                  <a:tcPr marL="0" marR="182880" marT="0" marB="0" anchor="ctr">
                    <a:noFill/>
                  </a:tcPr>
                </a:tc>
                <a:tc>
                  <a:txBody>
                    <a:bodyPr/>
                    <a:lstStyle/>
                    <a:p>
                      <a:pPr algn="r" fontAlgn="b"/>
                      <a:r>
                        <a:rPr lang="en-GB" sz="800" b="0" i="0" u="none" strike="noStrike">
                          <a:solidFill>
                            <a:schemeClr val="tx1"/>
                          </a:solidFill>
                          <a:effectLst/>
                          <a:latin typeface="+mn-lt"/>
                        </a:rPr>
                        <a:t>4.51</a:t>
                      </a:r>
                    </a:p>
                  </a:txBody>
                  <a:tcPr marL="0" marR="182880" marT="0" marB="0" anchor="ctr">
                    <a:noFill/>
                  </a:tcPr>
                </a:tc>
                <a:tc>
                  <a:txBody>
                    <a:bodyPr/>
                    <a:lstStyle/>
                    <a:p>
                      <a:pPr algn="r" fontAlgn="b"/>
                      <a:r>
                        <a:rPr lang="en-GB" sz="800" b="0" i="0" u="none" strike="noStrike">
                          <a:solidFill>
                            <a:schemeClr val="tx1"/>
                          </a:solidFill>
                          <a:effectLst/>
                          <a:latin typeface="+mn-lt"/>
                        </a:rPr>
                        <a:t>6.53</a:t>
                      </a:r>
                    </a:p>
                  </a:txBody>
                  <a:tcPr marL="0" marR="182880" marT="0" marB="0" anchor="ctr">
                    <a:noFill/>
                  </a:tcPr>
                </a:tc>
                <a:tc>
                  <a:txBody>
                    <a:bodyPr/>
                    <a:lstStyle/>
                    <a:p>
                      <a:pPr algn="r" fontAlgn="b"/>
                      <a:r>
                        <a:rPr lang="en-GB" sz="800" b="0" i="0" u="none" strike="noStrike">
                          <a:solidFill>
                            <a:schemeClr val="tx1"/>
                          </a:solidFill>
                          <a:effectLst/>
                          <a:latin typeface="+mn-lt"/>
                        </a:rPr>
                        <a:t>6.03</a:t>
                      </a:r>
                    </a:p>
                  </a:txBody>
                  <a:tcPr marL="0" marR="182880" marT="0" marB="0" anchor="ctr">
                    <a:noFill/>
                  </a:tcPr>
                </a:tc>
                <a:tc>
                  <a:txBody>
                    <a:bodyPr/>
                    <a:lstStyle/>
                    <a:p>
                      <a:pPr algn="r" fontAlgn="b"/>
                      <a:r>
                        <a:rPr lang="en-GB" sz="800" b="0" i="0" u="none" strike="noStrike">
                          <a:solidFill>
                            <a:schemeClr val="tx1"/>
                          </a:solidFill>
                          <a:effectLst/>
                          <a:latin typeface="+mn-lt"/>
                        </a:rPr>
                        <a:t>6.74</a:t>
                      </a:r>
                    </a:p>
                  </a:txBody>
                  <a:tcPr marL="0" marR="182880" marT="0" marB="0" anchor="ctr">
                    <a:noFill/>
                  </a:tcPr>
                </a:tc>
                <a:extLst>
                  <a:ext uri="{0D108BD9-81ED-4DB2-BD59-A6C34878D82A}">
                    <a16:rowId xmlns:a16="http://schemas.microsoft.com/office/drawing/2014/main" val="10003"/>
                  </a:ext>
                </a:extLst>
              </a:tr>
              <a:tr h="173311">
                <a:tc>
                  <a:txBody>
                    <a:bodyPr/>
                    <a:lstStyle/>
                    <a:p>
                      <a:pPr algn="l" fontAlgn="b"/>
                      <a:r>
                        <a:rPr lang="en-GB" sz="800" b="0" i="0" u="none" strike="noStrike" kern="1200">
                          <a:solidFill>
                            <a:srgbClr val="000000"/>
                          </a:solidFill>
                          <a:effectLst/>
                          <a:latin typeface="+mn-lt"/>
                          <a:ea typeface="+mn-ea"/>
                          <a:cs typeface="+mn-cs"/>
                        </a:rPr>
                        <a:t>FTSE World Government Bond Index 1-5 Years</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chemeClr val="tx1"/>
                          </a:solidFill>
                          <a:effectLst/>
                          <a:latin typeface="+mn-lt"/>
                        </a:rPr>
                        <a:t>8.56</a:t>
                      </a:r>
                    </a:p>
                  </a:txBody>
                  <a:tcPr marL="0" marR="182880" marT="0" marB="0" anchor="ctr">
                    <a:noFill/>
                  </a:tcPr>
                </a:tc>
                <a:tc>
                  <a:txBody>
                    <a:bodyPr/>
                    <a:lstStyle/>
                    <a:p>
                      <a:pPr algn="r" fontAlgn="b"/>
                      <a:r>
                        <a:rPr lang="en-GB" sz="800" b="0" i="0" u="none" strike="noStrike">
                          <a:solidFill>
                            <a:schemeClr val="tx1"/>
                          </a:solidFill>
                          <a:effectLst/>
                          <a:latin typeface="+mn-lt"/>
                        </a:rPr>
                        <a:t>4.43</a:t>
                      </a:r>
                    </a:p>
                  </a:txBody>
                  <a:tcPr marL="0" marR="182880" marT="0" marB="0" anchor="ctr">
                    <a:noFill/>
                  </a:tcPr>
                </a:tc>
                <a:tc>
                  <a:txBody>
                    <a:bodyPr/>
                    <a:lstStyle/>
                    <a:p>
                      <a:pPr algn="r" fontAlgn="b"/>
                      <a:r>
                        <a:rPr lang="en-GB" sz="800" b="0" i="0" u="none" strike="noStrike">
                          <a:solidFill>
                            <a:srgbClr val="C00000"/>
                          </a:solidFill>
                          <a:effectLst/>
                          <a:latin typeface="+mn-lt"/>
                        </a:rPr>
                        <a:t>-0.13</a:t>
                      </a:r>
                    </a:p>
                  </a:txBody>
                  <a:tcPr marL="0" marR="182880" marT="0" marB="0" anchor="ctr">
                    <a:noFill/>
                  </a:tcPr>
                </a:tc>
                <a:tc>
                  <a:txBody>
                    <a:bodyPr/>
                    <a:lstStyle/>
                    <a:p>
                      <a:pPr algn="r" fontAlgn="b"/>
                      <a:r>
                        <a:rPr lang="en-GB" sz="800" b="0" i="0" u="none" strike="noStrike">
                          <a:solidFill>
                            <a:schemeClr val="tx1"/>
                          </a:solidFill>
                          <a:effectLst/>
                          <a:latin typeface="+mn-lt"/>
                        </a:rPr>
                        <a:t>1.27</a:t>
                      </a:r>
                    </a:p>
                  </a:txBody>
                  <a:tcPr marL="0" marR="182880" marT="0" marB="0" anchor="ctr">
                    <a:noFill/>
                  </a:tcPr>
                </a:tc>
                <a:tc>
                  <a:txBody>
                    <a:bodyPr/>
                    <a:lstStyle/>
                    <a:p>
                      <a:pPr algn="r" fontAlgn="b"/>
                      <a:r>
                        <a:rPr lang="en-GB" sz="800" b="0" i="0" u="none" strike="noStrike">
                          <a:solidFill>
                            <a:schemeClr val="tx1"/>
                          </a:solidFill>
                          <a:effectLst/>
                          <a:latin typeface="+mn-lt"/>
                        </a:rPr>
                        <a:t>0.24</a:t>
                      </a:r>
                    </a:p>
                  </a:txBody>
                  <a:tcPr marL="0" marR="182880" marT="0" marB="0" anchor="ctr">
                    <a:noFill/>
                  </a:tcPr>
                </a:tc>
                <a:tc>
                  <a:txBody>
                    <a:bodyPr/>
                    <a:lstStyle/>
                    <a:p>
                      <a:pPr algn="r" fontAlgn="b"/>
                      <a:r>
                        <a:rPr lang="en-GB" sz="800" b="0" i="0" u="none" strike="noStrike">
                          <a:solidFill>
                            <a:schemeClr val="tx1"/>
                          </a:solidFill>
                          <a:effectLst/>
                          <a:latin typeface="+mn-lt"/>
                        </a:rPr>
                        <a:t>1.86</a:t>
                      </a:r>
                    </a:p>
                  </a:txBody>
                  <a:tcPr marL="0" marR="182880" marT="0" marB="0" anchor="ctr">
                    <a:noFill/>
                  </a:tcPr>
                </a:tc>
                <a:extLst>
                  <a:ext uri="{0D108BD9-81ED-4DB2-BD59-A6C34878D82A}">
                    <a16:rowId xmlns:a16="http://schemas.microsoft.com/office/drawing/2014/main" val="10004"/>
                  </a:ext>
                </a:extLst>
              </a:tr>
              <a:tr h="173311">
                <a:tc>
                  <a:txBody>
                    <a:bodyPr/>
                    <a:lstStyle/>
                    <a:p>
                      <a:pPr algn="l" fontAlgn="b"/>
                      <a:r>
                        <a:rPr lang="en-GB" sz="800" b="0" i="0" u="none" strike="noStrike" kern="1200">
                          <a:solidFill>
                            <a:srgbClr val="000000"/>
                          </a:solidFill>
                          <a:effectLst/>
                          <a:latin typeface="+mn-lt"/>
                          <a:ea typeface="+mn-ea"/>
                          <a:cs typeface="+mn-cs"/>
                        </a:rPr>
                        <a:t>Bloomberg U.S. Aggregate Bond Index</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chemeClr val="tx1"/>
                          </a:solidFill>
                          <a:effectLst/>
                          <a:latin typeface="+mn-lt"/>
                        </a:rPr>
                        <a:t>7.30</a:t>
                      </a:r>
                    </a:p>
                  </a:txBody>
                  <a:tcPr marL="0" marR="182880" marT="0" marB="0" anchor="ctr">
                    <a:noFill/>
                  </a:tcPr>
                </a:tc>
                <a:tc>
                  <a:txBody>
                    <a:bodyPr/>
                    <a:lstStyle/>
                    <a:p>
                      <a:pPr algn="r" fontAlgn="b"/>
                      <a:r>
                        <a:rPr lang="en-GB" sz="800" b="0" i="0" u="none" strike="noStrike">
                          <a:solidFill>
                            <a:schemeClr val="tx1"/>
                          </a:solidFill>
                          <a:effectLst/>
                          <a:latin typeface="+mn-lt"/>
                        </a:rPr>
                        <a:t>4.66</a:t>
                      </a:r>
                    </a:p>
                  </a:txBody>
                  <a:tcPr marL="0" marR="182880" marT="0" marB="0" anchor="ctr">
                    <a:noFill/>
                  </a:tcPr>
                </a:tc>
                <a:tc>
                  <a:txBody>
                    <a:bodyPr/>
                    <a:lstStyle/>
                    <a:p>
                      <a:pPr algn="r" fontAlgn="b"/>
                      <a:r>
                        <a:rPr lang="en-GB" sz="800" b="0" i="0" u="none" strike="noStrike">
                          <a:solidFill>
                            <a:srgbClr val="C00000"/>
                          </a:solidFill>
                          <a:effectLst/>
                          <a:latin typeface="+mn-lt"/>
                        </a:rPr>
                        <a:t>-0.36</a:t>
                      </a:r>
                    </a:p>
                  </a:txBody>
                  <a:tcPr marL="0" marR="182880" marT="0" marB="0" anchor="ctr">
                    <a:noFill/>
                  </a:tcPr>
                </a:tc>
                <a:tc>
                  <a:txBody>
                    <a:bodyPr/>
                    <a:lstStyle/>
                    <a:p>
                      <a:pPr algn="r" fontAlgn="b"/>
                      <a:r>
                        <a:rPr lang="en-GB" sz="800" b="0" i="0" u="none" strike="noStrike">
                          <a:solidFill>
                            <a:schemeClr val="tx1"/>
                          </a:solidFill>
                          <a:effectLst/>
                          <a:latin typeface="+mn-lt"/>
                        </a:rPr>
                        <a:t>2.01</a:t>
                      </a:r>
                    </a:p>
                  </a:txBody>
                  <a:tcPr marL="0" marR="182880" marT="0" marB="0" anchor="ctr">
                    <a:noFill/>
                  </a:tcPr>
                </a:tc>
                <a:tc>
                  <a:txBody>
                    <a:bodyPr/>
                    <a:lstStyle/>
                    <a:p>
                      <a:pPr algn="r" fontAlgn="b"/>
                      <a:r>
                        <a:rPr lang="en-GB" sz="800" b="0" i="0" u="none" strike="noStrike">
                          <a:solidFill>
                            <a:schemeClr val="tx1"/>
                          </a:solidFill>
                          <a:effectLst/>
                          <a:latin typeface="+mn-lt"/>
                        </a:rPr>
                        <a:t>2.42</a:t>
                      </a:r>
                    </a:p>
                  </a:txBody>
                  <a:tcPr marL="0" marR="182880" marT="0" marB="0" anchor="ctr">
                    <a:noFill/>
                  </a:tcPr>
                </a:tc>
                <a:tc>
                  <a:txBody>
                    <a:bodyPr/>
                    <a:lstStyle/>
                    <a:p>
                      <a:pPr algn="r" fontAlgn="b"/>
                      <a:r>
                        <a:rPr lang="en-GB" sz="800" b="0" i="0" u="none" strike="noStrike">
                          <a:solidFill>
                            <a:schemeClr val="tx1"/>
                          </a:solidFill>
                          <a:effectLst/>
                          <a:latin typeface="+mn-lt"/>
                        </a:rPr>
                        <a:t>3.25</a:t>
                      </a:r>
                    </a:p>
                  </a:txBody>
                  <a:tcPr marL="0" marR="182880" marT="0" marB="0" anchor="ctr">
                    <a:noFill/>
                  </a:tcPr>
                </a:tc>
                <a:extLst>
                  <a:ext uri="{0D108BD9-81ED-4DB2-BD59-A6C34878D82A}">
                    <a16:rowId xmlns:a16="http://schemas.microsoft.com/office/drawing/2014/main" val="4272147078"/>
                  </a:ext>
                </a:extLst>
              </a:tr>
              <a:tr h="173311">
                <a:tc>
                  <a:txBody>
                    <a:bodyPr/>
                    <a:lstStyle/>
                    <a:p>
                      <a:pPr algn="l" fontAlgn="b"/>
                      <a:r>
                        <a:rPr lang="en-GB" sz="800" b="0" i="0" u="none" strike="noStrike" kern="1200">
                          <a:solidFill>
                            <a:srgbClr val="000000"/>
                          </a:solidFill>
                          <a:effectLst/>
                          <a:latin typeface="+mn-lt"/>
                          <a:ea typeface="+mn-ea"/>
                          <a:cs typeface="+mn-cs"/>
                        </a:rPr>
                        <a:t>Bloomberg U.S. TIPS Index</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chemeClr val="tx1"/>
                          </a:solidFill>
                          <a:effectLst/>
                          <a:latin typeface="+mn-lt"/>
                        </a:rPr>
                        <a:t>7.01</a:t>
                      </a:r>
                    </a:p>
                  </a:txBody>
                  <a:tcPr marL="0" marR="182880" marT="0" marB="0" anchor="ctr">
                    <a:noFill/>
                  </a:tcPr>
                </a:tc>
                <a:tc>
                  <a:txBody>
                    <a:bodyPr/>
                    <a:lstStyle/>
                    <a:p>
                      <a:pPr algn="r" fontAlgn="b"/>
                      <a:r>
                        <a:rPr lang="en-GB" sz="800" b="0" i="0" u="none" strike="noStrike">
                          <a:solidFill>
                            <a:schemeClr val="tx1"/>
                          </a:solidFill>
                          <a:effectLst/>
                          <a:latin typeface="+mn-lt"/>
                        </a:rPr>
                        <a:t>4.23</a:t>
                      </a:r>
                    </a:p>
                  </a:txBody>
                  <a:tcPr marL="0" marR="182880" marT="0" marB="0" anchor="ctr">
                    <a:noFill/>
                  </a:tcPr>
                </a:tc>
                <a:tc>
                  <a:txBody>
                    <a:bodyPr/>
                    <a:lstStyle/>
                    <a:p>
                      <a:pPr algn="r" fontAlgn="b"/>
                      <a:r>
                        <a:rPr lang="en-GB" sz="800" b="0" i="0" u="none" strike="noStrike">
                          <a:solidFill>
                            <a:schemeClr val="tx1"/>
                          </a:solidFill>
                          <a:effectLst/>
                          <a:latin typeface="+mn-lt"/>
                        </a:rPr>
                        <a:t>1.12</a:t>
                      </a:r>
                    </a:p>
                  </a:txBody>
                  <a:tcPr marL="0" marR="182880" marT="0" marB="0" anchor="ctr">
                    <a:noFill/>
                  </a:tcPr>
                </a:tc>
                <a:tc>
                  <a:txBody>
                    <a:bodyPr/>
                    <a:lstStyle/>
                    <a:p>
                      <a:pPr algn="r" fontAlgn="b"/>
                      <a:r>
                        <a:rPr lang="en-GB" sz="800" b="0" i="0" u="none" strike="noStrike">
                          <a:solidFill>
                            <a:schemeClr val="tx1"/>
                          </a:solidFill>
                          <a:effectLst/>
                          <a:latin typeface="+mn-lt"/>
                        </a:rPr>
                        <a:t>3.09</a:t>
                      </a:r>
                    </a:p>
                  </a:txBody>
                  <a:tcPr marL="0" marR="182880" marT="0" marB="0" anchor="ctr">
                    <a:noFill/>
                  </a:tcPr>
                </a:tc>
                <a:tc>
                  <a:txBody>
                    <a:bodyPr/>
                    <a:lstStyle/>
                    <a:p>
                      <a:pPr algn="r" fontAlgn="b"/>
                      <a:r>
                        <a:rPr lang="en-GB" sz="800" b="0" i="0" u="none" strike="noStrike">
                          <a:solidFill>
                            <a:schemeClr val="tx1"/>
                          </a:solidFill>
                          <a:effectLst/>
                          <a:latin typeface="+mn-lt"/>
                        </a:rPr>
                        <a:t>2.91</a:t>
                      </a:r>
                    </a:p>
                  </a:txBody>
                  <a:tcPr marL="0" marR="182880" marT="0" marB="0" anchor="ctr">
                    <a:noFill/>
                  </a:tcPr>
                </a:tc>
                <a:tc>
                  <a:txBody>
                    <a:bodyPr/>
                    <a:lstStyle/>
                    <a:p>
                      <a:pPr algn="r" fontAlgn="b"/>
                      <a:r>
                        <a:rPr lang="en-GB" sz="800" b="0" i="0" u="none" strike="noStrike">
                          <a:solidFill>
                            <a:schemeClr val="tx1"/>
                          </a:solidFill>
                          <a:effectLst/>
                          <a:latin typeface="+mn-lt"/>
                        </a:rPr>
                        <a:t>3.51</a:t>
                      </a:r>
                    </a:p>
                  </a:txBody>
                  <a:tcPr marL="0" marR="182880" marT="0" marB="0" anchor="ctr">
                    <a:noFill/>
                  </a:tcPr>
                </a:tc>
                <a:extLst>
                  <a:ext uri="{0D108BD9-81ED-4DB2-BD59-A6C34878D82A}">
                    <a16:rowId xmlns:a16="http://schemas.microsoft.com/office/drawing/2014/main" val="78724785"/>
                  </a:ext>
                </a:extLst>
              </a:tr>
              <a:tr h="173311">
                <a:tc>
                  <a:txBody>
                    <a:bodyPr/>
                    <a:lstStyle/>
                    <a:p>
                      <a:pPr algn="l" fontAlgn="b"/>
                      <a:r>
                        <a:rPr lang="en-GB" sz="800" b="0" i="0" u="none" strike="noStrike" kern="1200">
                          <a:solidFill>
                            <a:srgbClr val="000000"/>
                          </a:solidFill>
                          <a:effectLst/>
                          <a:latin typeface="+mn-lt"/>
                          <a:ea typeface="+mn-ea"/>
                          <a:cs typeface="+mn-cs"/>
                        </a:rPr>
                        <a:t>Bloomberg U.S. Government Bond Index Long</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chemeClr val="tx1"/>
                          </a:solidFill>
                          <a:effectLst/>
                          <a:latin typeface="+mn-lt"/>
                        </a:rPr>
                        <a:t>5.61</a:t>
                      </a:r>
                    </a:p>
                  </a:txBody>
                  <a:tcPr marL="0" marR="182880" marT="0" marB="0" anchor="ctr">
                    <a:noFill/>
                  </a:tcPr>
                </a:tc>
                <a:tc>
                  <a:txBody>
                    <a:bodyPr/>
                    <a:lstStyle/>
                    <a:p>
                      <a:pPr algn="r" fontAlgn="b"/>
                      <a:r>
                        <a:rPr lang="en-GB" sz="800" b="0" i="0" u="none" strike="noStrike">
                          <a:solidFill>
                            <a:schemeClr val="tx1"/>
                          </a:solidFill>
                          <a:effectLst/>
                          <a:latin typeface="+mn-lt"/>
                        </a:rPr>
                        <a:t>0.65</a:t>
                      </a:r>
                    </a:p>
                  </a:txBody>
                  <a:tcPr marL="0" marR="182880" marT="0" marB="0" anchor="ctr">
                    <a:noFill/>
                  </a:tcPr>
                </a:tc>
                <a:tc>
                  <a:txBody>
                    <a:bodyPr/>
                    <a:lstStyle/>
                    <a:p>
                      <a:pPr algn="r" fontAlgn="b"/>
                      <a:r>
                        <a:rPr lang="en-GB" sz="800" b="0" i="0" u="none" strike="noStrike">
                          <a:solidFill>
                            <a:srgbClr val="C00000"/>
                          </a:solidFill>
                          <a:effectLst/>
                          <a:latin typeface="+mn-lt"/>
                        </a:rPr>
                        <a:t>-7.18</a:t>
                      </a:r>
                    </a:p>
                  </a:txBody>
                  <a:tcPr marL="0" marR="182880" marT="0" marB="0" anchor="ctr">
                    <a:noFill/>
                  </a:tcPr>
                </a:tc>
                <a:tc>
                  <a:txBody>
                    <a:bodyPr/>
                    <a:lstStyle/>
                    <a:p>
                      <a:pPr algn="r" fontAlgn="b"/>
                      <a:r>
                        <a:rPr lang="en-GB" sz="800" b="0" i="0" u="none" strike="noStrike">
                          <a:solidFill>
                            <a:schemeClr val="tx1"/>
                          </a:solidFill>
                          <a:effectLst/>
                          <a:latin typeface="+mn-lt"/>
                        </a:rPr>
                        <a:t>0.05</a:t>
                      </a:r>
                    </a:p>
                  </a:txBody>
                  <a:tcPr marL="0" marR="182880" marT="0" marB="0" anchor="ctr">
                    <a:noFill/>
                  </a:tcPr>
                </a:tc>
                <a:tc>
                  <a:txBody>
                    <a:bodyPr/>
                    <a:lstStyle/>
                    <a:p>
                      <a:pPr algn="r" fontAlgn="b"/>
                      <a:r>
                        <a:rPr lang="en-GB" sz="800" b="0" i="0" u="none" strike="noStrike">
                          <a:solidFill>
                            <a:schemeClr val="tx1"/>
                          </a:solidFill>
                          <a:effectLst/>
                          <a:latin typeface="+mn-lt"/>
                        </a:rPr>
                        <a:t>2.52</a:t>
                      </a:r>
                    </a:p>
                  </a:txBody>
                  <a:tcPr marL="0" marR="182880" marT="0" marB="0" anchor="ctr">
                    <a:noFill/>
                  </a:tcPr>
                </a:tc>
                <a:tc>
                  <a:txBody>
                    <a:bodyPr/>
                    <a:lstStyle/>
                    <a:p>
                      <a:pPr algn="r" fontAlgn="b"/>
                      <a:r>
                        <a:rPr lang="en-GB" sz="800" b="0" i="0" u="none" strike="noStrike">
                          <a:solidFill>
                            <a:schemeClr val="tx1"/>
                          </a:solidFill>
                          <a:effectLst/>
                          <a:latin typeface="+mn-lt"/>
                        </a:rPr>
                        <a:t>3.30</a:t>
                      </a:r>
                    </a:p>
                  </a:txBody>
                  <a:tcPr marL="0" marR="182880" marT="0" marB="0" anchor="ctr">
                    <a:noFill/>
                  </a:tcPr>
                </a:tc>
                <a:extLst>
                  <a:ext uri="{0D108BD9-81ED-4DB2-BD59-A6C34878D82A}">
                    <a16:rowId xmlns:a16="http://schemas.microsoft.com/office/drawing/2014/main" val="549291973"/>
                  </a:ext>
                </a:extLst>
              </a:tr>
              <a:tr h="173311">
                <a:tc>
                  <a:txBody>
                    <a:bodyPr/>
                    <a:lstStyle/>
                    <a:p>
                      <a:pPr algn="l" fontAlgn="b"/>
                      <a:r>
                        <a:rPr lang="en-GB" sz="800" b="0" i="0" u="none" strike="noStrike" kern="1200">
                          <a:solidFill>
                            <a:srgbClr val="000000"/>
                          </a:solidFill>
                          <a:effectLst/>
                          <a:latin typeface="+mn-lt"/>
                          <a:ea typeface="+mn-ea"/>
                          <a:cs typeface="+mn-cs"/>
                        </a:rPr>
                        <a:t>FTSE World Government Bond Index 1-5 Years (hedged to USD)</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chemeClr val="tx1"/>
                          </a:solidFill>
                          <a:effectLst/>
                          <a:latin typeface="+mn-lt"/>
                        </a:rPr>
                        <a:t>5.12</a:t>
                      </a:r>
                    </a:p>
                  </a:txBody>
                  <a:tcPr marL="0" marR="182880" marT="0" marB="0" anchor="ctr">
                    <a:noFill/>
                  </a:tcPr>
                </a:tc>
                <a:tc>
                  <a:txBody>
                    <a:bodyPr/>
                    <a:lstStyle/>
                    <a:p>
                      <a:pPr algn="r" fontAlgn="b"/>
                      <a:r>
                        <a:rPr lang="en-GB" sz="800" b="0" i="0" u="none" strike="noStrike">
                          <a:solidFill>
                            <a:schemeClr val="tx1"/>
                          </a:solidFill>
                          <a:effectLst/>
                          <a:latin typeface="+mn-lt"/>
                        </a:rPr>
                        <a:t>4.89</a:t>
                      </a:r>
                    </a:p>
                  </a:txBody>
                  <a:tcPr marL="0" marR="182880" marT="0" marB="0" anchor="ctr">
                    <a:noFill/>
                  </a:tcPr>
                </a:tc>
                <a:tc>
                  <a:txBody>
                    <a:bodyPr/>
                    <a:lstStyle/>
                    <a:p>
                      <a:pPr algn="r" fontAlgn="b"/>
                      <a:r>
                        <a:rPr lang="en-GB" sz="800" b="0" i="0" u="none" strike="noStrike">
                          <a:solidFill>
                            <a:schemeClr val="tx1"/>
                          </a:solidFill>
                          <a:effectLst/>
                          <a:latin typeface="+mn-lt"/>
                        </a:rPr>
                        <a:t>1.80</a:t>
                      </a:r>
                    </a:p>
                  </a:txBody>
                  <a:tcPr marL="0" marR="182880" marT="0" marB="0" anchor="ctr">
                    <a:noFill/>
                  </a:tcPr>
                </a:tc>
                <a:tc>
                  <a:txBody>
                    <a:bodyPr/>
                    <a:lstStyle/>
                    <a:p>
                      <a:pPr algn="r" fontAlgn="b"/>
                      <a:r>
                        <a:rPr lang="en-GB" sz="800" b="0" i="0" u="none" strike="noStrike">
                          <a:solidFill>
                            <a:schemeClr val="tx1"/>
                          </a:solidFill>
                          <a:effectLst/>
                          <a:latin typeface="+mn-lt"/>
                        </a:rPr>
                        <a:t>2.08</a:t>
                      </a:r>
                    </a:p>
                  </a:txBody>
                  <a:tcPr marL="0" marR="182880" marT="0" marB="0" anchor="ctr">
                    <a:noFill/>
                  </a:tcPr>
                </a:tc>
                <a:tc>
                  <a:txBody>
                    <a:bodyPr/>
                    <a:lstStyle/>
                    <a:p>
                      <a:pPr algn="r" fontAlgn="b"/>
                      <a:r>
                        <a:rPr lang="en-GB" sz="800" b="0" i="0" u="none" strike="noStrike">
                          <a:solidFill>
                            <a:schemeClr val="tx1"/>
                          </a:solidFill>
                          <a:effectLst/>
                          <a:latin typeface="+mn-lt"/>
                        </a:rPr>
                        <a:t>1.91</a:t>
                      </a:r>
                    </a:p>
                  </a:txBody>
                  <a:tcPr marL="0" marR="182880" marT="0" marB="0" anchor="ctr">
                    <a:noFill/>
                  </a:tcPr>
                </a:tc>
                <a:tc>
                  <a:txBody>
                    <a:bodyPr/>
                    <a:lstStyle/>
                    <a:p>
                      <a:pPr algn="r" fontAlgn="b"/>
                      <a:r>
                        <a:rPr lang="en-GB" sz="800" b="0" i="0" u="none" strike="noStrike">
                          <a:solidFill>
                            <a:schemeClr val="tx1"/>
                          </a:solidFill>
                          <a:effectLst/>
                          <a:latin typeface="+mn-lt"/>
                        </a:rPr>
                        <a:t>2.49</a:t>
                      </a:r>
                    </a:p>
                  </a:txBody>
                  <a:tcPr marL="0" marR="182880" marT="0" marB="0" anchor="ctr">
                    <a:noFill/>
                  </a:tcPr>
                </a:tc>
                <a:extLst>
                  <a:ext uri="{0D108BD9-81ED-4DB2-BD59-A6C34878D82A}">
                    <a16:rowId xmlns:a16="http://schemas.microsoft.com/office/drawing/2014/main" val="4284189487"/>
                  </a:ext>
                </a:extLst>
              </a:tr>
              <a:tr h="173311">
                <a:tc>
                  <a:txBody>
                    <a:bodyPr/>
                    <a:lstStyle/>
                    <a:p>
                      <a:pPr algn="l" fontAlgn="b"/>
                      <a:r>
                        <a:rPr lang="en-US" sz="800" b="0" i="0" u="none" strike="noStrike" kern="1200">
                          <a:solidFill>
                            <a:srgbClr val="000000"/>
                          </a:solidFill>
                          <a:effectLst/>
                          <a:latin typeface="+mn-lt"/>
                          <a:ea typeface="+mn-ea"/>
                          <a:cs typeface="+mn-cs"/>
                        </a:rPr>
                        <a:t>Bloomberg Municipal Bond Index</a:t>
                      </a:r>
                    </a:p>
                  </a:txBody>
                  <a:tcPr marL="46800" marR="7168" marT="7168" marB="0" anchor="ctr">
                    <a:noFill/>
                  </a:tcPr>
                </a:tc>
                <a:tc>
                  <a:txBody>
                    <a:bodyPr/>
                    <a:lstStyle/>
                    <a:p>
                      <a:pPr algn="r" fontAlgn="b"/>
                      <a:r>
                        <a:rPr lang="en-GB" sz="800" b="0" i="0" u="none" strike="noStrike">
                          <a:solidFill>
                            <a:schemeClr val="tx1"/>
                          </a:solidFill>
                          <a:effectLst/>
                          <a:latin typeface="+mn-lt"/>
                        </a:rPr>
                        <a:t>4.25</a:t>
                      </a:r>
                    </a:p>
                  </a:txBody>
                  <a:tcPr marL="0" marR="182880" marT="0" marB="0" anchor="ctr">
                    <a:noFill/>
                  </a:tcPr>
                </a:tc>
                <a:tc>
                  <a:txBody>
                    <a:bodyPr/>
                    <a:lstStyle/>
                    <a:p>
                      <a:pPr algn="r" fontAlgn="b"/>
                      <a:r>
                        <a:rPr lang="en-GB" sz="800" b="0" i="0" u="none" strike="noStrike">
                          <a:solidFill>
                            <a:schemeClr val="tx1"/>
                          </a:solidFill>
                          <a:effectLst/>
                          <a:latin typeface="+mn-lt"/>
                        </a:rPr>
                        <a:t>3.88</a:t>
                      </a:r>
                    </a:p>
                  </a:txBody>
                  <a:tcPr marL="0" marR="182880" marT="0" marB="0" anchor="ctr">
                    <a:noFill/>
                  </a:tcPr>
                </a:tc>
                <a:tc>
                  <a:txBody>
                    <a:bodyPr/>
                    <a:lstStyle/>
                    <a:p>
                      <a:pPr algn="r" fontAlgn="b"/>
                      <a:r>
                        <a:rPr lang="en-GB" sz="800" b="0" i="0" u="none" strike="noStrike">
                          <a:solidFill>
                            <a:schemeClr val="tx1"/>
                          </a:solidFill>
                          <a:effectLst/>
                          <a:latin typeface="+mn-lt"/>
                        </a:rPr>
                        <a:t>0.80</a:t>
                      </a:r>
                    </a:p>
                  </a:txBody>
                  <a:tcPr marL="0" marR="182880" marT="0" marB="0" anchor="ctr">
                    <a:noFill/>
                  </a:tcPr>
                </a:tc>
                <a:tc>
                  <a:txBody>
                    <a:bodyPr/>
                    <a:lstStyle/>
                    <a:p>
                      <a:pPr algn="r" fontAlgn="b"/>
                      <a:r>
                        <a:rPr lang="en-GB" sz="800" b="0" i="0" u="none" strike="noStrike">
                          <a:solidFill>
                            <a:schemeClr val="tx1"/>
                          </a:solidFill>
                          <a:effectLst/>
                          <a:latin typeface="+mn-lt"/>
                        </a:rPr>
                        <a:t>2.34</a:t>
                      </a:r>
                    </a:p>
                  </a:txBody>
                  <a:tcPr marL="0" marR="182880" marT="0" marB="0" anchor="ctr">
                    <a:noFill/>
                  </a:tcPr>
                </a:tc>
                <a:tc>
                  <a:txBody>
                    <a:bodyPr/>
                    <a:lstStyle/>
                    <a:p>
                      <a:pPr algn="r" fontAlgn="b"/>
                      <a:r>
                        <a:rPr lang="en-GB" sz="800" b="0" i="0" u="none" strike="noStrike">
                          <a:solidFill>
                            <a:schemeClr val="tx1"/>
                          </a:solidFill>
                          <a:effectLst/>
                          <a:latin typeface="+mn-lt"/>
                        </a:rPr>
                        <a:t>3.34</a:t>
                      </a:r>
                    </a:p>
                  </a:txBody>
                  <a:tcPr marL="0" marR="182880" marT="0" marB="0" anchor="ctr">
                    <a:noFill/>
                  </a:tcPr>
                </a:tc>
                <a:tc>
                  <a:txBody>
                    <a:bodyPr/>
                    <a:lstStyle/>
                    <a:p>
                      <a:pPr algn="r" fontAlgn="b"/>
                      <a:r>
                        <a:rPr lang="en-GB" sz="800" b="0" i="0" u="none" strike="noStrike">
                          <a:solidFill>
                            <a:schemeClr val="tx1"/>
                          </a:solidFill>
                          <a:effectLst/>
                          <a:latin typeface="+mn-lt"/>
                        </a:rPr>
                        <a:t>3.52</a:t>
                      </a:r>
                    </a:p>
                  </a:txBody>
                  <a:tcPr marL="0" marR="182880" marT="0" marB="0" anchor="ctr">
                    <a:noFill/>
                  </a:tcPr>
                </a:tc>
                <a:extLst>
                  <a:ext uri="{0D108BD9-81ED-4DB2-BD59-A6C34878D82A}">
                    <a16:rowId xmlns:a16="http://schemas.microsoft.com/office/drawing/2014/main" val="655811284"/>
                  </a:ext>
                </a:extLst>
              </a:tr>
              <a:tr h="173311">
                <a:tc>
                  <a:txBody>
                    <a:bodyPr/>
                    <a:lstStyle/>
                    <a:p>
                      <a:pPr algn="l" fontAlgn="b"/>
                      <a:r>
                        <a:rPr lang="en-GB" sz="800" b="0" i="0" u="none" strike="noStrike" kern="1200">
                          <a:solidFill>
                            <a:srgbClr val="000000"/>
                          </a:solidFill>
                          <a:effectLst/>
                          <a:latin typeface="+mn-lt"/>
                          <a:ea typeface="+mn-ea"/>
                          <a:cs typeface="+mn-cs"/>
                        </a:rPr>
                        <a:t>ICE BofA US 3-Month Treasury Bill Index</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chemeClr val="tx1"/>
                          </a:solidFill>
                          <a:effectLst/>
                          <a:latin typeface="+mn-lt"/>
                        </a:rPr>
                        <a:t>4.18</a:t>
                      </a:r>
                    </a:p>
                  </a:txBody>
                  <a:tcPr marL="0" marR="182880" marT="0" marB="0" anchor="ctr">
                    <a:noFill/>
                  </a:tcPr>
                </a:tc>
                <a:tc>
                  <a:txBody>
                    <a:bodyPr/>
                    <a:lstStyle/>
                    <a:p>
                      <a:pPr algn="r" fontAlgn="b"/>
                      <a:r>
                        <a:rPr lang="en-GB" sz="800" b="0" i="0" u="none" strike="noStrike">
                          <a:solidFill>
                            <a:schemeClr val="tx1"/>
                          </a:solidFill>
                          <a:effectLst/>
                          <a:latin typeface="+mn-lt"/>
                        </a:rPr>
                        <a:t>4.81</a:t>
                      </a:r>
                    </a:p>
                  </a:txBody>
                  <a:tcPr marL="0" marR="182880" marT="0" marB="0" anchor="ctr">
                    <a:noFill/>
                  </a:tcPr>
                </a:tc>
                <a:tc>
                  <a:txBody>
                    <a:bodyPr/>
                    <a:lstStyle/>
                    <a:p>
                      <a:pPr algn="r" fontAlgn="b"/>
                      <a:r>
                        <a:rPr lang="en-GB" sz="800" b="0" i="0" u="none" strike="noStrike">
                          <a:solidFill>
                            <a:schemeClr val="tx1"/>
                          </a:solidFill>
                          <a:effectLst/>
                          <a:latin typeface="+mn-lt"/>
                        </a:rPr>
                        <a:t>3.17</a:t>
                      </a:r>
                    </a:p>
                  </a:txBody>
                  <a:tcPr marL="0" marR="182880" marT="0" marB="0" anchor="ctr">
                    <a:noFill/>
                  </a:tcPr>
                </a:tc>
                <a:tc>
                  <a:txBody>
                    <a:bodyPr/>
                    <a:lstStyle/>
                    <a:p>
                      <a:pPr algn="r" fontAlgn="b"/>
                      <a:r>
                        <a:rPr lang="en-GB" sz="800" b="0" i="0" u="none" strike="noStrike">
                          <a:solidFill>
                            <a:schemeClr val="tx1"/>
                          </a:solidFill>
                          <a:effectLst/>
                          <a:latin typeface="+mn-lt"/>
                        </a:rPr>
                        <a:t>2.18</a:t>
                      </a:r>
                    </a:p>
                  </a:txBody>
                  <a:tcPr marL="0" marR="182880" marT="0" marB="0" anchor="ctr">
                    <a:noFill/>
                  </a:tcPr>
                </a:tc>
                <a:tc>
                  <a:txBody>
                    <a:bodyPr/>
                    <a:lstStyle/>
                    <a:p>
                      <a:pPr algn="r" fontAlgn="b"/>
                      <a:r>
                        <a:rPr lang="en-GB" sz="800" b="0" i="0" u="none" strike="noStrike">
                          <a:solidFill>
                            <a:schemeClr val="tx1"/>
                          </a:solidFill>
                          <a:effectLst/>
                          <a:latin typeface="+mn-lt"/>
                        </a:rPr>
                        <a:t>1.47</a:t>
                      </a:r>
                    </a:p>
                  </a:txBody>
                  <a:tcPr marL="0" marR="182880" marT="0" marB="0" anchor="ctr">
                    <a:noFill/>
                  </a:tcPr>
                </a:tc>
                <a:tc>
                  <a:txBody>
                    <a:bodyPr/>
                    <a:lstStyle/>
                    <a:p>
                      <a:pPr algn="r" fontAlgn="b"/>
                      <a:r>
                        <a:rPr lang="en-GB" sz="800" b="0" i="0" u="none" strike="noStrike">
                          <a:solidFill>
                            <a:schemeClr val="tx1"/>
                          </a:solidFill>
                          <a:effectLst/>
                          <a:latin typeface="+mn-lt"/>
                        </a:rPr>
                        <a:t>1.71</a:t>
                      </a:r>
                    </a:p>
                  </a:txBody>
                  <a:tcPr marL="0" marR="182880" marT="0" marB="0" anchor="ctr">
                    <a:noFill/>
                  </a:tcPr>
                </a:tc>
                <a:extLst>
                  <a:ext uri="{0D108BD9-81ED-4DB2-BD59-A6C34878D82A}">
                    <a16:rowId xmlns:a16="http://schemas.microsoft.com/office/drawing/2014/main" val="1488062421"/>
                  </a:ext>
                </a:extLst>
              </a:tr>
              <a:tr h="173311">
                <a:tc>
                  <a:txBody>
                    <a:bodyPr/>
                    <a:lstStyle/>
                    <a:p>
                      <a:pPr algn="l" fontAlgn="b"/>
                      <a:r>
                        <a:rPr lang="en-GB" sz="800" b="0" i="0" u="none" strike="noStrike" kern="1200">
                          <a:solidFill>
                            <a:srgbClr val="000000"/>
                          </a:solidFill>
                          <a:effectLst/>
                          <a:latin typeface="+mn-lt"/>
                          <a:ea typeface="+mn-ea"/>
                          <a:cs typeface="+mn-cs"/>
                        </a:rPr>
                        <a:t>ICE BofA 1-Year US Treasury Note Index</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chemeClr val="tx1"/>
                          </a:solidFill>
                          <a:effectLst/>
                          <a:latin typeface="+mn-lt"/>
                        </a:rPr>
                        <a:t>4.15</a:t>
                      </a:r>
                    </a:p>
                  </a:txBody>
                  <a:tcPr marL="0" marR="182880" marT="0" marB="0" anchor="ctr">
                    <a:noFill/>
                  </a:tcPr>
                </a:tc>
                <a:tc>
                  <a:txBody>
                    <a:bodyPr/>
                    <a:lstStyle/>
                    <a:p>
                      <a:pPr algn="r" fontAlgn="b"/>
                      <a:r>
                        <a:rPr lang="en-GB" sz="800" b="0" i="0" u="none" strike="noStrike">
                          <a:solidFill>
                            <a:schemeClr val="tx1"/>
                          </a:solidFill>
                          <a:effectLst/>
                          <a:latin typeface="+mn-lt"/>
                        </a:rPr>
                        <a:t>4.54</a:t>
                      </a:r>
                    </a:p>
                  </a:txBody>
                  <a:tcPr marL="0" marR="182880" marT="0" marB="0" anchor="ctr">
                    <a:noFill/>
                  </a:tcPr>
                </a:tc>
                <a:tc>
                  <a:txBody>
                    <a:bodyPr/>
                    <a:lstStyle/>
                    <a:p>
                      <a:pPr algn="r" fontAlgn="b"/>
                      <a:r>
                        <a:rPr lang="en-GB" sz="800" b="0" i="0" u="none" strike="noStrike">
                          <a:solidFill>
                            <a:schemeClr val="tx1"/>
                          </a:solidFill>
                          <a:effectLst/>
                          <a:latin typeface="+mn-lt"/>
                        </a:rPr>
                        <a:t>2.48</a:t>
                      </a:r>
                    </a:p>
                  </a:txBody>
                  <a:tcPr marL="0" marR="182880" marT="0" marB="0" anchor="ctr">
                    <a:noFill/>
                  </a:tcPr>
                </a:tc>
                <a:tc>
                  <a:txBody>
                    <a:bodyPr/>
                    <a:lstStyle/>
                    <a:p>
                      <a:pPr algn="r" fontAlgn="b"/>
                      <a:r>
                        <a:rPr lang="en-GB" sz="800" b="0" i="0" u="none" strike="noStrike">
                          <a:solidFill>
                            <a:schemeClr val="tx1"/>
                          </a:solidFill>
                          <a:effectLst/>
                          <a:latin typeface="+mn-lt"/>
                        </a:rPr>
                        <a:t>2.03</a:t>
                      </a:r>
                    </a:p>
                  </a:txBody>
                  <a:tcPr marL="0" marR="182880" marT="0" marB="0" anchor="ctr">
                    <a:noFill/>
                  </a:tcPr>
                </a:tc>
                <a:tc>
                  <a:txBody>
                    <a:bodyPr/>
                    <a:lstStyle/>
                    <a:p>
                      <a:pPr algn="r" fontAlgn="b"/>
                      <a:r>
                        <a:rPr lang="en-GB" sz="800" b="0" i="0" u="none" strike="noStrike">
                          <a:solidFill>
                            <a:schemeClr val="tx1"/>
                          </a:solidFill>
                          <a:effectLst/>
                          <a:latin typeface="+mn-lt"/>
                        </a:rPr>
                        <a:t>1.44</a:t>
                      </a:r>
                    </a:p>
                  </a:txBody>
                  <a:tcPr marL="0" marR="182880" marT="0" marB="0" anchor="ctr">
                    <a:noFill/>
                  </a:tcPr>
                </a:tc>
                <a:tc>
                  <a:txBody>
                    <a:bodyPr/>
                    <a:lstStyle/>
                    <a:p>
                      <a:pPr algn="r" fontAlgn="b"/>
                      <a:r>
                        <a:rPr lang="en-GB" sz="800" b="0" i="0" u="none" strike="noStrike">
                          <a:solidFill>
                            <a:schemeClr val="tx1"/>
                          </a:solidFill>
                          <a:effectLst/>
                          <a:latin typeface="+mn-lt"/>
                        </a:rPr>
                        <a:t>1.90</a:t>
                      </a:r>
                    </a:p>
                  </a:txBody>
                  <a:tcPr marL="0" marR="182880" marT="0" marB="0" anchor="ctr">
                    <a:noFill/>
                  </a:tcPr>
                </a:tc>
                <a:extLst>
                  <a:ext uri="{0D108BD9-81ED-4DB2-BD59-A6C34878D82A}">
                    <a16:rowId xmlns:a16="http://schemas.microsoft.com/office/drawing/2014/main" val="150157158"/>
                  </a:ext>
                </a:extLst>
              </a:tr>
            </a:tbl>
          </a:graphicData>
        </a:graphic>
      </p:graphicFrame>
      <p:cxnSp>
        <p:nvCxnSpPr>
          <p:cNvPr id="26" name="Straight Connector 25">
            <a:extLst>
              <a:ext uri="{FF2B5EF4-FFF2-40B4-BE49-F238E27FC236}">
                <a16:creationId xmlns:a16="http://schemas.microsoft.com/office/drawing/2014/main" id="{64312C4E-2080-1D55-A290-3CEFCE40187C}"/>
              </a:ext>
            </a:extLst>
          </p:cNvPr>
          <p:cNvCxnSpPr/>
          <p:nvPr/>
        </p:nvCxnSpPr>
        <p:spPr>
          <a:xfrm>
            <a:off x="3389661" y="4799625"/>
            <a:ext cx="6049374"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878531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ssetID" descr="svtx:content/slide/@id">
            <a:extLst>
              <a:ext uri="{FF2B5EF4-FFF2-40B4-BE49-F238E27FC236}">
                <a16:creationId xmlns:a16="http://schemas.microsoft.com/office/drawing/2014/main" id="{493DE8F5-02F3-D4CB-49C7-17E9C1FDE939}"/>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r" defTabSz="1018824" rtl="0" eaLnBrk="1" fontAlgn="auto" latinLnBrk="0" hangingPunct="1">
              <a:lnSpc>
                <a:spcPct val="110000"/>
              </a:lnSpc>
              <a:spcBef>
                <a:spcPts val="600"/>
              </a:spcBef>
              <a:spcAft>
                <a:spcPct val="0"/>
              </a:spcAft>
              <a:buClrTx/>
              <a:buSzTx/>
              <a:buFont typeface="Arial" pitchFamily="34" charset="0"/>
              <a:buNone/>
              <a:defRPr/>
            </a:pPr>
            <a:r>
              <a:rPr lang="en-US" sz="700">
                <a:solidFill>
                  <a:schemeClr val="bg1">
                    <a:lumMod val="50000"/>
                  </a:schemeClr>
                </a:solidFill>
                <a:latin typeface="Avenir LT 35 Light" panose="020B0303020000020003" pitchFamily="34" charset="0"/>
                <a:cs typeface="+mn-cs"/>
              </a:rPr>
              <a:t>283105</a:t>
            </a:r>
            <a:endParaRPr kumimoji="0" lang="en-US" sz="700" b="0" i="0" u="none" strike="noStrike" kern="1200" cap="none" spc="0" normalizeH="0" baseline="0" noProof="0">
              <a:ln>
                <a:noFill/>
              </a:ln>
              <a:solidFill>
                <a:prstClr val="white">
                  <a:lumMod val="50000"/>
                </a:prstClr>
              </a:solidFill>
              <a:effectLst/>
              <a:uLnTx/>
              <a:uFillTx/>
              <a:latin typeface="Avenir LT 35 Light" panose="020B0303020000020003" pitchFamily="34" charset="0"/>
              <a:cs typeface="Arial"/>
            </a:endParaRPr>
          </a:p>
        </p:txBody>
      </p:sp>
      <p:sp>
        <p:nvSpPr>
          <p:cNvPr id="3" name="Title 2"/>
          <p:cNvSpPr>
            <a:spLocks noGrp="1"/>
          </p:cNvSpPr>
          <p:nvPr>
            <p:ph type="title"/>
          </p:nvPr>
        </p:nvSpPr>
        <p:spPr>
          <a:xfrm>
            <a:off x="601022" y="654508"/>
            <a:ext cx="9169088" cy="521864"/>
          </a:xfrm>
        </p:spPr>
        <p:txBody>
          <a:bodyPr/>
          <a:lstStyle/>
          <a:p>
            <a:r>
              <a:rPr lang="en-US">
                <a:solidFill>
                  <a:schemeClr val="tx1"/>
                </a:solidFill>
              </a:rPr>
              <a:t>Global Fixed Income</a:t>
            </a:r>
          </a:p>
        </p:txBody>
      </p:sp>
      <p:sp>
        <p:nvSpPr>
          <p:cNvPr id="4" name="Slide Number Placeholder 3"/>
          <p:cNvSpPr>
            <a:spLocks noGrp="1"/>
          </p:cNvSpPr>
          <p:nvPr>
            <p:ph type="sldNum" sz="quarter" idx="12"/>
          </p:nvPr>
        </p:nvSpPr>
        <p:spPr/>
        <p:txBody>
          <a:bodyPr/>
          <a:lstStyle/>
          <a:p>
            <a:pPr marL="0" marR="0" lvl="0" indent="0" algn="r" defTabSz="1018228" rtl="0" eaLnBrk="1" fontAlgn="auto" latinLnBrk="0" hangingPunct="1">
              <a:lnSpc>
                <a:spcPct val="100000"/>
              </a:lnSpc>
              <a:spcBef>
                <a:spcPct val="0"/>
              </a:spcBef>
              <a:spcAft>
                <a:spcPct val="0"/>
              </a:spcAft>
              <a:buClrTx/>
              <a:buSzTx/>
              <a:buFontTx/>
              <a:buNone/>
              <a:defRPr/>
            </a:pPr>
            <a:fld id="{66F6FF41-5833-4EBF-9145-362BCED2914A}" type="slidenum">
              <a:rPr kumimoji="0" lang="en-US" sz="1000" b="0" i="0" u="none" strike="noStrike" kern="1200" cap="none" spc="0" normalizeH="0" baseline="0" noProof="0" smtClean="0">
                <a:ln>
                  <a:noFill/>
                </a:ln>
                <a:solidFill>
                  <a:prstClr val="white">
                    <a:lumMod val="50000"/>
                  </a:prstClr>
                </a:solidFill>
                <a:effectLst/>
                <a:uLnTx/>
                <a:uFillTx/>
                <a:latin typeface="Arial"/>
                <a:ea typeface="+mn-ea"/>
                <a:cs typeface="Arial"/>
              </a:rPr>
              <a:pPr marL="0" marR="0" lvl="0" indent="0" algn="r" defTabSz="1018228" rtl="0" eaLnBrk="1" fontAlgn="auto" latinLnBrk="0" hangingPunct="1">
                <a:lnSpc>
                  <a:spcPct val="100000"/>
                </a:lnSpc>
                <a:spcBef>
                  <a:spcPct val="0"/>
                </a:spcBef>
                <a:spcAft>
                  <a:spcPct val="0"/>
                </a:spcAft>
                <a:buClrTx/>
                <a:buSzTx/>
                <a:buFontTx/>
                <a:buNone/>
                <a:defRPr/>
              </a:pPr>
              <a:t>11</a:t>
            </a:fld>
            <a:endParaRPr kumimoji="0" lang="en-US" sz="1000" b="0" i="0" u="none" strike="noStrike" kern="1200" cap="none" spc="0" normalizeH="0" baseline="0" noProof="0">
              <a:ln>
                <a:noFill/>
              </a:ln>
              <a:solidFill>
                <a:prstClr val="white">
                  <a:lumMod val="50000"/>
                </a:prstClr>
              </a:solidFill>
              <a:effectLst/>
              <a:uLnTx/>
              <a:uFillTx/>
              <a:latin typeface="Arial"/>
              <a:ea typeface="+mn-ea"/>
              <a:cs typeface="Arial"/>
            </a:endParaRPr>
          </a:p>
        </p:txBody>
      </p:sp>
      <p:pic>
        <p:nvPicPr>
          <p:cNvPr id="11" name="Picture Placeholder 10">
            <a:extLst>
              <a:ext uri="{FF2B5EF4-FFF2-40B4-BE49-F238E27FC236}">
                <a16:creationId xmlns:a16="http://schemas.microsoft.com/office/drawing/2014/main" id="{6ABA3ACC-9787-BAB2-B422-7766A7425700}"/>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31" name="Text Placeholder 30"/>
          <p:cNvSpPr>
            <a:spLocks noGrp="1"/>
          </p:cNvSpPr>
          <p:nvPr>
            <p:ph type="body" sz="quarter" idx="15"/>
          </p:nvPr>
        </p:nvSpPr>
        <p:spPr>
          <a:xfrm>
            <a:off x="615537" y="7134371"/>
            <a:ext cx="8529320" cy="400050"/>
          </a:xfrm>
        </p:spPr>
        <p:txBody>
          <a:bodyPr/>
          <a:lstStyle/>
          <a:p>
            <a:r>
              <a:rPr lang="en-US"/>
              <a:t>One basis point (bps) equals 0.01%. Source: ICE BofA government yield. ICE BofA index data © 2026 ICE Data Indices, LLC.</a:t>
            </a:r>
          </a:p>
        </p:txBody>
      </p:sp>
      <p:sp>
        <p:nvSpPr>
          <p:cNvPr id="7" name="Text Placeholder 6"/>
          <p:cNvSpPr>
            <a:spLocks noGrp="1"/>
          </p:cNvSpPr>
          <p:nvPr>
            <p:ph type="body" sz="quarter" idx="14"/>
          </p:nvPr>
        </p:nvSpPr>
        <p:spPr>
          <a:xfrm>
            <a:off x="615538" y="1086488"/>
            <a:ext cx="8823326" cy="346075"/>
          </a:xfrm>
        </p:spPr>
        <p:txBody>
          <a:bodyPr/>
          <a:lstStyle/>
          <a:p>
            <a:r>
              <a:rPr lang="en-US">
                <a:highlight>
                  <a:srgbClr val="FFFFFF"/>
                </a:highlight>
              </a:rPr>
              <a:t>2025 yield curves</a:t>
            </a:r>
          </a:p>
        </p:txBody>
      </p:sp>
      <p:sp>
        <p:nvSpPr>
          <p:cNvPr id="14" name="Text Placeholder 8">
            <a:extLst>
              <a:ext uri="{FF2B5EF4-FFF2-40B4-BE49-F238E27FC236}">
                <a16:creationId xmlns:a16="http://schemas.microsoft.com/office/drawing/2014/main" id="{9E436DEA-2625-401D-3C1B-112D824DBC2D}"/>
              </a:ext>
            </a:extLst>
          </p:cNvPr>
          <p:cNvSpPr txBox="1"/>
          <p:nvPr/>
        </p:nvSpPr>
        <p:spPr>
          <a:xfrm>
            <a:off x="622098" y="1827304"/>
            <a:ext cx="2564636" cy="3538003"/>
          </a:xfrm>
          <a:prstGeom prst="rect">
            <a:avLst/>
          </a:prstGeom>
        </p:spPr>
        <p:txBody>
          <a:bodyPr vert="horz" lIns="91388" tIns="50911" rIns="91388" bIns="50911" rtlCol="0">
            <a:noAutofit/>
          </a:bodyPr>
          <a:lstStyle>
            <a:defPPr>
              <a:defRPr lang="en-US"/>
            </a:defPPr>
            <a:lvl1pPr marL="0" indent="0" algn="l" defTabSz="1018228" rtl="0" eaLnBrk="1" latinLnBrk="0" hangingPunct="1">
              <a:lnSpc>
                <a:spcPts val="1500"/>
              </a:lnSpc>
              <a:spcBef>
                <a:spcPts val="1200"/>
              </a:spcBef>
              <a:buFont typeface="Arial" pitchFamily="34" charset="0"/>
              <a:buNone/>
              <a:defRPr sz="1000" b="0" kern="1200">
                <a:solidFill>
                  <a:schemeClr val="tx1"/>
                </a:solidFill>
                <a:latin typeface="Arial" pitchFamily="34" charset="0"/>
                <a:ea typeface="+mn-ea"/>
                <a:cs typeface="Arial" pitchFamily="34" charset="0"/>
              </a:defRPr>
            </a:lvl1pPr>
            <a:lvl2pPr marL="0" indent="0" algn="l" defTabSz="1018228" rtl="0" eaLnBrk="1" latinLnBrk="0" hangingPunct="1">
              <a:lnSpc>
                <a:spcPct val="110000"/>
              </a:lnSpc>
              <a:spcBef>
                <a:spcPct val="0"/>
              </a:spcBef>
              <a:spcAft>
                <a:spcPts val="1200"/>
              </a:spcAft>
              <a:buFontTx/>
              <a:buNone/>
              <a:defRPr sz="1100" kern="1200">
                <a:solidFill>
                  <a:schemeClr val="tx1"/>
                </a:solidFill>
                <a:latin typeface="Arial" pitchFamily="34" charset="0"/>
                <a:ea typeface="+mn-ea"/>
                <a:cs typeface="Arial" pitchFamily="34" charset="0"/>
              </a:defRPr>
            </a:lvl2pPr>
            <a:lvl3pPr marL="182774" indent="-182774" algn="l" defTabSz="1018228" rtl="0" eaLnBrk="1" latinLnBrk="0" hangingPunct="1">
              <a:lnSpc>
                <a:spcPct val="110000"/>
              </a:lnSpc>
              <a:spcBef>
                <a:spcPct val="0"/>
              </a:spcBef>
              <a:spcAft>
                <a:spcPts val="1200"/>
              </a:spcAft>
              <a:buClr>
                <a:schemeClr val="tx2"/>
              </a:buClr>
              <a:buFont typeface="+mj-lt"/>
              <a:buAutoNum type="alphaUcPeriod"/>
              <a:defRPr sz="1100" kern="1200">
                <a:solidFill>
                  <a:schemeClr val="tx1"/>
                </a:solidFill>
                <a:latin typeface="Arial" pitchFamily="34" charset="0"/>
                <a:ea typeface="+mn-ea"/>
                <a:cs typeface="Arial" pitchFamily="34" charset="0"/>
              </a:defRPr>
            </a:lvl3pPr>
            <a:lvl4pPr marL="1781900" indent="-254556" algn="l" defTabSz="1018228" rtl="0" eaLnBrk="1" latinLnBrk="0" hangingPunct="1">
              <a:lnSpc>
                <a:spcPct val="110000"/>
              </a:lnSpc>
              <a:spcBef>
                <a:spcPct val="0"/>
              </a:spcBef>
              <a:buFont typeface="Arial" pitchFamily="34" charset="0"/>
              <a:buChar char="–"/>
              <a:defRPr sz="1100" kern="1200">
                <a:solidFill>
                  <a:schemeClr val="tx1"/>
                </a:solidFill>
                <a:latin typeface="Arial" pitchFamily="34" charset="0"/>
                <a:ea typeface="+mn-ea"/>
                <a:cs typeface="Arial" pitchFamily="34" charset="0"/>
              </a:defRPr>
            </a:lvl4pPr>
            <a:lvl5pPr marL="2291015" indent="-254556" algn="l" defTabSz="1018228" rtl="0" eaLnBrk="1" latinLnBrk="0" hangingPunct="1">
              <a:lnSpc>
                <a:spcPct val="110000"/>
              </a:lnSpc>
              <a:spcBef>
                <a:spcPct val="0"/>
              </a:spcBef>
              <a:buFont typeface="Arial" pitchFamily="34" charset="0"/>
              <a:buChar char="»"/>
              <a:defRPr sz="11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950" b="0" i="0" u="none" strike="noStrike" kern="1200" cap="none" spc="0" normalizeH="0" baseline="0" noProof="0">
                <a:ln>
                  <a:noFill/>
                </a:ln>
                <a:effectLst/>
                <a:uLnTx/>
                <a:uFillTx/>
                <a:latin typeface="Arial"/>
                <a:ea typeface="+mn-ea"/>
                <a:cs typeface="Arial" pitchFamily="34" charset="0"/>
              </a:rPr>
              <a:t>Except for the UK and US, interest rates generally increased across global developed markets for the year. </a:t>
            </a:r>
          </a:p>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950" b="0" i="0" u="none" strike="noStrike" kern="1200" cap="none" spc="0" normalizeH="0" baseline="0" noProof="0">
                <a:ln>
                  <a:noFill/>
                </a:ln>
                <a:effectLst/>
                <a:uLnTx/>
                <a:uFillTx/>
                <a:latin typeface="Arial"/>
                <a:ea typeface="+mn-ea"/>
                <a:cs typeface="Arial" pitchFamily="34" charset="0"/>
              </a:rPr>
              <a:t>In the US, interest rates generally decreased. In the UK, short- to intermediate-term interest rates decreased, and long-term interest rates increased. In Canada, Germany, UK and Australia, the short-term maturity range of their yield curves was generally flat but steepened in the three- to five-year maturity range.  </a:t>
            </a:r>
          </a:p>
          <a:p>
            <a:pPr marL="0" marR="0" lvl="0" indent="0" algn="l" defTabSz="1018228" rtl="0" eaLnBrk="1" fontAlgn="auto" latinLnBrk="0" hangingPunct="1">
              <a:lnSpc>
                <a:spcPct val="110000"/>
              </a:lnSpc>
              <a:spcBef>
                <a:spcPts val="1200"/>
              </a:spcBef>
              <a:spcAft>
                <a:spcPct val="0"/>
              </a:spcAft>
              <a:buClrTx/>
              <a:buSzTx/>
              <a:buFont typeface="Arial" pitchFamily="34" charset="0"/>
              <a:buNone/>
              <a:defRPr/>
            </a:pPr>
            <a:r>
              <a:rPr kumimoji="0" lang="en-US" sz="950" b="0" i="0" u="none" strike="noStrike" kern="1200" cap="none" spc="0" normalizeH="0" baseline="0" noProof="0">
                <a:ln>
                  <a:noFill/>
                </a:ln>
                <a:effectLst/>
                <a:uLnTx/>
                <a:uFillTx/>
                <a:latin typeface="Arial"/>
                <a:ea typeface="+mn-ea"/>
                <a:cs typeface="Arial" pitchFamily="34" charset="0"/>
              </a:rPr>
              <a:t>On aggregate, global term premiums were mixed. Realized term premiums were mixed in the US and UK, as intermediate-term bonds generally outperformed shorter and longer-term bonds. However, realized term premiums were generally negative in Canada, Germany and Japan, as longer-term bonds generally underperformed shorter-term bonds for the year.</a:t>
            </a:r>
          </a:p>
        </p:txBody>
      </p:sp>
      <p:graphicFrame>
        <p:nvGraphicFramePr>
          <p:cNvPr id="15" name="Table 14">
            <a:extLst>
              <a:ext uri="{FF2B5EF4-FFF2-40B4-BE49-F238E27FC236}">
                <a16:creationId xmlns:a16="http://schemas.microsoft.com/office/drawing/2014/main" id="{DA5FBBDC-C1D1-C711-33E6-DD3BF0C8447C}"/>
              </a:ext>
            </a:extLst>
          </p:cNvPr>
          <p:cNvGraphicFramePr>
            <a:graphicFrameLocks noGrp="1"/>
          </p:cNvGraphicFramePr>
          <p:nvPr>
            <p:extLst>
              <p:ext uri="{D42A27DB-BD31-4B8C-83A1-F6EECF244321}">
                <p14:modId xmlns:p14="http://schemas.microsoft.com/office/powerpoint/2010/main" val="3385927343"/>
              </p:ext>
            </p:extLst>
          </p:nvPr>
        </p:nvGraphicFramePr>
        <p:xfrm>
          <a:off x="697206" y="5786908"/>
          <a:ext cx="2481914" cy="1268136"/>
        </p:xfrm>
        <a:graphic>
          <a:graphicData uri="http://schemas.openxmlformats.org/drawingml/2006/table">
            <a:tbl>
              <a:tblPr>
                <a:tableStyleId>{5C22544A-7EE6-4342-B048-85BDC9FD1C3A}</a:tableStyleId>
              </a:tblPr>
              <a:tblGrid>
                <a:gridCol w="569479">
                  <a:extLst>
                    <a:ext uri="{9D8B030D-6E8A-4147-A177-3AD203B41FA5}">
                      <a16:colId xmlns:a16="http://schemas.microsoft.com/office/drawing/2014/main" val="20000"/>
                    </a:ext>
                  </a:extLst>
                </a:gridCol>
                <a:gridCol w="382487">
                  <a:extLst>
                    <a:ext uri="{9D8B030D-6E8A-4147-A177-3AD203B41FA5}">
                      <a16:colId xmlns:a16="http://schemas.microsoft.com/office/drawing/2014/main" val="851030634"/>
                    </a:ext>
                  </a:extLst>
                </a:gridCol>
                <a:gridCol w="382487">
                  <a:extLst>
                    <a:ext uri="{9D8B030D-6E8A-4147-A177-3AD203B41FA5}">
                      <a16:colId xmlns:a16="http://schemas.microsoft.com/office/drawing/2014/main" val="20001"/>
                    </a:ext>
                  </a:extLst>
                </a:gridCol>
                <a:gridCol w="382487">
                  <a:extLst>
                    <a:ext uri="{9D8B030D-6E8A-4147-A177-3AD203B41FA5}">
                      <a16:colId xmlns:a16="http://schemas.microsoft.com/office/drawing/2014/main" val="20003"/>
                    </a:ext>
                  </a:extLst>
                </a:gridCol>
                <a:gridCol w="382487">
                  <a:extLst>
                    <a:ext uri="{9D8B030D-6E8A-4147-A177-3AD203B41FA5}">
                      <a16:colId xmlns:a16="http://schemas.microsoft.com/office/drawing/2014/main" val="20004"/>
                    </a:ext>
                  </a:extLst>
                </a:gridCol>
                <a:gridCol w="382487">
                  <a:extLst>
                    <a:ext uri="{9D8B030D-6E8A-4147-A177-3AD203B41FA5}">
                      <a16:colId xmlns:a16="http://schemas.microsoft.com/office/drawing/2014/main" val="20005"/>
                    </a:ext>
                  </a:extLst>
                </a:gridCol>
              </a:tblGrid>
              <a:tr h="210822">
                <a:tc>
                  <a:txBody>
                    <a:bodyPr/>
                    <a:lstStyle/>
                    <a:p>
                      <a:pPr algn="l" fontAlgn="ctr"/>
                      <a:endParaRPr lang="en-GB" sz="800" b="0" i="0" u="none" strike="noStrike">
                        <a:solidFill>
                          <a:srgbClr val="000000"/>
                        </a:solidFill>
                        <a:effectLst/>
                        <a:latin typeface="+mn-lt"/>
                      </a:endParaRPr>
                    </a:p>
                  </a:txBody>
                  <a:tcPr marL="46800" marR="8959" marT="8959"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b="0" i="0" u="none" strike="noStrike">
                          <a:solidFill>
                            <a:srgbClr val="000000"/>
                          </a:solidFill>
                          <a:effectLst/>
                          <a:latin typeface="+mn-lt"/>
                        </a:rPr>
                        <a:t>1Y</a:t>
                      </a:r>
                    </a:p>
                  </a:txBody>
                  <a:tcPr marL="0" marR="45720" marT="0" marB="0" anchor="ctr">
                    <a:lnL w="12700" cmpd="sng">
                      <a:noFill/>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b="0" i="0" u="none" strike="noStrike">
                          <a:solidFill>
                            <a:schemeClr val="dk1"/>
                          </a:solidFill>
                          <a:effectLst/>
                          <a:latin typeface="+mn-lt"/>
                        </a:rPr>
                        <a:t>5Y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10Y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20Y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r" fontAlgn="ctr"/>
                      <a:r>
                        <a:rPr lang="en-GB" sz="800" u="none" strike="noStrike">
                          <a:effectLst/>
                          <a:latin typeface="+mn-lt"/>
                        </a:rPr>
                        <a:t>30Y</a:t>
                      </a:r>
                      <a:endParaRPr lang="en-GB" sz="800" b="0" i="0" u="none" strike="noStrike">
                        <a:solidFill>
                          <a:srgbClr val="000000"/>
                        </a:solidFill>
                        <a:effectLst/>
                        <a:latin typeface="+mn-lt"/>
                      </a:endParaRPr>
                    </a:p>
                  </a:txBody>
                  <a:tcPr marL="0" marR="45720" marT="0" marB="0" anchor="ctr">
                    <a:lnL w="635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r h="176219">
                <a:tc>
                  <a:txBody>
                    <a:bodyPr/>
                    <a:lstStyle/>
                    <a:p>
                      <a:pPr algn="l" fontAlgn="b"/>
                      <a:r>
                        <a:rPr lang="en-GB" sz="800" b="0" i="0" u="none" strike="noStrike" kern="1200">
                          <a:solidFill>
                            <a:srgbClr val="000000"/>
                          </a:solidFill>
                          <a:effectLst/>
                          <a:latin typeface="+mn-lt"/>
                          <a:ea typeface="+mn-ea"/>
                          <a:cs typeface="+mn-cs"/>
                        </a:rPr>
                        <a:t>US</a:t>
                      </a:r>
                      <a:endParaRPr lang="en-US" sz="800" b="0" i="0" u="none" strike="noStrike" kern="1200">
                        <a:solidFill>
                          <a:srgbClr val="000000"/>
                        </a:solidFill>
                        <a:effectLst/>
                        <a:latin typeface="+mn-lt"/>
                        <a:ea typeface="+mn-ea"/>
                        <a:cs typeface="+mn-cs"/>
                      </a:endParaRPr>
                    </a:p>
                  </a:txBody>
                  <a:tcPr marL="46800" marR="7168" marT="7168" marB="0" anchor="ctr">
                    <a:lnT w="12700" cmpd="sng">
                      <a:noFill/>
                    </a:lnT>
                    <a:noFill/>
                  </a:tcPr>
                </a:tc>
                <a:tc>
                  <a:txBody>
                    <a:bodyPr/>
                    <a:lstStyle/>
                    <a:p>
                      <a:pPr algn="r" fontAlgn="b"/>
                      <a:r>
                        <a:rPr lang="en-GB" sz="800" b="0" i="0" u="none" strike="noStrike">
                          <a:solidFill>
                            <a:srgbClr val="C00000"/>
                          </a:solidFill>
                          <a:effectLst/>
                          <a:latin typeface="+mn-lt"/>
                        </a:rPr>
                        <a:t>-70.7</a:t>
                      </a:r>
                    </a:p>
                  </a:txBody>
                  <a:tcPr marL="0" marR="45720" marT="0" marB="0" anchor="ctr">
                    <a:lnT w="12700" cmpd="sng">
                      <a:noFill/>
                    </a:lnT>
                    <a:noFill/>
                  </a:tcPr>
                </a:tc>
                <a:tc>
                  <a:txBody>
                    <a:bodyPr/>
                    <a:lstStyle/>
                    <a:p>
                      <a:pPr algn="r" fontAlgn="b"/>
                      <a:r>
                        <a:rPr lang="en-GB" sz="800" b="0" i="0" u="none" strike="noStrike">
                          <a:solidFill>
                            <a:srgbClr val="C00000"/>
                          </a:solidFill>
                          <a:effectLst/>
                          <a:latin typeface="+mn-lt"/>
                        </a:rPr>
                        <a:t>-66.6</a:t>
                      </a:r>
                    </a:p>
                  </a:txBody>
                  <a:tcPr marL="0" marR="45720" marT="0" marB="0" anchor="ctr">
                    <a:lnT w="12700" cmpd="sng">
                      <a:noFill/>
                    </a:lnT>
                    <a:noFill/>
                  </a:tcPr>
                </a:tc>
                <a:tc>
                  <a:txBody>
                    <a:bodyPr/>
                    <a:lstStyle/>
                    <a:p>
                      <a:pPr algn="r" fontAlgn="b"/>
                      <a:r>
                        <a:rPr lang="en-GB" sz="800" b="0" i="0" u="none" strike="noStrike">
                          <a:solidFill>
                            <a:srgbClr val="C00000"/>
                          </a:solidFill>
                          <a:effectLst/>
                          <a:latin typeface="+mn-lt"/>
                        </a:rPr>
                        <a:t>-38.5</a:t>
                      </a:r>
                    </a:p>
                  </a:txBody>
                  <a:tcPr marL="0" marR="45720" marT="0" marB="0" anchor="ctr">
                    <a:lnT w="12700" cmpd="sng">
                      <a:noFill/>
                    </a:lnT>
                    <a:noFill/>
                  </a:tcPr>
                </a:tc>
                <a:tc>
                  <a:txBody>
                    <a:bodyPr/>
                    <a:lstStyle/>
                    <a:p>
                      <a:pPr algn="r" fontAlgn="b"/>
                      <a:r>
                        <a:rPr lang="en-GB" sz="800" b="0" i="0" u="none" strike="noStrike">
                          <a:solidFill>
                            <a:srgbClr val="C00000"/>
                          </a:solidFill>
                          <a:effectLst/>
                          <a:latin typeface="+mn-lt"/>
                        </a:rPr>
                        <a:t>-7.7</a:t>
                      </a:r>
                    </a:p>
                  </a:txBody>
                  <a:tcPr marL="0" marR="45720" marT="0" marB="0" anchor="ctr">
                    <a:lnT w="12700" cmpd="sng">
                      <a:noFill/>
                    </a:lnT>
                    <a:noFill/>
                  </a:tcPr>
                </a:tc>
                <a:tc>
                  <a:txBody>
                    <a:bodyPr/>
                    <a:lstStyle/>
                    <a:p>
                      <a:pPr algn="r" fontAlgn="b"/>
                      <a:r>
                        <a:rPr lang="en-GB" sz="800" b="0" i="0" u="none" strike="noStrike">
                          <a:solidFill>
                            <a:schemeClr val="tx1"/>
                          </a:solidFill>
                          <a:effectLst/>
                          <a:latin typeface="+mn-lt"/>
                        </a:rPr>
                        <a:t>5.6</a:t>
                      </a:r>
                    </a:p>
                  </a:txBody>
                  <a:tcPr marL="0" marR="45720" marT="0" marB="0" anchor="ctr">
                    <a:lnT w="12700" cmpd="sng">
                      <a:noFill/>
                    </a:lnT>
                    <a:noFill/>
                  </a:tcPr>
                </a:tc>
                <a:extLst>
                  <a:ext uri="{0D108BD9-81ED-4DB2-BD59-A6C34878D82A}">
                    <a16:rowId xmlns:a16="http://schemas.microsoft.com/office/drawing/2014/main" val="10003"/>
                  </a:ext>
                </a:extLst>
              </a:tr>
              <a:tr h="176219">
                <a:tc>
                  <a:txBody>
                    <a:bodyPr/>
                    <a:lstStyle/>
                    <a:p>
                      <a:pPr algn="l" fontAlgn="b"/>
                      <a:r>
                        <a:rPr lang="en-GB" sz="800" b="0" i="0" u="none" strike="noStrike" kern="1200">
                          <a:solidFill>
                            <a:srgbClr val="000000"/>
                          </a:solidFill>
                          <a:effectLst/>
                          <a:latin typeface="+mn-lt"/>
                          <a:ea typeface="+mn-ea"/>
                          <a:cs typeface="+mn-cs"/>
                        </a:rPr>
                        <a:t>UK</a:t>
                      </a:r>
                      <a:endParaRPr lang="en-US" sz="800" b="0" i="0" u="none" strike="noStrike" kern="1200">
                        <a:solidFill>
                          <a:srgbClr val="000000"/>
                        </a:solidFill>
                        <a:effectLst/>
                        <a:latin typeface="+mn-lt"/>
                        <a:ea typeface="+mn-ea"/>
                        <a:cs typeface="+mn-cs"/>
                      </a:endParaRPr>
                    </a:p>
                  </a:txBody>
                  <a:tcPr marL="46800" marR="7168" marT="7168" marB="0" anchor="ctr">
                    <a:noFill/>
                  </a:tcPr>
                </a:tc>
                <a:tc>
                  <a:txBody>
                    <a:bodyPr/>
                    <a:lstStyle/>
                    <a:p>
                      <a:pPr algn="r" fontAlgn="b"/>
                      <a:r>
                        <a:rPr lang="en-GB" sz="800" b="0" i="0" u="none" strike="noStrike">
                          <a:solidFill>
                            <a:srgbClr val="C00000"/>
                          </a:solidFill>
                          <a:effectLst/>
                          <a:latin typeface="+mn-lt"/>
                        </a:rPr>
                        <a:t>-65.5</a:t>
                      </a:r>
                    </a:p>
                  </a:txBody>
                  <a:tcPr marL="0" marR="45720" marT="0" marB="0" anchor="ctr">
                    <a:noFill/>
                  </a:tcPr>
                </a:tc>
                <a:tc>
                  <a:txBody>
                    <a:bodyPr/>
                    <a:lstStyle/>
                    <a:p>
                      <a:pPr algn="r" fontAlgn="b"/>
                      <a:r>
                        <a:rPr lang="en-GB" sz="800" b="0" i="0" u="none" strike="noStrike">
                          <a:solidFill>
                            <a:srgbClr val="C00000"/>
                          </a:solidFill>
                          <a:effectLst/>
                          <a:latin typeface="+mn-lt"/>
                        </a:rPr>
                        <a:t>-30.6</a:t>
                      </a:r>
                    </a:p>
                  </a:txBody>
                  <a:tcPr marL="0" marR="45720" marT="0" marB="0" anchor="ctr">
                    <a:noFill/>
                  </a:tcPr>
                </a:tc>
                <a:tc>
                  <a:txBody>
                    <a:bodyPr/>
                    <a:lstStyle/>
                    <a:p>
                      <a:pPr algn="r" fontAlgn="b"/>
                      <a:r>
                        <a:rPr lang="en-GB" sz="800" b="0" i="0" u="none" strike="noStrike">
                          <a:solidFill>
                            <a:srgbClr val="C00000"/>
                          </a:solidFill>
                          <a:effectLst/>
                          <a:latin typeface="+mn-lt"/>
                        </a:rPr>
                        <a:t>-5.0</a:t>
                      </a:r>
                    </a:p>
                  </a:txBody>
                  <a:tcPr marL="0" marR="45720" marT="0" marB="0" anchor="ctr">
                    <a:noFill/>
                  </a:tcPr>
                </a:tc>
                <a:tc>
                  <a:txBody>
                    <a:bodyPr/>
                    <a:lstStyle/>
                    <a:p>
                      <a:pPr algn="r" fontAlgn="b"/>
                      <a:r>
                        <a:rPr lang="en-GB" sz="800" b="0" i="0" u="none" strike="noStrike">
                          <a:solidFill>
                            <a:schemeClr val="tx1"/>
                          </a:solidFill>
                          <a:effectLst/>
                          <a:latin typeface="+mn-lt"/>
                        </a:rPr>
                        <a:t>5.3</a:t>
                      </a:r>
                    </a:p>
                  </a:txBody>
                  <a:tcPr marL="0" marR="45720" marT="0" marB="0" anchor="ctr">
                    <a:noFill/>
                  </a:tcPr>
                </a:tc>
                <a:tc>
                  <a:txBody>
                    <a:bodyPr/>
                    <a:lstStyle/>
                    <a:p>
                      <a:pPr algn="r" fontAlgn="b"/>
                      <a:r>
                        <a:rPr lang="en-GB" sz="800" b="0" i="0" u="none" strike="noStrike">
                          <a:solidFill>
                            <a:schemeClr val="tx1"/>
                          </a:solidFill>
                          <a:effectLst/>
                          <a:latin typeface="+mn-lt"/>
                        </a:rPr>
                        <a:t>9.6</a:t>
                      </a:r>
                    </a:p>
                  </a:txBody>
                  <a:tcPr marL="0" marR="45720" marT="0" marB="0" anchor="ctr">
                    <a:noFill/>
                  </a:tcPr>
                </a:tc>
                <a:extLst>
                  <a:ext uri="{0D108BD9-81ED-4DB2-BD59-A6C34878D82A}">
                    <a16:rowId xmlns:a16="http://schemas.microsoft.com/office/drawing/2014/main" val="10004"/>
                  </a:ext>
                </a:extLst>
              </a:tr>
              <a:tr h="176219">
                <a:tc>
                  <a:txBody>
                    <a:bodyPr/>
                    <a:lstStyle/>
                    <a:p>
                      <a:pPr algn="l" fontAlgn="b"/>
                      <a:r>
                        <a:rPr lang="en-GB" sz="800" b="0" i="0" u="none" strike="noStrike" kern="1200">
                          <a:solidFill>
                            <a:srgbClr val="000000"/>
                          </a:solidFill>
                          <a:effectLst/>
                          <a:latin typeface="+mn-lt"/>
                          <a:ea typeface="+mn-ea"/>
                          <a:cs typeface="+mn-cs"/>
                        </a:rPr>
                        <a:t>Germany</a:t>
                      </a:r>
                    </a:p>
                  </a:txBody>
                  <a:tcPr marL="46800" marR="7168" marT="7168" marB="0" anchor="ctr">
                    <a:noFill/>
                  </a:tcPr>
                </a:tc>
                <a:tc>
                  <a:txBody>
                    <a:bodyPr/>
                    <a:lstStyle/>
                    <a:p>
                      <a:pPr algn="r" fontAlgn="b"/>
                      <a:r>
                        <a:rPr lang="en-GB" sz="800" b="0" i="0" u="none" strike="noStrike">
                          <a:solidFill>
                            <a:srgbClr val="C00000"/>
                          </a:solidFill>
                          <a:effectLst/>
                          <a:latin typeface="+mn-lt"/>
                        </a:rPr>
                        <a:t>-15.1</a:t>
                      </a:r>
                    </a:p>
                  </a:txBody>
                  <a:tcPr marL="0" marR="45720" marT="0" marB="0" anchor="ctr">
                    <a:noFill/>
                  </a:tcPr>
                </a:tc>
                <a:tc>
                  <a:txBody>
                    <a:bodyPr/>
                    <a:lstStyle/>
                    <a:p>
                      <a:pPr algn="r" fontAlgn="b"/>
                      <a:r>
                        <a:rPr lang="en-GB" sz="800" b="0" i="0" u="none" strike="noStrike">
                          <a:solidFill>
                            <a:schemeClr val="tx1"/>
                          </a:solidFill>
                          <a:effectLst/>
                          <a:latin typeface="+mn-lt"/>
                        </a:rPr>
                        <a:t>34.8</a:t>
                      </a:r>
                    </a:p>
                  </a:txBody>
                  <a:tcPr marL="0" marR="45720" marT="0" marB="0" anchor="ctr">
                    <a:noFill/>
                  </a:tcPr>
                </a:tc>
                <a:tc>
                  <a:txBody>
                    <a:bodyPr/>
                    <a:lstStyle/>
                    <a:p>
                      <a:pPr algn="r" fontAlgn="b"/>
                      <a:r>
                        <a:rPr lang="en-GB" sz="800" b="0" i="0" u="none" strike="noStrike">
                          <a:solidFill>
                            <a:schemeClr val="tx1"/>
                          </a:solidFill>
                          <a:effectLst/>
                          <a:latin typeface="+mn-lt"/>
                        </a:rPr>
                        <a:t>49.9</a:t>
                      </a:r>
                    </a:p>
                  </a:txBody>
                  <a:tcPr marL="0" marR="45720" marT="0" marB="0" anchor="ctr">
                    <a:noFill/>
                  </a:tcPr>
                </a:tc>
                <a:tc>
                  <a:txBody>
                    <a:bodyPr/>
                    <a:lstStyle/>
                    <a:p>
                      <a:pPr algn="r" fontAlgn="b"/>
                      <a:r>
                        <a:rPr lang="en-GB" sz="800" b="0" i="0" u="none" strike="noStrike">
                          <a:solidFill>
                            <a:schemeClr val="tx1"/>
                          </a:solidFill>
                          <a:effectLst/>
                          <a:latin typeface="+mn-lt"/>
                        </a:rPr>
                        <a:t>75.0</a:t>
                      </a:r>
                    </a:p>
                  </a:txBody>
                  <a:tcPr marL="0" marR="45720" marT="0" marB="0" anchor="ctr">
                    <a:noFill/>
                  </a:tcPr>
                </a:tc>
                <a:tc>
                  <a:txBody>
                    <a:bodyPr/>
                    <a:lstStyle/>
                    <a:p>
                      <a:pPr algn="r" fontAlgn="b"/>
                      <a:r>
                        <a:rPr lang="en-GB" sz="800" b="0" i="0" u="none" strike="noStrike">
                          <a:solidFill>
                            <a:schemeClr val="tx1"/>
                          </a:solidFill>
                          <a:effectLst/>
                          <a:latin typeface="+mn-lt"/>
                        </a:rPr>
                        <a:t>84.4</a:t>
                      </a:r>
                    </a:p>
                  </a:txBody>
                  <a:tcPr marL="0" marR="45720" marT="0" marB="0" anchor="ctr">
                    <a:noFill/>
                  </a:tcPr>
                </a:tc>
                <a:extLst>
                  <a:ext uri="{0D108BD9-81ED-4DB2-BD59-A6C34878D82A}">
                    <a16:rowId xmlns:a16="http://schemas.microsoft.com/office/drawing/2014/main" val="10005"/>
                  </a:ext>
                </a:extLst>
              </a:tr>
              <a:tr h="176219">
                <a:tc>
                  <a:txBody>
                    <a:bodyPr/>
                    <a:lstStyle/>
                    <a:p>
                      <a:pPr algn="l" fontAlgn="b"/>
                      <a:r>
                        <a:rPr lang="en-GB" sz="800" b="0" i="0" u="none" strike="noStrike" kern="1200">
                          <a:solidFill>
                            <a:srgbClr val="000000"/>
                          </a:solidFill>
                          <a:effectLst/>
                          <a:latin typeface="+mn-lt"/>
                          <a:ea typeface="+mn-ea"/>
                          <a:cs typeface="+mn-cs"/>
                        </a:rPr>
                        <a:t>Japan</a:t>
                      </a:r>
                    </a:p>
                  </a:txBody>
                  <a:tcPr marL="46800" marR="7168" marT="7168" marB="0" anchor="ctr">
                    <a:noFill/>
                  </a:tcPr>
                </a:tc>
                <a:tc>
                  <a:txBody>
                    <a:bodyPr/>
                    <a:lstStyle/>
                    <a:p>
                      <a:pPr algn="r" fontAlgn="b"/>
                      <a:r>
                        <a:rPr lang="en-GB" sz="800" b="0" i="0" u="none" strike="noStrike">
                          <a:solidFill>
                            <a:schemeClr val="tx1"/>
                          </a:solidFill>
                          <a:effectLst/>
                          <a:latin typeface="+mn-lt"/>
                        </a:rPr>
                        <a:t>48.1</a:t>
                      </a:r>
                    </a:p>
                  </a:txBody>
                  <a:tcPr marL="0" marR="45720" marT="0" marB="0" anchor="ctr">
                    <a:noFill/>
                  </a:tcPr>
                </a:tc>
                <a:tc>
                  <a:txBody>
                    <a:bodyPr/>
                    <a:lstStyle/>
                    <a:p>
                      <a:pPr algn="r" fontAlgn="b"/>
                      <a:r>
                        <a:rPr lang="en-GB" sz="800" b="0" i="0" u="none" strike="noStrike">
                          <a:solidFill>
                            <a:schemeClr val="tx1"/>
                          </a:solidFill>
                          <a:effectLst/>
                          <a:latin typeface="+mn-lt"/>
                        </a:rPr>
                        <a:t>81.8</a:t>
                      </a:r>
                    </a:p>
                  </a:txBody>
                  <a:tcPr marL="0" marR="45720" marT="0" marB="0" anchor="ctr">
                    <a:noFill/>
                  </a:tcPr>
                </a:tc>
                <a:tc>
                  <a:txBody>
                    <a:bodyPr/>
                    <a:lstStyle/>
                    <a:p>
                      <a:pPr algn="r" fontAlgn="b"/>
                      <a:r>
                        <a:rPr lang="en-GB" sz="800" b="0" i="0" u="none" strike="noStrike">
                          <a:solidFill>
                            <a:schemeClr val="tx1"/>
                          </a:solidFill>
                          <a:effectLst/>
                          <a:latin typeface="+mn-lt"/>
                        </a:rPr>
                        <a:t>97.6</a:t>
                      </a:r>
                    </a:p>
                  </a:txBody>
                  <a:tcPr marL="0" marR="45720" marT="0" marB="0" anchor="ctr">
                    <a:noFill/>
                  </a:tcPr>
                </a:tc>
                <a:tc>
                  <a:txBody>
                    <a:bodyPr/>
                    <a:lstStyle/>
                    <a:p>
                      <a:pPr algn="r" fontAlgn="b"/>
                      <a:r>
                        <a:rPr lang="en-GB" sz="800" b="0" i="0" u="none" strike="noStrike">
                          <a:solidFill>
                            <a:schemeClr val="tx1"/>
                          </a:solidFill>
                          <a:effectLst/>
                          <a:latin typeface="+mn-lt"/>
                        </a:rPr>
                        <a:t>102.9</a:t>
                      </a:r>
                    </a:p>
                  </a:txBody>
                  <a:tcPr marL="0" marR="45720" marT="0" marB="0" anchor="ctr">
                    <a:noFill/>
                  </a:tcPr>
                </a:tc>
                <a:tc>
                  <a:txBody>
                    <a:bodyPr/>
                    <a:lstStyle/>
                    <a:p>
                      <a:pPr algn="r" fontAlgn="b"/>
                      <a:r>
                        <a:rPr lang="en-GB" sz="800" b="0" i="0" u="none" strike="noStrike">
                          <a:solidFill>
                            <a:schemeClr val="tx1"/>
                          </a:solidFill>
                          <a:effectLst/>
                          <a:latin typeface="+mn-lt"/>
                        </a:rPr>
                        <a:t>106.4</a:t>
                      </a:r>
                    </a:p>
                  </a:txBody>
                  <a:tcPr marL="0" marR="45720" marT="0" marB="0" anchor="ctr">
                    <a:noFill/>
                  </a:tcPr>
                </a:tc>
                <a:extLst>
                  <a:ext uri="{0D108BD9-81ED-4DB2-BD59-A6C34878D82A}">
                    <a16:rowId xmlns:a16="http://schemas.microsoft.com/office/drawing/2014/main" val="1870949891"/>
                  </a:ext>
                </a:extLst>
              </a:tr>
              <a:tr h="176219">
                <a:tc>
                  <a:txBody>
                    <a:bodyPr/>
                    <a:lstStyle/>
                    <a:p>
                      <a:pPr algn="l" fontAlgn="b"/>
                      <a:r>
                        <a:rPr lang="en-GB" sz="800" b="0" i="0" u="none" strike="noStrike" kern="1200">
                          <a:solidFill>
                            <a:srgbClr val="000000"/>
                          </a:solidFill>
                          <a:effectLst/>
                          <a:latin typeface="+mn-lt"/>
                          <a:ea typeface="+mn-ea"/>
                          <a:cs typeface="+mn-cs"/>
                        </a:rPr>
                        <a:t>Canada</a:t>
                      </a:r>
                    </a:p>
                  </a:txBody>
                  <a:tcPr marL="46800" marR="7168" marT="7168" marB="0" anchor="ctr">
                    <a:noFill/>
                  </a:tcPr>
                </a:tc>
                <a:tc>
                  <a:txBody>
                    <a:bodyPr/>
                    <a:lstStyle/>
                    <a:p>
                      <a:pPr algn="r" fontAlgn="b"/>
                      <a:r>
                        <a:rPr lang="en-GB" sz="800" b="0" i="0" u="none" strike="noStrike">
                          <a:solidFill>
                            <a:srgbClr val="C00000"/>
                          </a:solidFill>
                          <a:effectLst/>
                          <a:latin typeface="+mn-lt"/>
                        </a:rPr>
                        <a:t>-55.7</a:t>
                      </a:r>
                    </a:p>
                  </a:txBody>
                  <a:tcPr marL="0" marR="45720" marT="0" marB="0" anchor="ctr">
                    <a:noFill/>
                  </a:tcPr>
                </a:tc>
                <a:tc>
                  <a:txBody>
                    <a:bodyPr/>
                    <a:lstStyle/>
                    <a:p>
                      <a:pPr algn="r" fontAlgn="b"/>
                      <a:r>
                        <a:rPr lang="en-GB" sz="800" b="0" i="0" u="none" strike="noStrike">
                          <a:solidFill>
                            <a:schemeClr val="tx1"/>
                          </a:solidFill>
                          <a:effectLst/>
                          <a:latin typeface="+mn-lt"/>
                        </a:rPr>
                        <a:t>2.8</a:t>
                      </a:r>
                    </a:p>
                  </a:txBody>
                  <a:tcPr marL="0" marR="45720" marT="0" marB="0" anchor="ctr">
                    <a:noFill/>
                  </a:tcPr>
                </a:tc>
                <a:tc>
                  <a:txBody>
                    <a:bodyPr/>
                    <a:lstStyle/>
                    <a:p>
                      <a:pPr algn="r" fontAlgn="b"/>
                      <a:r>
                        <a:rPr lang="en-GB" sz="800" b="0" i="0" u="none" strike="noStrike">
                          <a:solidFill>
                            <a:schemeClr val="tx1"/>
                          </a:solidFill>
                          <a:effectLst/>
                          <a:latin typeface="+mn-lt"/>
                        </a:rPr>
                        <a:t>19.7</a:t>
                      </a:r>
                    </a:p>
                  </a:txBody>
                  <a:tcPr marL="0" marR="45720" marT="0" marB="0" anchor="ctr">
                    <a:noFill/>
                  </a:tcPr>
                </a:tc>
                <a:tc>
                  <a:txBody>
                    <a:bodyPr/>
                    <a:lstStyle/>
                    <a:p>
                      <a:pPr algn="r" fontAlgn="b"/>
                      <a:r>
                        <a:rPr lang="en-GB" sz="800" b="0" i="0" u="none" strike="noStrike">
                          <a:solidFill>
                            <a:schemeClr val="tx1"/>
                          </a:solidFill>
                          <a:effectLst/>
                          <a:latin typeface="+mn-lt"/>
                        </a:rPr>
                        <a:t>42.7</a:t>
                      </a:r>
                    </a:p>
                  </a:txBody>
                  <a:tcPr marL="0" marR="45720" marT="0" marB="0" anchor="ctr">
                    <a:noFill/>
                  </a:tcPr>
                </a:tc>
                <a:tc>
                  <a:txBody>
                    <a:bodyPr/>
                    <a:lstStyle/>
                    <a:p>
                      <a:pPr algn="r" fontAlgn="b"/>
                      <a:r>
                        <a:rPr lang="en-GB" sz="800" b="0" i="0" u="none" strike="noStrike">
                          <a:solidFill>
                            <a:schemeClr val="tx1"/>
                          </a:solidFill>
                          <a:effectLst/>
                          <a:latin typeface="+mn-lt"/>
                        </a:rPr>
                        <a:t>51.4</a:t>
                      </a:r>
                    </a:p>
                  </a:txBody>
                  <a:tcPr marL="0" marR="45720" marT="0" marB="0" anchor="ctr">
                    <a:noFill/>
                  </a:tcPr>
                </a:tc>
                <a:extLst>
                  <a:ext uri="{0D108BD9-81ED-4DB2-BD59-A6C34878D82A}">
                    <a16:rowId xmlns:a16="http://schemas.microsoft.com/office/drawing/2014/main" val="2582053661"/>
                  </a:ext>
                </a:extLst>
              </a:tr>
              <a:tr h="176219">
                <a:tc>
                  <a:txBody>
                    <a:bodyPr/>
                    <a:lstStyle/>
                    <a:p>
                      <a:pPr algn="l" fontAlgn="b"/>
                      <a:r>
                        <a:rPr lang="en-GB" sz="800" b="0" i="0" u="none" strike="noStrike" kern="1200">
                          <a:solidFill>
                            <a:srgbClr val="000000"/>
                          </a:solidFill>
                          <a:effectLst/>
                          <a:latin typeface="+mn-lt"/>
                          <a:ea typeface="+mn-ea"/>
                          <a:cs typeface="+mn-cs"/>
                        </a:rPr>
                        <a:t>Australia</a:t>
                      </a:r>
                    </a:p>
                  </a:txBody>
                  <a:tcPr marL="46800" marR="7168" marT="7168" marB="0" anchor="ctr">
                    <a:noFill/>
                  </a:tcPr>
                </a:tc>
                <a:tc>
                  <a:txBody>
                    <a:bodyPr/>
                    <a:lstStyle/>
                    <a:p>
                      <a:pPr algn="r" fontAlgn="b"/>
                      <a:r>
                        <a:rPr lang="en-GB" sz="800" b="0" i="0" u="none" strike="noStrike">
                          <a:solidFill>
                            <a:srgbClr val="C00000"/>
                          </a:solidFill>
                          <a:effectLst/>
                          <a:latin typeface="+mn-lt"/>
                        </a:rPr>
                        <a:t>-2.6</a:t>
                      </a:r>
                    </a:p>
                  </a:txBody>
                  <a:tcPr marL="0" marR="45720" marT="0" marB="0" anchor="ctr">
                    <a:noFill/>
                  </a:tcPr>
                </a:tc>
                <a:tc>
                  <a:txBody>
                    <a:bodyPr/>
                    <a:lstStyle/>
                    <a:p>
                      <a:pPr algn="r" fontAlgn="b"/>
                      <a:r>
                        <a:rPr lang="en-GB" sz="800" b="0" i="0" u="none" strike="noStrike">
                          <a:solidFill>
                            <a:schemeClr val="tx1"/>
                          </a:solidFill>
                          <a:effectLst/>
                          <a:latin typeface="+mn-lt"/>
                        </a:rPr>
                        <a:t>32.2</a:t>
                      </a:r>
                    </a:p>
                  </a:txBody>
                  <a:tcPr marL="0" marR="45720" marT="0" marB="0" anchor="ctr">
                    <a:noFill/>
                  </a:tcPr>
                </a:tc>
                <a:tc>
                  <a:txBody>
                    <a:bodyPr/>
                    <a:lstStyle/>
                    <a:p>
                      <a:pPr algn="r" fontAlgn="b"/>
                      <a:r>
                        <a:rPr lang="en-GB" sz="800" b="0" i="0" u="none" strike="noStrike">
                          <a:solidFill>
                            <a:schemeClr val="tx1"/>
                          </a:solidFill>
                          <a:effectLst/>
                          <a:latin typeface="+mn-lt"/>
                        </a:rPr>
                        <a:t>36.5</a:t>
                      </a:r>
                    </a:p>
                  </a:txBody>
                  <a:tcPr marL="0" marR="45720" marT="0" marB="0" anchor="ctr">
                    <a:noFill/>
                  </a:tcPr>
                </a:tc>
                <a:tc>
                  <a:txBody>
                    <a:bodyPr/>
                    <a:lstStyle/>
                    <a:p>
                      <a:pPr algn="r" fontAlgn="b"/>
                      <a:r>
                        <a:rPr lang="en-GB" sz="800" b="0" i="0" u="none" strike="noStrike">
                          <a:solidFill>
                            <a:schemeClr val="tx1"/>
                          </a:solidFill>
                          <a:effectLst/>
                          <a:latin typeface="+mn-lt"/>
                        </a:rPr>
                        <a:t>36.4</a:t>
                      </a:r>
                    </a:p>
                  </a:txBody>
                  <a:tcPr marL="0" marR="45720" marT="0" marB="0" anchor="ctr">
                    <a:noFill/>
                  </a:tcPr>
                </a:tc>
                <a:tc>
                  <a:txBody>
                    <a:bodyPr/>
                    <a:lstStyle/>
                    <a:p>
                      <a:pPr algn="r" fontAlgn="b"/>
                      <a:r>
                        <a:rPr lang="en-GB" sz="800" b="0" i="0" u="none" strike="noStrike">
                          <a:solidFill>
                            <a:schemeClr val="tx1"/>
                          </a:solidFill>
                          <a:effectLst/>
                          <a:latin typeface="+mn-lt"/>
                        </a:rPr>
                        <a:t>36.8</a:t>
                      </a:r>
                    </a:p>
                  </a:txBody>
                  <a:tcPr marL="0" marR="45720" marT="0" marB="0" anchor="ctr">
                    <a:noFill/>
                  </a:tcPr>
                </a:tc>
                <a:extLst>
                  <a:ext uri="{0D108BD9-81ED-4DB2-BD59-A6C34878D82A}">
                    <a16:rowId xmlns:a16="http://schemas.microsoft.com/office/drawing/2014/main" val="4171606088"/>
                  </a:ext>
                </a:extLst>
              </a:tr>
            </a:tbl>
          </a:graphicData>
        </a:graphic>
      </p:graphicFrame>
      <p:sp>
        <p:nvSpPr>
          <p:cNvPr id="35" name="TextBox 34">
            <a:extLst>
              <a:ext uri="{FF2B5EF4-FFF2-40B4-BE49-F238E27FC236}">
                <a16:creationId xmlns:a16="http://schemas.microsoft.com/office/drawing/2014/main" id="{98AA87C7-C326-CA0D-8CE5-BC9A1AA0AC3E}"/>
              </a:ext>
            </a:extLst>
          </p:cNvPr>
          <p:cNvSpPr txBox="1"/>
          <p:nvPr/>
        </p:nvSpPr>
        <p:spPr bwMode="auto">
          <a:xfrm>
            <a:off x="609944" y="5540736"/>
            <a:ext cx="2762250"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1000" b="1" i="0" u="none" strike="noStrike" kern="1200" cap="none" spc="0" normalizeH="0" baseline="0" noProof="0">
                <a:ln>
                  <a:noFill/>
                </a:ln>
                <a:solidFill>
                  <a:prstClr val="black"/>
                </a:solidFill>
                <a:effectLst/>
                <a:uLnTx/>
                <a:uFillTx/>
                <a:latin typeface="Arial"/>
                <a:cs typeface="Arial" pitchFamily="34" charset="0"/>
              </a:rPr>
              <a:t>Changes in Yield (bps) Since 12/31/2024</a:t>
            </a:r>
          </a:p>
        </p:txBody>
      </p:sp>
      <p:sp>
        <p:nvSpPr>
          <p:cNvPr id="17" name="Rectangle 16">
            <a:extLst>
              <a:ext uri="{FF2B5EF4-FFF2-40B4-BE49-F238E27FC236}">
                <a16:creationId xmlns:a16="http://schemas.microsoft.com/office/drawing/2014/main" id="{87F0C3F1-87F9-3F70-D0C6-E8CBA6BFCEE8}"/>
              </a:ext>
            </a:extLst>
          </p:cNvPr>
          <p:cNvSpPr/>
          <p:nvPr/>
        </p:nvSpPr>
        <p:spPr>
          <a:xfrm>
            <a:off x="-1336431" y="874207"/>
            <a:ext cx="1085222" cy="52186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marL="0" marR="0" lvl="0" indent="0" algn="ctr" defTabSz="1018228" rtl="0" eaLnBrk="1" fontAlgn="auto" latinLnBrk="0" hangingPunct="1">
              <a:lnSpc>
                <a:spcPct val="100000"/>
              </a:lnSpc>
              <a:spcBef>
                <a:spcPct val="0"/>
              </a:spcBef>
              <a:spcAft>
                <a:spcPct val="0"/>
              </a:spcAft>
              <a:buClrTx/>
              <a:buSzTx/>
              <a:buFontTx/>
              <a:buNone/>
              <a:defRPr/>
            </a:pPr>
            <a:r>
              <a:rPr kumimoji="0" lang="en-US" sz="700" b="0" i="0" u="none" strike="noStrike" kern="1200" cap="none" spc="0" normalizeH="0" baseline="0" noProof="0">
                <a:ln>
                  <a:noFill/>
                </a:ln>
                <a:solidFill>
                  <a:prstClr val="white"/>
                </a:solidFill>
                <a:effectLst/>
                <a:uLnTx/>
                <a:uFillTx/>
                <a:latin typeface="Arial"/>
                <a:cs typeface="Arial"/>
              </a:rPr>
              <a:t>Use updater sheet and refresh links to update yield curves</a:t>
            </a:r>
          </a:p>
        </p:txBody>
      </p:sp>
      <p:graphicFrame>
        <p:nvGraphicFramePr>
          <p:cNvPr id="6" name="Table 5">
            <a:extLst>
              <a:ext uri="{FF2B5EF4-FFF2-40B4-BE49-F238E27FC236}">
                <a16:creationId xmlns:a16="http://schemas.microsoft.com/office/drawing/2014/main" id="{32D65381-96D1-8237-DB7A-BF3C1CC06991}"/>
              </a:ext>
            </a:extLst>
          </p:cNvPr>
          <p:cNvGraphicFramePr>
            <a:graphicFrameLocks noGrp="1"/>
          </p:cNvGraphicFramePr>
          <p:nvPr>
            <p:extLst>
              <p:ext uri="{D42A27DB-BD31-4B8C-83A1-F6EECF244321}">
                <p14:modId xmlns:p14="http://schemas.microsoft.com/office/powerpoint/2010/main" val="862048500"/>
              </p:ext>
            </p:extLst>
          </p:nvPr>
        </p:nvGraphicFramePr>
        <p:xfrm>
          <a:off x="3475982" y="1800542"/>
          <a:ext cx="2838451" cy="227965"/>
        </p:xfrm>
        <a:graphic>
          <a:graphicData uri="http://schemas.openxmlformats.org/drawingml/2006/table">
            <a:tbl>
              <a:tblPr firstRow="1" bandRow="1">
                <a:tableStyleId>{5C22544A-7EE6-4342-B048-85BDC9FD1C3A}</a:tableStyleId>
              </a:tblPr>
              <a:tblGrid>
                <a:gridCol w="2838451">
                  <a:extLst>
                    <a:ext uri="{9D8B030D-6E8A-4147-A177-3AD203B41FA5}">
                      <a16:colId xmlns:a16="http://schemas.microsoft.com/office/drawing/2014/main" val="973159359"/>
                    </a:ext>
                  </a:extLst>
                </a:gridCol>
              </a:tblGrid>
              <a:tr h="227965">
                <a:tc>
                  <a:txBody>
                    <a:bodyPr/>
                    <a:lstStyle/>
                    <a:p>
                      <a:r>
                        <a:rPr lang="en-US" sz="1000" b="1">
                          <a:solidFill>
                            <a:schemeClr val="accent1"/>
                          </a:solidFill>
                          <a:latin typeface="Arial" pitchFamily="34" charset="0"/>
                          <a:cs typeface="Arial" pitchFamily="34" charset="0"/>
                        </a:rPr>
                        <a:t>  </a:t>
                      </a:r>
                      <a:r>
                        <a:rPr lang="en-US" sz="1000" b="1">
                          <a:solidFill>
                            <a:schemeClr val="tx1"/>
                          </a:solidFill>
                          <a:latin typeface="Arial" pitchFamily="34" charset="0"/>
                          <a:cs typeface="Arial" pitchFamily="34" charset="0"/>
                        </a:rPr>
                        <a:t>US</a:t>
                      </a:r>
                    </a:p>
                  </a:txBody>
                  <a:tcPr marL="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77859364"/>
                  </a:ext>
                </a:extLst>
              </a:tr>
            </a:tbl>
          </a:graphicData>
        </a:graphic>
      </p:graphicFrame>
      <p:graphicFrame>
        <p:nvGraphicFramePr>
          <p:cNvPr id="9" name="Table 8">
            <a:extLst>
              <a:ext uri="{FF2B5EF4-FFF2-40B4-BE49-F238E27FC236}">
                <a16:creationId xmlns:a16="http://schemas.microsoft.com/office/drawing/2014/main" id="{31F636C7-F3E3-664D-FF5A-196AE96A00B5}"/>
              </a:ext>
            </a:extLst>
          </p:cNvPr>
          <p:cNvGraphicFramePr>
            <a:graphicFrameLocks noGrp="1"/>
          </p:cNvGraphicFramePr>
          <p:nvPr>
            <p:extLst>
              <p:ext uri="{D42A27DB-BD31-4B8C-83A1-F6EECF244321}">
                <p14:modId xmlns:p14="http://schemas.microsoft.com/office/powerpoint/2010/main" val="2288493942"/>
              </p:ext>
            </p:extLst>
          </p:nvPr>
        </p:nvGraphicFramePr>
        <p:xfrm>
          <a:off x="3475982" y="3641018"/>
          <a:ext cx="2838451" cy="227965"/>
        </p:xfrm>
        <a:graphic>
          <a:graphicData uri="http://schemas.openxmlformats.org/drawingml/2006/table">
            <a:tbl>
              <a:tblPr firstRow="1" bandRow="1">
                <a:tableStyleId>{5C22544A-7EE6-4342-B048-85BDC9FD1C3A}</a:tableStyleId>
              </a:tblPr>
              <a:tblGrid>
                <a:gridCol w="2838451">
                  <a:extLst>
                    <a:ext uri="{9D8B030D-6E8A-4147-A177-3AD203B41FA5}">
                      <a16:colId xmlns:a16="http://schemas.microsoft.com/office/drawing/2014/main" val="973159359"/>
                    </a:ext>
                  </a:extLst>
                </a:gridCol>
              </a:tblGrid>
              <a:tr h="227965">
                <a:tc>
                  <a:txBody>
                    <a:bodyPr/>
                    <a:lstStyle/>
                    <a:p>
                      <a:r>
                        <a:rPr lang="en-US" sz="1000" b="1">
                          <a:solidFill>
                            <a:schemeClr val="accent1"/>
                          </a:solidFill>
                          <a:latin typeface="Arial" pitchFamily="34" charset="0"/>
                          <a:cs typeface="Arial" pitchFamily="34" charset="0"/>
                        </a:rPr>
                        <a:t>  </a:t>
                      </a:r>
                      <a:r>
                        <a:rPr lang="en-US" sz="1000" b="1">
                          <a:solidFill>
                            <a:schemeClr val="tx1"/>
                          </a:solidFill>
                          <a:latin typeface="Arial" pitchFamily="34" charset="0"/>
                          <a:cs typeface="Arial" pitchFamily="34" charset="0"/>
                        </a:rPr>
                        <a:t>Germany</a:t>
                      </a:r>
                    </a:p>
                  </a:txBody>
                  <a:tcPr marL="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77859364"/>
                  </a:ext>
                </a:extLst>
              </a:tr>
            </a:tbl>
          </a:graphicData>
        </a:graphic>
      </p:graphicFrame>
      <p:graphicFrame>
        <p:nvGraphicFramePr>
          <p:cNvPr id="10" name="Table 9">
            <a:extLst>
              <a:ext uri="{FF2B5EF4-FFF2-40B4-BE49-F238E27FC236}">
                <a16:creationId xmlns:a16="http://schemas.microsoft.com/office/drawing/2014/main" id="{1C450F68-6B0B-239D-F20D-5E08E4334DE8}"/>
              </a:ext>
            </a:extLst>
          </p:cNvPr>
          <p:cNvGraphicFramePr>
            <a:graphicFrameLocks noGrp="1"/>
          </p:cNvGraphicFramePr>
          <p:nvPr>
            <p:extLst>
              <p:ext uri="{D42A27DB-BD31-4B8C-83A1-F6EECF244321}">
                <p14:modId xmlns:p14="http://schemas.microsoft.com/office/powerpoint/2010/main" val="1184544807"/>
              </p:ext>
            </p:extLst>
          </p:nvPr>
        </p:nvGraphicFramePr>
        <p:xfrm>
          <a:off x="3475982" y="5444021"/>
          <a:ext cx="2838451" cy="227965"/>
        </p:xfrm>
        <a:graphic>
          <a:graphicData uri="http://schemas.openxmlformats.org/drawingml/2006/table">
            <a:tbl>
              <a:tblPr firstRow="1" bandRow="1">
                <a:tableStyleId>{5C22544A-7EE6-4342-B048-85BDC9FD1C3A}</a:tableStyleId>
              </a:tblPr>
              <a:tblGrid>
                <a:gridCol w="2838451">
                  <a:extLst>
                    <a:ext uri="{9D8B030D-6E8A-4147-A177-3AD203B41FA5}">
                      <a16:colId xmlns:a16="http://schemas.microsoft.com/office/drawing/2014/main" val="973159359"/>
                    </a:ext>
                  </a:extLst>
                </a:gridCol>
              </a:tblGrid>
              <a:tr h="227965">
                <a:tc>
                  <a:txBody>
                    <a:bodyPr/>
                    <a:lstStyle/>
                    <a:p>
                      <a:r>
                        <a:rPr lang="en-US" sz="1000" b="1">
                          <a:solidFill>
                            <a:schemeClr val="accent1"/>
                          </a:solidFill>
                          <a:latin typeface="Arial" pitchFamily="34" charset="0"/>
                          <a:cs typeface="Arial" pitchFamily="34" charset="0"/>
                        </a:rPr>
                        <a:t>  </a:t>
                      </a:r>
                      <a:r>
                        <a:rPr lang="en-US" sz="1000" b="1">
                          <a:solidFill>
                            <a:schemeClr val="tx1"/>
                          </a:solidFill>
                          <a:latin typeface="Arial" pitchFamily="34" charset="0"/>
                          <a:cs typeface="Arial" pitchFamily="34" charset="0"/>
                        </a:rPr>
                        <a:t>Canada</a:t>
                      </a:r>
                    </a:p>
                  </a:txBody>
                  <a:tcPr marL="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77859364"/>
                  </a:ext>
                </a:extLst>
              </a:tr>
            </a:tbl>
          </a:graphicData>
        </a:graphic>
      </p:graphicFrame>
      <p:graphicFrame>
        <p:nvGraphicFramePr>
          <p:cNvPr id="12" name="Table 11">
            <a:extLst>
              <a:ext uri="{FF2B5EF4-FFF2-40B4-BE49-F238E27FC236}">
                <a16:creationId xmlns:a16="http://schemas.microsoft.com/office/drawing/2014/main" id="{C73291A4-67AD-1BF3-E818-4E6A9D86EED5}"/>
              </a:ext>
            </a:extLst>
          </p:cNvPr>
          <p:cNvGraphicFramePr>
            <a:graphicFrameLocks noGrp="1"/>
          </p:cNvGraphicFramePr>
          <p:nvPr>
            <p:extLst>
              <p:ext uri="{D42A27DB-BD31-4B8C-83A1-F6EECF244321}">
                <p14:modId xmlns:p14="http://schemas.microsoft.com/office/powerpoint/2010/main" val="3515142014"/>
              </p:ext>
            </p:extLst>
          </p:nvPr>
        </p:nvGraphicFramePr>
        <p:xfrm>
          <a:off x="6687023" y="1791797"/>
          <a:ext cx="2838451" cy="227965"/>
        </p:xfrm>
        <a:graphic>
          <a:graphicData uri="http://schemas.openxmlformats.org/drawingml/2006/table">
            <a:tbl>
              <a:tblPr firstRow="1" bandRow="1">
                <a:tableStyleId>{5C22544A-7EE6-4342-B048-85BDC9FD1C3A}</a:tableStyleId>
              </a:tblPr>
              <a:tblGrid>
                <a:gridCol w="2838451">
                  <a:extLst>
                    <a:ext uri="{9D8B030D-6E8A-4147-A177-3AD203B41FA5}">
                      <a16:colId xmlns:a16="http://schemas.microsoft.com/office/drawing/2014/main" val="973159359"/>
                    </a:ext>
                  </a:extLst>
                </a:gridCol>
              </a:tblGrid>
              <a:tr h="227965">
                <a:tc>
                  <a:txBody>
                    <a:bodyPr/>
                    <a:lstStyle/>
                    <a:p>
                      <a:r>
                        <a:rPr lang="en-US" sz="1000" b="1">
                          <a:solidFill>
                            <a:schemeClr val="accent1"/>
                          </a:solidFill>
                          <a:latin typeface="Arial" pitchFamily="34" charset="0"/>
                          <a:cs typeface="Arial" pitchFamily="34" charset="0"/>
                        </a:rPr>
                        <a:t>  </a:t>
                      </a:r>
                      <a:r>
                        <a:rPr lang="en-US" sz="1000" b="1">
                          <a:solidFill>
                            <a:schemeClr val="tx1"/>
                          </a:solidFill>
                          <a:latin typeface="Arial" pitchFamily="34" charset="0"/>
                          <a:cs typeface="Arial" pitchFamily="34" charset="0"/>
                        </a:rPr>
                        <a:t>UK</a:t>
                      </a:r>
                    </a:p>
                  </a:txBody>
                  <a:tcPr marL="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77859364"/>
                  </a:ext>
                </a:extLst>
              </a:tr>
            </a:tbl>
          </a:graphicData>
        </a:graphic>
      </p:graphicFrame>
      <p:graphicFrame>
        <p:nvGraphicFramePr>
          <p:cNvPr id="20" name="Table 19">
            <a:extLst>
              <a:ext uri="{FF2B5EF4-FFF2-40B4-BE49-F238E27FC236}">
                <a16:creationId xmlns:a16="http://schemas.microsoft.com/office/drawing/2014/main" id="{3051B107-0B41-623C-55B8-03555A4773E0}"/>
              </a:ext>
            </a:extLst>
          </p:cNvPr>
          <p:cNvGraphicFramePr>
            <a:graphicFrameLocks noGrp="1"/>
          </p:cNvGraphicFramePr>
          <p:nvPr>
            <p:extLst>
              <p:ext uri="{D42A27DB-BD31-4B8C-83A1-F6EECF244321}">
                <p14:modId xmlns:p14="http://schemas.microsoft.com/office/powerpoint/2010/main" val="170806935"/>
              </p:ext>
            </p:extLst>
          </p:nvPr>
        </p:nvGraphicFramePr>
        <p:xfrm>
          <a:off x="6687023" y="3632273"/>
          <a:ext cx="2838451" cy="227965"/>
        </p:xfrm>
        <a:graphic>
          <a:graphicData uri="http://schemas.openxmlformats.org/drawingml/2006/table">
            <a:tbl>
              <a:tblPr firstRow="1" bandRow="1">
                <a:tableStyleId>{5C22544A-7EE6-4342-B048-85BDC9FD1C3A}</a:tableStyleId>
              </a:tblPr>
              <a:tblGrid>
                <a:gridCol w="2838451">
                  <a:extLst>
                    <a:ext uri="{9D8B030D-6E8A-4147-A177-3AD203B41FA5}">
                      <a16:colId xmlns:a16="http://schemas.microsoft.com/office/drawing/2014/main" val="973159359"/>
                    </a:ext>
                  </a:extLst>
                </a:gridCol>
              </a:tblGrid>
              <a:tr h="227965">
                <a:tc>
                  <a:txBody>
                    <a:bodyPr/>
                    <a:lstStyle/>
                    <a:p>
                      <a:r>
                        <a:rPr lang="en-US" sz="1000" b="1">
                          <a:solidFill>
                            <a:schemeClr val="accent1"/>
                          </a:solidFill>
                          <a:latin typeface="Arial" pitchFamily="34" charset="0"/>
                          <a:cs typeface="Arial" pitchFamily="34" charset="0"/>
                        </a:rPr>
                        <a:t>  </a:t>
                      </a:r>
                      <a:r>
                        <a:rPr lang="en-US" sz="1000" b="1">
                          <a:solidFill>
                            <a:schemeClr val="tx1"/>
                          </a:solidFill>
                          <a:latin typeface="Arial" pitchFamily="34" charset="0"/>
                          <a:cs typeface="Arial" pitchFamily="34" charset="0"/>
                        </a:rPr>
                        <a:t>Japan</a:t>
                      </a:r>
                    </a:p>
                  </a:txBody>
                  <a:tcPr marL="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77859364"/>
                  </a:ext>
                </a:extLst>
              </a:tr>
            </a:tbl>
          </a:graphicData>
        </a:graphic>
      </p:graphicFrame>
      <p:graphicFrame>
        <p:nvGraphicFramePr>
          <p:cNvPr id="21" name="Table 20">
            <a:extLst>
              <a:ext uri="{FF2B5EF4-FFF2-40B4-BE49-F238E27FC236}">
                <a16:creationId xmlns:a16="http://schemas.microsoft.com/office/drawing/2014/main" id="{A8E8816A-8B71-8568-2CDD-20320308B330}"/>
              </a:ext>
            </a:extLst>
          </p:cNvPr>
          <p:cNvGraphicFramePr>
            <a:graphicFrameLocks noGrp="1"/>
          </p:cNvGraphicFramePr>
          <p:nvPr>
            <p:extLst>
              <p:ext uri="{D42A27DB-BD31-4B8C-83A1-F6EECF244321}">
                <p14:modId xmlns:p14="http://schemas.microsoft.com/office/powerpoint/2010/main" val="3026817761"/>
              </p:ext>
            </p:extLst>
          </p:nvPr>
        </p:nvGraphicFramePr>
        <p:xfrm>
          <a:off x="6687023" y="5435276"/>
          <a:ext cx="2838451" cy="227965"/>
        </p:xfrm>
        <a:graphic>
          <a:graphicData uri="http://schemas.openxmlformats.org/drawingml/2006/table">
            <a:tbl>
              <a:tblPr firstRow="1" bandRow="1">
                <a:tableStyleId>{5C22544A-7EE6-4342-B048-85BDC9FD1C3A}</a:tableStyleId>
              </a:tblPr>
              <a:tblGrid>
                <a:gridCol w="2838451">
                  <a:extLst>
                    <a:ext uri="{9D8B030D-6E8A-4147-A177-3AD203B41FA5}">
                      <a16:colId xmlns:a16="http://schemas.microsoft.com/office/drawing/2014/main" val="973159359"/>
                    </a:ext>
                  </a:extLst>
                </a:gridCol>
              </a:tblGrid>
              <a:tr h="227965">
                <a:tc>
                  <a:txBody>
                    <a:bodyPr/>
                    <a:lstStyle/>
                    <a:p>
                      <a:r>
                        <a:rPr lang="en-US" sz="1000" b="1">
                          <a:solidFill>
                            <a:schemeClr val="accent1"/>
                          </a:solidFill>
                          <a:latin typeface="Arial" pitchFamily="34" charset="0"/>
                          <a:cs typeface="Arial" pitchFamily="34" charset="0"/>
                        </a:rPr>
                        <a:t>  </a:t>
                      </a:r>
                      <a:r>
                        <a:rPr lang="en-US" sz="1000" b="1">
                          <a:solidFill>
                            <a:schemeClr val="tx1"/>
                          </a:solidFill>
                          <a:latin typeface="Arial" pitchFamily="34" charset="0"/>
                          <a:cs typeface="Arial" pitchFamily="34" charset="0"/>
                        </a:rPr>
                        <a:t>Australia</a:t>
                      </a:r>
                    </a:p>
                  </a:txBody>
                  <a:tcPr marL="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77859364"/>
                  </a:ext>
                </a:extLst>
              </a:tr>
            </a:tbl>
          </a:graphicData>
        </a:graphic>
      </p:graphicFrame>
      <p:graphicFrame>
        <p:nvGraphicFramePr>
          <p:cNvPr id="23" name="Chart 22">
            <a:extLst>
              <a:ext uri="{FF2B5EF4-FFF2-40B4-BE49-F238E27FC236}">
                <a16:creationId xmlns:a16="http://schemas.microsoft.com/office/drawing/2014/main" id="{8AD4D155-6068-491D-8263-9E2B0FAB9EE9}"/>
              </a:ext>
            </a:extLst>
          </p:cNvPr>
          <p:cNvGraphicFramePr/>
          <p:nvPr>
            <p:extLst>
              <p:ext uri="{D42A27DB-BD31-4B8C-83A1-F6EECF244321}">
                <p14:modId xmlns:p14="http://schemas.microsoft.com/office/powerpoint/2010/main" val="1565606313"/>
              </p:ext>
            </p:extLst>
          </p:nvPr>
        </p:nvGraphicFramePr>
        <p:xfrm>
          <a:off x="3357905" y="2102880"/>
          <a:ext cx="3017520" cy="1371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4" name="Chart 23">
            <a:extLst>
              <a:ext uri="{FF2B5EF4-FFF2-40B4-BE49-F238E27FC236}">
                <a16:creationId xmlns:a16="http://schemas.microsoft.com/office/drawing/2014/main" id="{F4A07138-A8CB-4010-B742-8718FCC7A35D}"/>
              </a:ext>
            </a:extLst>
          </p:cNvPr>
          <p:cNvGraphicFramePr/>
          <p:nvPr>
            <p:extLst>
              <p:ext uri="{D42A27DB-BD31-4B8C-83A1-F6EECF244321}">
                <p14:modId xmlns:p14="http://schemas.microsoft.com/office/powerpoint/2010/main" val="2950859992"/>
              </p:ext>
            </p:extLst>
          </p:nvPr>
        </p:nvGraphicFramePr>
        <p:xfrm>
          <a:off x="6573208" y="2102880"/>
          <a:ext cx="3017520" cy="13716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5" name="Chart 24">
            <a:extLst>
              <a:ext uri="{FF2B5EF4-FFF2-40B4-BE49-F238E27FC236}">
                <a16:creationId xmlns:a16="http://schemas.microsoft.com/office/drawing/2014/main" id="{1E20180C-EB74-4638-9734-D7CD25EB25B5}"/>
              </a:ext>
            </a:extLst>
          </p:cNvPr>
          <p:cNvGraphicFramePr/>
          <p:nvPr>
            <p:extLst>
              <p:ext uri="{D42A27DB-BD31-4B8C-83A1-F6EECF244321}">
                <p14:modId xmlns:p14="http://schemas.microsoft.com/office/powerpoint/2010/main" val="3196227703"/>
              </p:ext>
            </p:extLst>
          </p:nvPr>
        </p:nvGraphicFramePr>
        <p:xfrm>
          <a:off x="3357905" y="3947957"/>
          <a:ext cx="3017520" cy="1371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6" name="Chart 25">
            <a:extLst>
              <a:ext uri="{FF2B5EF4-FFF2-40B4-BE49-F238E27FC236}">
                <a16:creationId xmlns:a16="http://schemas.microsoft.com/office/drawing/2014/main" id="{9A15B10C-4AA1-4DAF-880E-A2C6881206D0}"/>
              </a:ext>
            </a:extLst>
          </p:cNvPr>
          <p:cNvGraphicFramePr/>
          <p:nvPr>
            <p:extLst>
              <p:ext uri="{D42A27DB-BD31-4B8C-83A1-F6EECF244321}">
                <p14:modId xmlns:p14="http://schemas.microsoft.com/office/powerpoint/2010/main" val="2905740463"/>
              </p:ext>
            </p:extLst>
          </p:nvPr>
        </p:nvGraphicFramePr>
        <p:xfrm>
          <a:off x="6573208" y="3947957"/>
          <a:ext cx="3017520" cy="13716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7" name="Chart 26">
            <a:extLst>
              <a:ext uri="{FF2B5EF4-FFF2-40B4-BE49-F238E27FC236}">
                <a16:creationId xmlns:a16="http://schemas.microsoft.com/office/drawing/2014/main" id="{84EFE6FB-272F-44A7-A9BA-C7A9C25F00F1}"/>
              </a:ext>
            </a:extLst>
          </p:cNvPr>
          <p:cNvGraphicFramePr/>
          <p:nvPr>
            <p:extLst>
              <p:ext uri="{D42A27DB-BD31-4B8C-83A1-F6EECF244321}">
                <p14:modId xmlns:p14="http://schemas.microsoft.com/office/powerpoint/2010/main" val="3041896575"/>
              </p:ext>
            </p:extLst>
          </p:nvPr>
        </p:nvGraphicFramePr>
        <p:xfrm>
          <a:off x="3357905" y="5717726"/>
          <a:ext cx="3017520" cy="13716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29" name="Chart 28">
            <a:extLst>
              <a:ext uri="{FF2B5EF4-FFF2-40B4-BE49-F238E27FC236}">
                <a16:creationId xmlns:a16="http://schemas.microsoft.com/office/drawing/2014/main" id="{7BCE9ECF-BC36-4F96-AACB-AA71B3251C3C}"/>
              </a:ext>
            </a:extLst>
          </p:cNvPr>
          <p:cNvGraphicFramePr/>
          <p:nvPr>
            <p:extLst>
              <p:ext uri="{D42A27DB-BD31-4B8C-83A1-F6EECF244321}">
                <p14:modId xmlns:p14="http://schemas.microsoft.com/office/powerpoint/2010/main" val="1719169895"/>
              </p:ext>
            </p:extLst>
          </p:nvPr>
        </p:nvGraphicFramePr>
        <p:xfrm>
          <a:off x="6573208" y="5733118"/>
          <a:ext cx="3017520" cy="1371600"/>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392888287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ssetID" descr="svtx:content/slide/@id">
            <a:extLst>
              <a:ext uri="{FF2B5EF4-FFF2-40B4-BE49-F238E27FC236}">
                <a16:creationId xmlns:a16="http://schemas.microsoft.com/office/drawing/2014/main" id="{BC2051AD-C04C-0CDA-C687-41BE9343941B}"/>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283106</a:t>
            </a:r>
          </a:p>
        </p:txBody>
      </p:sp>
      <p:sp>
        <p:nvSpPr>
          <p:cNvPr id="2" name="Title 1"/>
          <p:cNvSpPr>
            <a:spLocks noGrp="1"/>
          </p:cNvSpPr>
          <p:nvPr>
            <p:ph type="title"/>
          </p:nvPr>
        </p:nvSpPr>
        <p:spPr>
          <a:xfrm>
            <a:off x="596487" y="677016"/>
            <a:ext cx="9052560" cy="521864"/>
          </a:xfrm>
        </p:spPr>
        <p:txBody>
          <a:bodyPr/>
          <a:lstStyle/>
          <a:p>
            <a:r>
              <a:rPr lang="en-US" dirty="0">
                <a:solidFill>
                  <a:schemeClr val="tx1"/>
                </a:solidFill>
              </a:rPr>
              <a:t>2025 Annual Market Review</a:t>
            </a:r>
          </a:p>
        </p:txBody>
      </p:sp>
      <p:pic>
        <p:nvPicPr>
          <p:cNvPr id="5" name="Picture Placeholder 4">
            <a:extLst>
              <a:ext uri="{FF2B5EF4-FFF2-40B4-BE49-F238E27FC236}">
                <a16:creationId xmlns:a16="http://schemas.microsoft.com/office/drawing/2014/main" id="{CC7BD61E-4336-6DFE-04A0-B544B41569D0}"/>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9" name="Text Placeholder 8"/>
          <p:cNvSpPr>
            <a:spLocks noGrp="1"/>
          </p:cNvSpPr>
          <p:nvPr>
            <p:ph type="body" sz="quarter" idx="15"/>
          </p:nvPr>
        </p:nvSpPr>
        <p:spPr/>
        <p:txBody>
          <a:bodyPr/>
          <a:lstStyle/>
          <a:p>
            <a:endParaRPr lang="en-US"/>
          </a:p>
        </p:txBody>
      </p:sp>
      <p:sp>
        <p:nvSpPr>
          <p:cNvPr id="14" name="Text Placeholder 13"/>
          <p:cNvSpPr>
            <a:spLocks noGrp="1"/>
          </p:cNvSpPr>
          <p:nvPr>
            <p:ph type="body" sz="quarter" idx="17"/>
          </p:nvPr>
        </p:nvSpPr>
        <p:spPr/>
        <p:txBody>
          <a:bodyPr/>
          <a:lstStyle/>
          <a:p>
            <a:r>
              <a:rPr lang="en-US" sz="1400"/>
              <a:t>Overview:</a:t>
            </a:r>
          </a:p>
          <a:p>
            <a:pPr lvl="1"/>
            <a:r>
              <a:rPr lang="en-US" sz="1400"/>
              <a:t>Market Summary	</a:t>
            </a:r>
          </a:p>
          <a:p>
            <a:pPr lvl="1"/>
            <a:r>
              <a:rPr lang="en-US" sz="1400"/>
              <a:t>US Stocks	</a:t>
            </a:r>
          </a:p>
          <a:p>
            <a:pPr lvl="1"/>
            <a:r>
              <a:rPr lang="en-US" sz="1400"/>
              <a:t>International Developed Stocks</a:t>
            </a:r>
          </a:p>
          <a:p>
            <a:pPr lvl="1"/>
            <a:r>
              <a:rPr lang="en-US" sz="1400"/>
              <a:t>Emerging Markets Stocks</a:t>
            </a:r>
          </a:p>
          <a:p>
            <a:pPr lvl="1"/>
            <a:r>
              <a:rPr lang="en-US" sz="1400"/>
              <a:t>Country Returns</a:t>
            </a:r>
          </a:p>
          <a:p>
            <a:pPr lvl="1"/>
            <a:r>
              <a:rPr lang="en-US" sz="1400"/>
              <a:t>Real Estate Investment Trusts (REITs)</a:t>
            </a:r>
          </a:p>
          <a:p>
            <a:pPr lvl="1"/>
            <a:r>
              <a:rPr lang="en-US" sz="1400"/>
              <a:t>Commodities</a:t>
            </a:r>
          </a:p>
          <a:p>
            <a:pPr lvl="1"/>
            <a:r>
              <a:rPr lang="en-US" sz="1400"/>
              <a:t>Fixed Income</a:t>
            </a:r>
          </a:p>
          <a:p>
            <a:pPr lvl="1"/>
            <a:r>
              <a:rPr lang="en-US" sz="1400"/>
              <a:t>Global Fixed Income</a:t>
            </a:r>
          </a:p>
        </p:txBody>
      </p:sp>
      <p:sp>
        <p:nvSpPr>
          <p:cNvPr id="33" name="Text Placeholder 32"/>
          <p:cNvSpPr>
            <a:spLocks noGrp="1"/>
          </p:cNvSpPr>
          <p:nvPr>
            <p:ph type="body" sz="quarter" idx="18"/>
          </p:nvPr>
        </p:nvSpPr>
        <p:spPr>
          <a:xfrm>
            <a:off x="604843" y="1799825"/>
            <a:ext cx="3395657" cy="4808538"/>
          </a:xfrm>
        </p:spPr>
        <p:txBody>
          <a:bodyPr/>
          <a:lstStyle/>
          <a:p>
            <a:r>
              <a:rPr lang="en-US"/>
              <a:t>This report features world capital market performance for the past year.</a:t>
            </a:r>
          </a:p>
          <a:p>
            <a:endParaRPr lang="en-US"/>
          </a:p>
        </p:txBody>
      </p:sp>
      <p:sp>
        <p:nvSpPr>
          <p:cNvPr id="3" name="Slide Number Placeholder 2"/>
          <p:cNvSpPr>
            <a:spLocks noGrp="1"/>
          </p:cNvSpPr>
          <p:nvPr>
            <p:ph type="sldNum" sz="quarter" idx="12"/>
          </p:nvPr>
        </p:nvSpPr>
        <p:spPr/>
        <p:txBody>
          <a:bodyPr/>
          <a:lstStyle/>
          <a:p>
            <a:fld id="{66F6FF41-5833-4EBF-9145-362BCED2914A}" type="slidenum">
              <a:rPr lang="en-US" smtClean="0"/>
              <a:t>2</a:t>
            </a:fld>
            <a:endParaRPr lang="en-US"/>
          </a:p>
        </p:txBody>
      </p:sp>
    </p:spTree>
    <p:extLst>
      <p:ext uri="{BB962C8B-B14F-4D97-AF65-F5344CB8AC3E}">
        <p14:creationId xmlns:p14="http://schemas.microsoft.com/office/powerpoint/2010/main" val="335328758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ssetID" descr="svtx:content/slide/@id">
            <a:extLst>
              <a:ext uri="{FF2B5EF4-FFF2-40B4-BE49-F238E27FC236}">
                <a16:creationId xmlns:a16="http://schemas.microsoft.com/office/drawing/2014/main" id="{02B516E4-9489-62A1-8E34-ABE605A85598}"/>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283107</a:t>
            </a:r>
          </a:p>
        </p:txBody>
      </p:sp>
      <p:sp>
        <p:nvSpPr>
          <p:cNvPr id="3" name="Title 2"/>
          <p:cNvSpPr>
            <a:spLocks noGrp="1"/>
          </p:cNvSpPr>
          <p:nvPr>
            <p:ph type="title"/>
          </p:nvPr>
        </p:nvSpPr>
        <p:spPr>
          <a:xfrm>
            <a:off x="596487" y="677016"/>
            <a:ext cx="9052560" cy="521864"/>
          </a:xfrm>
        </p:spPr>
        <p:txBody>
          <a:bodyPr/>
          <a:lstStyle/>
          <a:p>
            <a:r>
              <a:rPr lang="en-US">
                <a:solidFill>
                  <a:schemeClr val="tx1"/>
                </a:solidFill>
              </a:rPr>
              <a:t>Market Summary</a:t>
            </a:r>
          </a:p>
        </p:txBody>
      </p:sp>
      <p:pic>
        <p:nvPicPr>
          <p:cNvPr id="7" name="Picture Placeholder 6">
            <a:extLst>
              <a:ext uri="{FF2B5EF4-FFF2-40B4-BE49-F238E27FC236}">
                <a16:creationId xmlns:a16="http://schemas.microsoft.com/office/drawing/2014/main" id="{A7AB27D9-8BE1-89DB-A7CF-9BE6E3641CF8}"/>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6" name="Text Placeholder 5"/>
          <p:cNvSpPr>
            <a:spLocks noGrp="1"/>
          </p:cNvSpPr>
          <p:nvPr>
            <p:ph type="body" sz="quarter" idx="15"/>
          </p:nvPr>
        </p:nvSpPr>
        <p:spPr>
          <a:xfrm>
            <a:off x="594360" y="7134371"/>
            <a:ext cx="8454390" cy="400050"/>
          </a:xfrm>
        </p:spPr>
        <p:txBody>
          <a:bodyPr/>
          <a:lstStyle/>
          <a:p>
            <a:endParaRPr lang="en-US"/>
          </a:p>
          <a:p>
            <a:endParaRPr lang="en-US"/>
          </a:p>
          <a:p>
            <a:endParaRPr lang="en-US"/>
          </a:p>
          <a:p>
            <a:endParaRPr lang="en-US"/>
          </a:p>
          <a:p>
            <a:endParaRPr lang="en-US"/>
          </a:p>
          <a:p>
            <a:endParaRPr lang="en-US"/>
          </a:p>
          <a:p>
            <a:endParaRPr lang="en-US" b="1"/>
          </a:p>
          <a:p>
            <a:r>
              <a:rPr lang="en-US" b="1"/>
              <a:t>Past performance is not a guarantee of future results. Indices are not available for direct investment. Index performance does not reflect the expenses associated with the management of an actual portfolio. </a:t>
            </a:r>
            <a:r>
              <a:rPr lang="en-US"/>
              <a:t>Market segment (index representation) as follows: US Stock Market (Russell 3000 Index), International Developed Stocks (MSCI World ex USA Index [net div.]), Emerging Markets (MSCI Emerging Markets Index [net div.]), Global Real Estate (S&amp;P Global REIT Index [net div.]), US Bond Market (Bloomberg US Aggregate Bond Index), and Global Bond Market ex US (Bloomberg Global Aggregate ex-USD Bond Index [hedged to USD]). S&amp;P data © 2026 S&amp;P Dow Jones Indices LLC, a division of S&amp;P Global. All rights reserved. Frank Russell Company is the source and owner of the trademarks, service marks, and copyrights related to the Russell Indexes. MSCI data © MSCI 2026, all rights reserved. Bloomberg data provided by Bloomberg.</a:t>
            </a:r>
          </a:p>
        </p:txBody>
      </p:sp>
      <p:sp>
        <p:nvSpPr>
          <p:cNvPr id="5" name="Text Placeholder 4"/>
          <p:cNvSpPr>
            <a:spLocks noGrp="1"/>
          </p:cNvSpPr>
          <p:nvPr>
            <p:ph type="body" sz="quarter" idx="14"/>
          </p:nvPr>
        </p:nvSpPr>
        <p:spPr>
          <a:xfrm>
            <a:off x="596488" y="1086488"/>
            <a:ext cx="8823326" cy="346075"/>
          </a:xfrm>
        </p:spPr>
        <p:txBody>
          <a:bodyPr/>
          <a:lstStyle/>
          <a:p>
            <a:pPr lvl="0"/>
            <a:r>
              <a:rPr lang="en-US"/>
              <a:t>2025 index returns</a:t>
            </a:r>
          </a:p>
        </p:txBody>
      </p:sp>
      <p:sp>
        <p:nvSpPr>
          <p:cNvPr id="2" name="Slide Number Placeholder 1"/>
          <p:cNvSpPr>
            <a:spLocks noGrp="1"/>
          </p:cNvSpPr>
          <p:nvPr>
            <p:ph type="sldNum" sz="quarter" idx="12"/>
          </p:nvPr>
        </p:nvSpPr>
        <p:spPr/>
        <p:txBody>
          <a:bodyPr/>
          <a:lstStyle/>
          <a:p>
            <a:fld id="{66F6FF41-5833-4EBF-9145-362BCED2914A}" type="slidenum">
              <a:rPr lang="en-US" smtClean="0"/>
              <a:t>3</a:t>
            </a:fld>
            <a:endParaRPr lang="en-US"/>
          </a:p>
        </p:txBody>
      </p:sp>
      <p:graphicFrame>
        <p:nvGraphicFramePr>
          <p:cNvPr id="26" name="Table 6">
            <a:extLst>
              <a:ext uri="{FF2B5EF4-FFF2-40B4-BE49-F238E27FC236}">
                <a16:creationId xmlns:a16="http://schemas.microsoft.com/office/drawing/2014/main" id="{7677F8B8-F0B4-4FF8-BC78-278FA89A2BB4}"/>
              </a:ext>
            </a:extLst>
          </p:cNvPr>
          <p:cNvGraphicFramePr>
            <a:graphicFrameLocks noGrp="1"/>
          </p:cNvGraphicFramePr>
          <p:nvPr>
            <p:extLst>
              <p:ext uri="{D42A27DB-BD31-4B8C-83A1-F6EECF244321}">
                <p14:modId xmlns:p14="http://schemas.microsoft.com/office/powerpoint/2010/main" val="3645769961"/>
              </p:ext>
            </p:extLst>
          </p:nvPr>
        </p:nvGraphicFramePr>
        <p:xfrm>
          <a:off x="695325" y="1703603"/>
          <a:ext cx="8839198" cy="4631845"/>
        </p:xfrm>
        <a:graphic>
          <a:graphicData uri="http://schemas.openxmlformats.org/drawingml/2006/table">
            <a:tbl>
              <a:tblPr firstRow="1" bandRow="1">
                <a:tableStyleId>{2D5ABB26-0587-4C30-8999-92F81FD0307C}</a:tableStyleId>
              </a:tblPr>
              <a:tblGrid>
                <a:gridCol w="1781763">
                  <a:extLst>
                    <a:ext uri="{9D8B030D-6E8A-4147-A177-3AD203B41FA5}">
                      <a16:colId xmlns:a16="http://schemas.microsoft.com/office/drawing/2014/main" val="1535697821"/>
                    </a:ext>
                  </a:extLst>
                </a:gridCol>
                <a:gridCol w="1147050">
                  <a:extLst>
                    <a:ext uri="{9D8B030D-6E8A-4147-A177-3AD203B41FA5}">
                      <a16:colId xmlns:a16="http://schemas.microsoft.com/office/drawing/2014/main" val="3722691688"/>
                    </a:ext>
                  </a:extLst>
                </a:gridCol>
                <a:gridCol w="1147050">
                  <a:extLst>
                    <a:ext uri="{9D8B030D-6E8A-4147-A177-3AD203B41FA5}">
                      <a16:colId xmlns:a16="http://schemas.microsoft.com/office/drawing/2014/main" val="1511499536"/>
                    </a:ext>
                  </a:extLst>
                </a:gridCol>
                <a:gridCol w="1147050">
                  <a:extLst>
                    <a:ext uri="{9D8B030D-6E8A-4147-A177-3AD203B41FA5}">
                      <a16:colId xmlns:a16="http://schemas.microsoft.com/office/drawing/2014/main" val="3970493082"/>
                    </a:ext>
                  </a:extLst>
                </a:gridCol>
                <a:gridCol w="1147050">
                  <a:extLst>
                    <a:ext uri="{9D8B030D-6E8A-4147-A177-3AD203B41FA5}">
                      <a16:colId xmlns:a16="http://schemas.microsoft.com/office/drawing/2014/main" val="1761197817"/>
                    </a:ext>
                  </a:extLst>
                </a:gridCol>
                <a:gridCol w="208851">
                  <a:extLst>
                    <a:ext uri="{9D8B030D-6E8A-4147-A177-3AD203B41FA5}">
                      <a16:colId xmlns:a16="http://schemas.microsoft.com/office/drawing/2014/main" val="685345922"/>
                    </a:ext>
                  </a:extLst>
                </a:gridCol>
                <a:gridCol w="1130192">
                  <a:extLst>
                    <a:ext uri="{9D8B030D-6E8A-4147-A177-3AD203B41FA5}">
                      <a16:colId xmlns:a16="http://schemas.microsoft.com/office/drawing/2014/main" val="3406411067"/>
                    </a:ext>
                  </a:extLst>
                </a:gridCol>
                <a:gridCol w="1130192">
                  <a:extLst>
                    <a:ext uri="{9D8B030D-6E8A-4147-A177-3AD203B41FA5}">
                      <a16:colId xmlns:a16="http://schemas.microsoft.com/office/drawing/2014/main" val="2190678673"/>
                    </a:ext>
                  </a:extLst>
                </a:gridCol>
              </a:tblGrid>
              <a:tr h="462888">
                <a:tc>
                  <a:txBody>
                    <a:bodyPr/>
                    <a:lstStyle/>
                    <a:p>
                      <a:endParaRPr lang="en-US" sz="1200"/>
                    </a:p>
                  </a:txBody>
                  <a:tcPr/>
                </a:tc>
                <a:tc>
                  <a:txBody>
                    <a:bodyPr/>
                    <a:lstStyle/>
                    <a:p>
                      <a:pPr algn="ctr"/>
                      <a:r>
                        <a:rPr lang="en-US" sz="900">
                          <a:solidFill>
                            <a:schemeClr val="tx1"/>
                          </a:solidFill>
                        </a:rPr>
                        <a:t>US Stock</a:t>
                      </a:r>
                    </a:p>
                    <a:p>
                      <a:pPr algn="ctr"/>
                      <a:r>
                        <a:rPr lang="en-US" sz="900">
                          <a:solidFill>
                            <a:schemeClr val="tx1"/>
                          </a:solidFill>
                        </a:rPr>
                        <a:t>Market</a:t>
                      </a:r>
                    </a:p>
                  </a:txBody>
                  <a:tcPr anchor="b"/>
                </a:tc>
                <a:tc>
                  <a:txBody>
                    <a:bodyPr/>
                    <a:lstStyle/>
                    <a:p>
                      <a:pPr algn="ctr"/>
                      <a:r>
                        <a:rPr lang="en-US" sz="900">
                          <a:solidFill>
                            <a:schemeClr val="tx1"/>
                          </a:solidFill>
                        </a:rPr>
                        <a:t>International Developed Stocks</a:t>
                      </a:r>
                    </a:p>
                  </a:txBody>
                  <a:tcPr anchor="b"/>
                </a:tc>
                <a:tc>
                  <a:txBody>
                    <a:bodyPr/>
                    <a:lstStyle/>
                    <a:p>
                      <a:pPr algn="ctr"/>
                      <a:r>
                        <a:rPr lang="en-US" sz="900">
                          <a:solidFill>
                            <a:schemeClr val="tx1"/>
                          </a:solidFill>
                        </a:rPr>
                        <a:t>Emerging</a:t>
                      </a:r>
                    </a:p>
                    <a:p>
                      <a:pPr algn="ctr"/>
                      <a:r>
                        <a:rPr lang="en-US" sz="900">
                          <a:solidFill>
                            <a:schemeClr val="tx1"/>
                          </a:solidFill>
                        </a:rPr>
                        <a:t>Markets Stocks</a:t>
                      </a:r>
                    </a:p>
                  </a:txBody>
                  <a:tcPr anchor="b"/>
                </a:tc>
                <a:tc>
                  <a:txBody>
                    <a:bodyPr/>
                    <a:lstStyle/>
                    <a:p>
                      <a:pPr algn="ctr"/>
                      <a:r>
                        <a:rPr lang="en-US" sz="900">
                          <a:solidFill>
                            <a:schemeClr val="tx1"/>
                          </a:solidFill>
                        </a:rPr>
                        <a:t>Global</a:t>
                      </a:r>
                    </a:p>
                    <a:p>
                      <a:pPr algn="ctr"/>
                      <a:r>
                        <a:rPr lang="en-US" sz="900">
                          <a:solidFill>
                            <a:schemeClr val="tx1"/>
                          </a:solidFill>
                        </a:rPr>
                        <a:t>Real Estate</a:t>
                      </a:r>
                    </a:p>
                  </a:txBody>
                  <a:tcPr anchor="b"/>
                </a:tc>
                <a:tc>
                  <a:txBody>
                    <a:bodyPr/>
                    <a:lstStyle/>
                    <a:p>
                      <a:pPr algn="ctr"/>
                      <a:endParaRPr lang="en-US" sz="900">
                        <a:solidFill>
                          <a:schemeClr val="tx1"/>
                        </a:solidFill>
                      </a:endParaRPr>
                    </a:p>
                  </a:txBody>
                  <a:tcPr anchor="b"/>
                </a:tc>
                <a:tc>
                  <a:txBody>
                    <a:bodyPr/>
                    <a:lstStyle/>
                    <a:p>
                      <a:pPr algn="ctr"/>
                      <a:r>
                        <a:rPr lang="en-US" sz="900">
                          <a:solidFill>
                            <a:schemeClr val="tx1"/>
                          </a:solidFill>
                        </a:rPr>
                        <a:t>US Bond </a:t>
                      </a:r>
                    </a:p>
                    <a:p>
                      <a:pPr algn="ctr"/>
                      <a:r>
                        <a:rPr lang="en-US" sz="900">
                          <a:solidFill>
                            <a:schemeClr val="tx1"/>
                          </a:solidFill>
                        </a:rPr>
                        <a:t>Market</a:t>
                      </a:r>
                    </a:p>
                  </a:txBody>
                  <a:tcPr anchor="b"/>
                </a:tc>
                <a:tc>
                  <a:txBody>
                    <a:bodyPr/>
                    <a:lstStyle/>
                    <a:p>
                      <a:pPr algn="ctr"/>
                      <a:r>
                        <a:rPr lang="en-US" sz="900">
                          <a:solidFill>
                            <a:schemeClr val="tx1"/>
                          </a:solidFill>
                        </a:rPr>
                        <a:t>Global Bond </a:t>
                      </a:r>
                    </a:p>
                    <a:p>
                      <a:pPr algn="ctr"/>
                      <a:r>
                        <a:rPr lang="en-US" sz="900">
                          <a:solidFill>
                            <a:schemeClr val="tx1"/>
                          </a:solidFill>
                        </a:rPr>
                        <a:t>Market ex US</a:t>
                      </a:r>
                    </a:p>
                  </a:txBody>
                  <a:tcPr anchor="b"/>
                </a:tc>
                <a:extLst>
                  <a:ext uri="{0D108BD9-81ED-4DB2-BD59-A6C34878D82A}">
                    <a16:rowId xmlns:a16="http://schemas.microsoft.com/office/drawing/2014/main" val="2895339872"/>
                  </a:ext>
                </a:extLst>
              </a:tr>
              <a:tr h="365760">
                <a:tc>
                  <a:txBody>
                    <a:bodyPr/>
                    <a:lstStyle/>
                    <a:p>
                      <a:r>
                        <a:rPr lang="en-US" sz="1100">
                          <a:solidFill>
                            <a:schemeClr val="bg1"/>
                          </a:solidFill>
                          <a:latin typeface="Avenir LT 65 Medium" panose="020B0603020000020003" pitchFamily="34" charset="0"/>
                        </a:rPr>
                        <a:t>2025</a:t>
                      </a:r>
                    </a:p>
                  </a:txBody>
                  <a:tcPr anchor="ctr">
                    <a:lnR w="6350" cap="flat" cmpd="sng" algn="ctr">
                      <a:solidFill>
                        <a:schemeClr val="bg1"/>
                      </a:solidFill>
                      <a:prstDash val="solid"/>
                      <a:round/>
                      <a:headEnd type="none" w="med" len="med"/>
                      <a:tailEnd type="none" w="med" len="med"/>
                    </a:lnR>
                    <a:solidFill>
                      <a:schemeClr val="bg1">
                        <a:lumMod val="50000"/>
                      </a:schemeClr>
                    </a:solidFill>
                  </a:tcPr>
                </a:tc>
                <a:tc gridSpan="4">
                  <a:txBody>
                    <a:bodyPr/>
                    <a:lstStyle/>
                    <a:p>
                      <a:pPr algn="ctr"/>
                      <a:r>
                        <a:rPr lang="en-US" sz="1100">
                          <a:solidFill>
                            <a:schemeClr val="bg1"/>
                          </a:solidFill>
                          <a:latin typeface="Avenir LT 65 Medium" panose="020B0603020000020003" pitchFamily="34" charset="0"/>
                        </a:rPr>
                        <a:t>STOCKS</a:t>
                      </a:r>
                    </a:p>
                  </a:txBody>
                  <a:tcPr anchor="ctr">
                    <a:lnL w="6350" cap="flat" cmpd="sng" algn="ctr">
                      <a:solidFill>
                        <a:schemeClr val="bg1"/>
                      </a:solidFill>
                      <a:prstDash val="solid"/>
                      <a:round/>
                      <a:headEnd type="none" w="med" len="med"/>
                      <a:tailEnd type="none" w="med" len="med"/>
                    </a:lnL>
                    <a:solidFill>
                      <a:schemeClr val="bg1">
                        <a:lumMod val="50000"/>
                      </a:schemeClr>
                    </a:solidFill>
                  </a:tcPr>
                </a:tc>
                <a:tc hMerge="1">
                  <a:txBody>
                    <a:bodyPr/>
                    <a:lstStyle/>
                    <a:p>
                      <a:endParaRPr lang="en-US" sz="1200">
                        <a:solidFill>
                          <a:schemeClr val="bg1"/>
                        </a:solidFill>
                      </a:endParaRPr>
                    </a:p>
                  </a:txBody>
                  <a:tcPr>
                    <a:solidFill>
                      <a:schemeClr val="bg1">
                        <a:lumMod val="50000"/>
                      </a:schemeClr>
                    </a:solidFill>
                  </a:tcPr>
                </a:tc>
                <a:tc hMerge="1">
                  <a:txBody>
                    <a:bodyPr/>
                    <a:lstStyle/>
                    <a:p>
                      <a:endParaRPr lang="en-US" sz="1200">
                        <a:solidFill>
                          <a:schemeClr val="bg1"/>
                        </a:solidFill>
                      </a:endParaRPr>
                    </a:p>
                  </a:txBody>
                  <a:tcPr>
                    <a:solidFill>
                      <a:schemeClr val="bg1">
                        <a:lumMod val="50000"/>
                      </a:schemeClr>
                    </a:solidFill>
                  </a:tcPr>
                </a:tc>
                <a:tc hMerge="1">
                  <a:txBody>
                    <a:bodyPr/>
                    <a:lstStyle/>
                    <a:p>
                      <a:endParaRPr lang="en-US" sz="1200">
                        <a:solidFill>
                          <a:schemeClr val="bg1"/>
                        </a:solidFill>
                      </a:endParaRPr>
                    </a:p>
                  </a:txBody>
                  <a:tcPr>
                    <a:solidFill>
                      <a:schemeClr val="bg1">
                        <a:lumMod val="50000"/>
                      </a:schemeClr>
                    </a:solidFill>
                  </a:tcPr>
                </a:tc>
                <a:tc>
                  <a:txBody>
                    <a:bodyPr/>
                    <a:lstStyle/>
                    <a:p>
                      <a:endParaRPr lang="en-US" sz="1200"/>
                    </a:p>
                  </a:txBody>
                  <a:tcPr anchor="b">
                    <a:solidFill>
                      <a:schemeClr val="bg1">
                        <a:lumMod val="85000"/>
                      </a:schemeClr>
                    </a:solidFill>
                  </a:tcPr>
                </a:tc>
                <a:tc gridSpan="2">
                  <a:txBody>
                    <a:bodyPr/>
                    <a:lstStyle/>
                    <a:p>
                      <a:pPr algn="ctr"/>
                      <a:r>
                        <a:rPr lang="en-US" sz="1100">
                          <a:solidFill>
                            <a:schemeClr val="bg1"/>
                          </a:solidFill>
                          <a:latin typeface="Avenir LT 65 Medium" panose="020B0603020000020003" pitchFamily="34" charset="0"/>
                        </a:rPr>
                        <a:t>BONDS</a:t>
                      </a:r>
                      <a:endParaRPr lang="en-US" sz="1200">
                        <a:solidFill>
                          <a:schemeClr val="bg1"/>
                        </a:solidFill>
                        <a:latin typeface="Avenir LT 65 Medium" panose="020B0603020000020003" pitchFamily="34" charset="0"/>
                      </a:endParaRPr>
                    </a:p>
                  </a:txBody>
                  <a:tcPr anchor="ctr">
                    <a:lnR w="6350" cap="flat" cmpd="sng" algn="ctr">
                      <a:solidFill>
                        <a:schemeClr val="bg1">
                          <a:lumMod val="65000"/>
                        </a:schemeClr>
                      </a:solidFill>
                      <a:prstDash val="solid"/>
                      <a:round/>
                      <a:headEnd type="none" w="med" len="med"/>
                      <a:tailEnd type="none" w="med" len="med"/>
                    </a:lnR>
                    <a:solidFill>
                      <a:schemeClr val="bg1">
                        <a:lumMod val="50000"/>
                      </a:schemeClr>
                    </a:solidFill>
                  </a:tcPr>
                </a:tc>
                <a:tc hMerge="1">
                  <a:txBody>
                    <a:bodyPr/>
                    <a:lstStyle/>
                    <a:p>
                      <a:endParaRPr lang="en-US" sz="1200"/>
                    </a:p>
                  </a:txBody>
                  <a:tcPr>
                    <a:solidFill>
                      <a:schemeClr val="bg1">
                        <a:lumMod val="50000"/>
                      </a:schemeClr>
                    </a:solidFill>
                  </a:tcPr>
                </a:tc>
                <a:extLst>
                  <a:ext uri="{0D108BD9-81ED-4DB2-BD59-A6C34878D82A}">
                    <a16:rowId xmlns:a16="http://schemas.microsoft.com/office/drawing/2014/main" val="462145158"/>
                  </a:ext>
                </a:extLst>
              </a:tr>
              <a:tr h="462888">
                <a:tc>
                  <a:txBody>
                    <a:bodyPr/>
                    <a:lstStyle/>
                    <a:p>
                      <a:endParaRPr lang="en-US" sz="1000"/>
                    </a:p>
                  </a:txBody>
                  <a:tcPr anchor="ctr">
                    <a:lnR w="6350" cap="flat" cmpd="sng" algn="ctr">
                      <a:solidFill>
                        <a:schemeClr val="bg1">
                          <a:lumMod val="65000"/>
                        </a:schemeClr>
                      </a:solidFill>
                      <a:prstDash val="solid"/>
                      <a:round/>
                      <a:headEnd type="none" w="med" len="med"/>
                      <a:tailEnd type="none" w="med" len="med"/>
                    </a:lnR>
                  </a:tcPr>
                </a:tc>
                <a:tc>
                  <a:txBody>
                    <a:bodyPr/>
                    <a:lstStyle/>
                    <a:p>
                      <a:pPr algn="ctr"/>
                      <a:r>
                        <a:rPr lang="en-US" sz="1200">
                          <a:solidFill>
                            <a:schemeClr val="tx1"/>
                          </a:solidFill>
                        </a:rPr>
                        <a:t>17.15%</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pPr algn="ctr"/>
                      <a:r>
                        <a:rPr lang="en-US" sz="1200">
                          <a:solidFill>
                            <a:schemeClr val="tx1"/>
                          </a:solidFill>
                        </a:rPr>
                        <a:t>31.85%</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pPr algn="ctr"/>
                      <a:r>
                        <a:rPr lang="en-US" sz="1200">
                          <a:solidFill>
                            <a:schemeClr val="tx1"/>
                          </a:solidFill>
                        </a:rPr>
                        <a:t>33.57%</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pPr algn="ctr"/>
                      <a:r>
                        <a:rPr lang="en-US" sz="1200">
                          <a:solidFill>
                            <a:schemeClr val="tx1"/>
                          </a:solidFill>
                        </a:rPr>
                        <a:t>7.67%</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pPr algn="ctr"/>
                      <a:endParaRPr lang="en-US" sz="1200">
                        <a:solidFill>
                          <a:schemeClr val="tx1"/>
                        </a:solidFill>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pPr algn="ctr"/>
                      <a:r>
                        <a:rPr lang="en-US" sz="1200">
                          <a:solidFill>
                            <a:schemeClr val="tx1"/>
                          </a:solidFill>
                        </a:rPr>
                        <a:t>7.30%</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pPr algn="ctr"/>
                      <a:r>
                        <a:rPr lang="en-US" sz="1200">
                          <a:solidFill>
                            <a:schemeClr val="tx1"/>
                          </a:solidFill>
                        </a:rPr>
                        <a:t>2.80%</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extLst>
                  <a:ext uri="{0D108BD9-81ED-4DB2-BD59-A6C34878D82A}">
                    <a16:rowId xmlns:a16="http://schemas.microsoft.com/office/drawing/2014/main" val="2257848847"/>
                  </a:ext>
                </a:extLst>
              </a:tr>
              <a:tr h="907427">
                <a:tc>
                  <a:txBody>
                    <a:bodyPr/>
                    <a:lstStyle/>
                    <a:p>
                      <a:endParaRPr lang="en-US" sz="1000"/>
                    </a:p>
                  </a:txBody>
                  <a:tcPr anchor="ctr">
                    <a:lnR w="6350" cap="flat" cmpd="sng" algn="ctr">
                      <a:solidFill>
                        <a:schemeClr val="bg1">
                          <a:lumMod val="65000"/>
                        </a:schemeClr>
                      </a:solidFill>
                      <a:prstDash val="solid"/>
                      <a:round/>
                      <a:headEnd type="none" w="med" len="med"/>
                      <a:tailEnd type="none" w="med" len="med"/>
                    </a:lnR>
                  </a:tcPr>
                </a:tc>
                <a:tc>
                  <a:txBody>
                    <a:bodyPr/>
                    <a:lstStyle/>
                    <a:p>
                      <a:r>
                        <a:rPr lang="en-US" sz="1200"/>
                        <a:t> </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r>
                        <a:rPr lang="en-US" sz="1200"/>
                        <a:t> </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r>
                        <a:rPr lang="en-US" sz="1200"/>
                        <a:t> </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r>
                        <a:rPr lang="en-US" sz="1200"/>
                        <a:t> </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r>
                        <a:rPr lang="en-US" sz="1200"/>
                        <a:t> </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r>
                        <a:rPr lang="en-US" sz="1200"/>
                        <a:t> </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r>
                        <a:rPr lang="en-US" sz="1200"/>
                        <a:t> </a:t>
                      </a: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extLst>
                  <a:ext uri="{0D108BD9-81ED-4DB2-BD59-A6C34878D82A}">
                    <a16:rowId xmlns:a16="http://schemas.microsoft.com/office/drawing/2014/main" val="2968481374"/>
                  </a:ext>
                </a:extLst>
              </a:tr>
              <a:tr h="231599">
                <a:tc>
                  <a:txBody>
                    <a:bodyPr/>
                    <a:lstStyle/>
                    <a:p>
                      <a:endParaRPr lang="en-US" sz="1000"/>
                    </a:p>
                  </a:txBody>
                  <a:tcPr marL="0" marR="0" marT="0" marB="0" anchor="ctr"/>
                </a:tc>
                <a:tc>
                  <a:txBody>
                    <a:bodyPr/>
                    <a:lstStyle/>
                    <a:p>
                      <a:endParaRPr lang="en-US" sz="800"/>
                    </a:p>
                  </a:txBody>
                  <a:tcPr marL="0" marR="0" marT="0" marB="0"/>
                </a:tc>
                <a:tc>
                  <a:txBody>
                    <a:bodyPr/>
                    <a:lstStyle/>
                    <a:p>
                      <a:endParaRPr lang="en-US" sz="800"/>
                    </a:p>
                  </a:txBody>
                  <a:tcPr marL="0" marR="0" marT="0" marB="0"/>
                </a:tc>
                <a:tc>
                  <a:txBody>
                    <a:bodyPr/>
                    <a:lstStyle/>
                    <a:p>
                      <a:endParaRPr lang="en-US" sz="800"/>
                    </a:p>
                  </a:txBody>
                  <a:tcPr marL="0" marR="0" marT="0" marB="0"/>
                </a:tc>
                <a:tc>
                  <a:txBody>
                    <a:bodyPr/>
                    <a:lstStyle/>
                    <a:p>
                      <a:endParaRPr lang="en-US" sz="800"/>
                    </a:p>
                  </a:txBody>
                  <a:tcPr marL="0" marR="0" marT="0" marB="0"/>
                </a:tc>
                <a:tc>
                  <a:txBody>
                    <a:bodyPr/>
                    <a:lstStyle/>
                    <a:p>
                      <a:endParaRPr lang="en-US" sz="800"/>
                    </a:p>
                  </a:txBody>
                  <a:tcPr marL="0" marR="0" marT="0" marB="0"/>
                </a:tc>
                <a:tc>
                  <a:txBody>
                    <a:bodyPr/>
                    <a:lstStyle/>
                    <a:p>
                      <a:endParaRPr lang="en-US" sz="800"/>
                    </a:p>
                  </a:txBody>
                  <a:tcPr marL="0" marR="0" marT="0" marB="0"/>
                </a:tc>
                <a:tc>
                  <a:txBody>
                    <a:bodyPr/>
                    <a:lstStyle/>
                    <a:p>
                      <a:endParaRPr lang="en-US" sz="800"/>
                    </a:p>
                  </a:txBody>
                  <a:tcPr marL="0" marR="0" marT="0" marB="0"/>
                </a:tc>
                <a:extLst>
                  <a:ext uri="{0D108BD9-81ED-4DB2-BD59-A6C34878D82A}">
                    <a16:rowId xmlns:a16="http://schemas.microsoft.com/office/drawing/2014/main" val="1110000147"/>
                  </a:ext>
                </a:extLst>
              </a:tr>
              <a:tr h="365760">
                <a:tc>
                  <a:txBody>
                    <a:bodyPr/>
                    <a:lstStyle/>
                    <a:p>
                      <a:r>
                        <a:rPr lang="en-US" sz="1100">
                          <a:solidFill>
                            <a:schemeClr val="bg1"/>
                          </a:solidFill>
                          <a:latin typeface="Avenir LT 65 Medium" panose="020B0603020000020003" pitchFamily="34" charset="0"/>
                        </a:rPr>
                        <a:t>Since Jan. 2001</a:t>
                      </a:r>
                    </a:p>
                  </a:txBody>
                  <a:tcPr anchor="ctr">
                    <a:lnR w="6350" cap="flat" cmpd="sng" algn="ctr">
                      <a:solidFill>
                        <a:schemeClr val="bg1"/>
                      </a:solidFill>
                      <a:prstDash val="solid"/>
                      <a:round/>
                      <a:headEnd type="none" w="med" len="med"/>
                      <a:tailEnd type="none" w="med" len="med"/>
                    </a:lnR>
                    <a:solidFill>
                      <a:schemeClr val="bg1">
                        <a:lumMod val="50000"/>
                      </a:schemeClr>
                    </a:solidFill>
                  </a:tcPr>
                </a:tc>
                <a:tc>
                  <a:txBody>
                    <a:bodyPr/>
                    <a:lstStyle/>
                    <a:p>
                      <a:r>
                        <a:rPr lang="en-US" sz="1200"/>
                        <a:t> </a:t>
                      </a: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bg1">
                        <a:lumMod val="50000"/>
                      </a:schemeClr>
                    </a:solidFill>
                  </a:tcPr>
                </a:tc>
                <a:tc>
                  <a:txBody>
                    <a:bodyPr/>
                    <a:lstStyle/>
                    <a:p>
                      <a:r>
                        <a:rPr lang="en-US" sz="1200"/>
                        <a:t> </a:t>
                      </a: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bg1">
                        <a:lumMod val="50000"/>
                      </a:schemeClr>
                    </a:solidFill>
                  </a:tcPr>
                </a:tc>
                <a:tc>
                  <a:txBody>
                    <a:bodyPr/>
                    <a:lstStyle/>
                    <a:p>
                      <a:r>
                        <a:rPr lang="en-US" sz="1200"/>
                        <a:t> </a:t>
                      </a: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solidFill>
                      <a:schemeClr val="bg1">
                        <a:lumMod val="50000"/>
                      </a:schemeClr>
                    </a:solidFill>
                  </a:tcPr>
                </a:tc>
                <a:tc>
                  <a:txBody>
                    <a:bodyPr/>
                    <a:lstStyle/>
                    <a:p>
                      <a:r>
                        <a:rPr lang="en-US" sz="1200"/>
                        <a:t> </a:t>
                      </a:r>
                    </a:p>
                  </a:txBody>
                  <a:tcPr>
                    <a:lnL w="6350" cap="flat" cmpd="sng" algn="ctr">
                      <a:solidFill>
                        <a:schemeClr val="bg1"/>
                      </a:solidFill>
                      <a:prstDash val="solid"/>
                      <a:round/>
                      <a:headEnd type="none" w="med" len="med"/>
                      <a:tailEnd type="none" w="med" len="med"/>
                    </a:lnL>
                    <a:solidFill>
                      <a:schemeClr val="bg1">
                        <a:lumMod val="50000"/>
                      </a:schemeClr>
                    </a:solidFill>
                  </a:tcPr>
                </a:tc>
                <a:tc>
                  <a:txBody>
                    <a:bodyPr/>
                    <a:lstStyle/>
                    <a:p>
                      <a:r>
                        <a:rPr lang="en-US" sz="1200"/>
                        <a:t> </a:t>
                      </a:r>
                    </a:p>
                  </a:txBody>
                  <a:tcPr>
                    <a:solidFill>
                      <a:schemeClr val="bg1">
                        <a:lumMod val="85000"/>
                      </a:schemeClr>
                    </a:solidFill>
                  </a:tcPr>
                </a:tc>
                <a:tc>
                  <a:txBody>
                    <a:bodyPr/>
                    <a:lstStyle/>
                    <a:p>
                      <a:r>
                        <a:rPr lang="en-US" sz="1200"/>
                        <a:t> </a:t>
                      </a:r>
                    </a:p>
                  </a:txBody>
                  <a:tcPr>
                    <a:lnR w="6350" cap="flat" cmpd="sng" algn="ctr">
                      <a:solidFill>
                        <a:schemeClr val="bg1"/>
                      </a:solidFill>
                      <a:prstDash val="solid"/>
                      <a:round/>
                      <a:headEnd type="none" w="med" len="med"/>
                      <a:tailEnd type="none" w="med" len="med"/>
                    </a:lnR>
                    <a:solidFill>
                      <a:schemeClr val="bg1">
                        <a:lumMod val="50000"/>
                      </a:schemeClr>
                    </a:solidFill>
                  </a:tcPr>
                </a:tc>
                <a:tc>
                  <a:txBody>
                    <a:bodyPr/>
                    <a:lstStyle/>
                    <a:p>
                      <a:r>
                        <a:rPr lang="en-US" sz="1200"/>
                        <a:t> </a:t>
                      </a:r>
                    </a:p>
                  </a:txBody>
                  <a:tcPr>
                    <a:lnL w="6350" cap="flat" cmpd="sng" algn="ctr">
                      <a:solidFill>
                        <a:schemeClr val="bg1"/>
                      </a:solidFill>
                      <a:prstDash val="solid"/>
                      <a:round/>
                      <a:headEnd type="none" w="med" len="med"/>
                      <a:tailEnd type="none" w="med" len="med"/>
                    </a:lnL>
                    <a:solidFill>
                      <a:schemeClr val="bg1">
                        <a:lumMod val="50000"/>
                      </a:schemeClr>
                    </a:solidFill>
                  </a:tcPr>
                </a:tc>
                <a:extLst>
                  <a:ext uri="{0D108BD9-81ED-4DB2-BD59-A6C34878D82A}">
                    <a16:rowId xmlns:a16="http://schemas.microsoft.com/office/drawing/2014/main" val="3665611152"/>
                  </a:ext>
                </a:extLst>
              </a:tr>
              <a:tr h="555363">
                <a:tc>
                  <a:txBody>
                    <a:bodyPr/>
                    <a:lstStyle/>
                    <a:p>
                      <a:r>
                        <a:rPr lang="en-US" sz="1200">
                          <a:solidFill>
                            <a:schemeClr val="bg1">
                              <a:lumMod val="50000"/>
                            </a:schemeClr>
                          </a:solidFill>
                        </a:rPr>
                        <a:t>Average</a:t>
                      </a:r>
                      <a:br>
                        <a:rPr lang="en-US" sz="1200">
                          <a:solidFill>
                            <a:schemeClr val="bg1">
                              <a:lumMod val="50000"/>
                            </a:schemeClr>
                          </a:solidFill>
                        </a:rPr>
                      </a:br>
                      <a:r>
                        <a:rPr lang="en-US" sz="1200">
                          <a:solidFill>
                            <a:schemeClr val="bg1">
                              <a:lumMod val="50000"/>
                            </a:schemeClr>
                          </a:solidFill>
                        </a:rPr>
                        <a:t>Yearly Return</a:t>
                      </a:r>
                    </a:p>
                  </a:txBody>
                  <a:tcPr anchor="ctr">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10.5%</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7.5%</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12.0%</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8.9%</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 </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pPr algn="ctr"/>
                      <a:r>
                        <a:rPr lang="en-US" sz="1200">
                          <a:solidFill>
                            <a:schemeClr val="bg1">
                              <a:lumMod val="50000"/>
                            </a:schemeClr>
                          </a:solidFill>
                        </a:rPr>
                        <a:t>3.9%</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3.8%</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237252356"/>
                  </a:ext>
                </a:extLst>
              </a:tr>
              <a:tr h="320040">
                <a:tc>
                  <a:txBody>
                    <a:bodyPr/>
                    <a:lstStyle/>
                    <a:p>
                      <a:r>
                        <a:rPr lang="en-US" sz="1200">
                          <a:solidFill>
                            <a:schemeClr val="bg1">
                              <a:lumMod val="50000"/>
                            </a:schemeClr>
                          </a:solidFill>
                        </a:rPr>
                        <a:t>Best</a:t>
                      </a:r>
                    </a:p>
                  </a:txBody>
                  <a:tcPr marT="0" marB="0" anchor="b">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tcPr>
                </a:tc>
                <a:tc>
                  <a:txBody>
                    <a:bodyPr/>
                    <a:lstStyle/>
                    <a:p>
                      <a:pPr algn="ctr"/>
                      <a:r>
                        <a:rPr lang="en-US" sz="1200">
                          <a:solidFill>
                            <a:schemeClr val="bg1">
                              <a:lumMod val="50000"/>
                            </a:schemeClr>
                          </a:solidFill>
                        </a:rPr>
                        <a:t>33.6%</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39.4%</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78.5%</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37.4%</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 </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pPr algn="ctr"/>
                      <a:r>
                        <a:rPr lang="en-US" sz="1200">
                          <a:solidFill>
                            <a:schemeClr val="bg1">
                              <a:lumMod val="50000"/>
                            </a:schemeClr>
                          </a:solidFill>
                        </a:rPr>
                        <a:t>10.3%</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8.8%</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050843661"/>
                  </a:ext>
                </a:extLst>
              </a:tr>
              <a:tr h="320040">
                <a:tc>
                  <a:txBody>
                    <a:bodyPr/>
                    <a:lstStyle/>
                    <a:p>
                      <a:r>
                        <a:rPr lang="en-US" sz="1200">
                          <a:solidFill>
                            <a:schemeClr val="bg1">
                              <a:lumMod val="50000"/>
                            </a:schemeClr>
                          </a:solidFill>
                        </a:rPr>
                        <a:t>Year</a:t>
                      </a:r>
                    </a:p>
                  </a:txBody>
                  <a:tcPr marT="0" marB="0">
                    <a:lnR w="6350" cap="flat" cmpd="sng" algn="ctr">
                      <a:solidFill>
                        <a:schemeClr val="bg1">
                          <a:lumMod val="65000"/>
                        </a:schemeClr>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tcPr>
                </a:tc>
                <a:tc>
                  <a:txBody>
                    <a:bodyPr/>
                    <a:lstStyle/>
                    <a:p>
                      <a:pPr algn="ctr"/>
                      <a:r>
                        <a:rPr lang="en-US" sz="1200" b="1">
                          <a:solidFill>
                            <a:schemeClr val="bg1">
                              <a:lumMod val="50000"/>
                            </a:schemeClr>
                          </a:solidFill>
                        </a:rPr>
                        <a:t>2013</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b="1">
                          <a:solidFill>
                            <a:schemeClr val="bg1">
                              <a:lumMod val="50000"/>
                            </a:schemeClr>
                          </a:solidFill>
                        </a:rPr>
                        <a:t>2003</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b="1">
                          <a:solidFill>
                            <a:schemeClr val="bg1">
                              <a:lumMod val="50000"/>
                            </a:schemeClr>
                          </a:solidFill>
                        </a:rPr>
                        <a:t>2009</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b="1">
                          <a:solidFill>
                            <a:schemeClr val="bg1">
                              <a:lumMod val="50000"/>
                            </a:schemeClr>
                          </a:solidFill>
                        </a:rPr>
                        <a:t>2006</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b="1">
                          <a:solidFill>
                            <a:schemeClr val="bg1">
                              <a:lumMod val="50000"/>
                            </a:schemeClr>
                          </a:solidFill>
                        </a:rPr>
                        <a:t> </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pPr algn="ctr"/>
                      <a:r>
                        <a:rPr lang="en-US" sz="1200" b="1">
                          <a:solidFill>
                            <a:schemeClr val="bg1">
                              <a:lumMod val="50000"/>
                            </a:schemeClr>
                          </a:solidFill>
                        </a:rPr>
                        <a:t>2002</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r>
                        <a:rPr lang="en-US" sz="1200" b="1">
                          <a:solidFill>
                            <a:schemeClr val="bg1">
                              <a:lumMod val="50000"/>
                            </a:schemeClr>
                          </a:solidFill>
                        </a:rPr>
                        <a:t>2014</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120623741"/>
                  </a:ext>
                </a:extLst>
              </a:tr>
              <a:tr h="320040">
                <a:tc>
                  <a:txBody>
                    <a:bodyPr/>
                    <a:lstStyle/>
                    <a:p>
                      <a:r>
                        <a:rPr lang="en-US" sz="1200">
                          <a:solidFill>
                            <a:schemeClr val="bg1">
                              <a:lumMod val="50000"/>
                            </a:schemeClr>
                          </a:solidFill>
                        </a:rPr>
                        <a:t>Worst</a:t>
                      </a:r>
                    </a:p>
                  </a:txBody>
                  <a:tcPr marT="0" marB="0" anchor="b">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tcPr>
                </a:tc>
                <a:tc>
                  <a:txBody>
                    <a:bodyPr/>
                    <a:lstStyle/>
                    <a:p>
                      <a:pPr algn="ctr"/>
                      <a:r>
                        <a:rPr lang="en-US" sz="1200">
                          <a:solidFill>
                            <a:schemeClr val="bg1">
                              <a:lumMod val="50000"/>
                            </a:schemeClr>
                          </a:solidFill>
                        </a:rPr>
                        <a:t>-37.3%</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-43.6%</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-53.3%</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-45.7%</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 </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pPr algn="ctr"/>
                      <a:r>
                        <a:rPr lang="en-US" sz="1200">
                          <a:solidFill>
                            <a:schemeClr val="bg1">
                              <a:lumMod val="50000"/>
                            </a:schemeClr>
                          </a:solidFill>
                        </a:rPr>
                        <a:t>-13.0%</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tc>
                  <a:txBody>
                    <a:bodyPr/>
                    <a:lstStyle/>
                    <a:p>
                      <a:pPr algn="ctr"/>
                      <a:r>
                        <a:rPr lang="en-US" sz="1200">
                          <a:solidFill>
                            <a:schemeClr val="bg1">
                              <a:lumMod val="50000"/>
                            </a:schemeClr>
                          </a:solidFill>
                        </a:rPr>
                        <a:t>-9.8%</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77677287"/>
                  </a:ext>
                </a:extLst>
              </a:tr>
              <a:tr h="320040">
                <a:tc>
                  <a:txBody>
                    <a:bodyPr/>
                    <a:lstStyle/>
                    <a:p>
                      <a:r>
                        <a:rPr lang="en-US" sz="1200">
                          <a:solidFill>
                            <a:schemeClr val="bg1">
                              <a:lumMod val="50000"/>
                            </a:schemeClr>
                          </a:solidFill>
                        </a:rPr>
                        <a:t>Year</a:t>
                      </a:r>
                    </a:p>
                  </a:txBody>
                  <a:tcPr marT="0" marB="0">
                    <a:lnR w="6350" cap="flat" cmpd="sng" algn="ctr">
                      <a:solidFill>
                        <a:schemeClr val="bg1">
                          <a:lumMod val="65000"/>
                        </a:schemeClr>
                      </a:solidFill>
                      <a:prstDash val="solid"/>
                      <a:round/>
                      <a:headEnd type="none" w="med" len="med"/>
                      <a:tailEnd type="none" w="med" len="med"/>
                    </a:lnR>
                  </a:tcPr>
                </a:tc>
                <a:tc>
                  <a:txBody>
                    <a:bodyPr/>
                    <a:lstStyle/>
                    <a:p>
                      <a:pPr algn="ctr"/>
                      <a:r>
                        <a:rPr lang="en-US" sz="1200" b="1">
                          <a:solidFill>
                            <a:schemeClr val="bg1">
                              <a:lumMod val="50000"/>
                            </a:schemeClr>
                          </a:solidFill>
                        </a:rPr>
                        <a:t>2008</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tcPr>
                </a:tc>
                <a:tc>
                  <a:txBody>
                    <a:bodyPr/>
                    <a:lstStyle/>
                    <a:p>
                      <a:pPr algn="ctr"/>
                      <a:r>
                        <a:rPr lang="en-US" sz="1200" b="1">
                          <a:solidFill>
                            <a:schemeClr val="bg1">
                              <a:lumMod val="50000"/>
                            </a:schemeClr>
                          </a:solidFill>
                        </a:rPr>
                        <a:t>2008</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tcPr>
                </a:tc>
                <a:tc>
                  <a:txBody>
                    <a:bodyPr/>
                    <a:lstStyle/>
                    <a:p>
                      <a:pPr algn="ctr"/>
                      <a:r>
                        <a:rPr lang="en-US" sz="1200" b="1">
                          <a:solidFill>
                            <a:schemeClr val="bg1">
                              <a:lumMod val="50000"/>
                            </a:schemeClr>
                          </a:solidFill>
                        </a:rPr>
                        <a:t>2008</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tcPr>
                </a:tc>
                <a:tc>
                  <a:txBody>
                    <a:bodyPr/>
                    <a:lstStyle/>
                    <a:p>
                      <a:pPr algn="ctr"/>
                      <a:r>
                        <a:rPr lang="en-US" sz="1200" b="1">
                          <a:solidFill>
                            <a:schemeClr val="bg1">
                              <a:lumMod val="50000"/>
                            </a:schemeClr>
                          </a:solidFill>
                        </a:rPr>
                        <a:t>2008</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tcPr>
                </a:tc>
                <a:tc>
                  <a:txBody>
                    <a:bodyPr/>
                    <a:lstStyle/>
                    <a:p>
                      <a:pPr algn="ctr"/>
                      <a:r>
                        <a:rPr lang="en-US" sz="1200" b="1">
                          <a:solidFill>
                            <a:schemeClr val="bg1">
                              <a:lumMod val="50000"/>
                            </a:schemeClr>
                          </a:solidFill>
                        </a:rPr>
                        <a:t> </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tcPr>
                </a:tc>
                <a:tc>
                  <a:txBody>
                    <a:bodyPr/>
                    <a:lstStyle/>
                    <a:p>
                      <a:pPr algn="ctr"/>
                      <a:r>
                        <a:rPr lang="en-US" sz="1200" b="1">
                          <a:solidFill>
                            <a:schemeClr val="bg1">
                              <a:lumMod val="50000"/>
                            </a:schemeClr>
                          </a:solidFill>
                        </a:rPr>
                        <a:t>2022</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tcPr>
                </a:tc>
                <a:tc>
                  <a:txBody>
                    <a:bodyPr/>
                    <a:lstStyle/>
                    <a:p>
                      <a:pPr algn="ctr"/>
                      <a:r>
                        <a:rPr lang="en-US" sz="1200" b="1">
                          <a:solidFill>
                            <a:schemeClr val="bg1">
                              <a:lumMod val="50000"/>
                            </a:schemeClr>
                          </a:solidFill>
                        </a:rPr>
                        <a:t>2022</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tcPr>
                </a:tc>
                <a:extLst>
                  <a:ext uri="{0D108BD9-81ED-4DB2-BD59-A6C34878D82A}">
                    <a16:rowId xmlns:a16="http://schemas.microsoft.com/office/drawing/2014/main" val="967709083"/>
                  </a:ext>
                </a:extLst>
              </a:tr>
            </a:tbl>
          </a:graphicData>
        </a:graphic>
      </p:graphicFrame>
      <p:sp>
        <p:nvSpPr>
          <p:cNvPr id="27" name="Up Arrow 1">
            <a:extLst>
              <a:ext uri="{FF2B5EF4-FFF2-40B4-BE49-F238E27FC236}">
                <a16:creationId xmlns:a16="http://schemas.microsoft.com/office/drawing/2014/main" id="{3CBA0CAF-CF58-4E65-9191-8525ED8582AE}"/>
              </a:ext>
            </a:extLst>
          </p:cNvPr>
          <p:cNvSpPr/>
          <p:nvPr/>
        </p:nvSpPr>
        <p:spPr>
          <a:xfrm>
            <a:off x="7525422" y="3015309"/>
            <a:ext cx="642324" cy="733671"/>
          </a:xfrm>
          <a:prstGeom prst="upArrow">
            <a:avLst/>
          </a:prstGeom>
          <a:solidFill>
            <a:srgbClr val="93A37C"/>
          </a:solidFill>
          <a:ln w="25400" cap="flat" cmpd="sng" algn="ctr">
            <a:noFill/>
            <a:prstDash val="solid"/>
          </a:ln>
          <a:effectLst/>
        </p:spPr>
        <p:txBody>
          <a:bodyPr wrap="square" lIns="101811" tIns="50906" rIns="101811" bIns="50906" rtlCol="0" anchor="ctr"/>
          <a:lstStyle>
            <a:defPPr>
              <a:defRPr lang="en-US"/>
            </a:defPPr>
            <a:lvl1pPr marL="0" indent="0" algn="l" defTabSz="1018228" rtl="0" eaLnBrk="1" latinLnBrk="0" hangingPunct="1">
              <a:defRPr sz="1100" kern="1200">
                <a:solidFill>
                  <a:schemeClr val="tx1"/>
                </a:solidFill>
                <a:latin typeface="+mn-lt"/>
                <a:ea typeface="+mn-ea"/>
                <a:cs typeface="+mn-cs"/>
              </a:defRPr>
            </a:lvl1pPr>
            <a:lvl2pPr marL="457200" indent="0" algn="l" defTabSz="1018228" rtl="0" eaLnBrk="1" latinLnBrk="0" hangingPunct="1">
              <a:defRPr sz="1100" kern="1200">
                <a:solidFill>
                  <a:schemeClr val="tx1"/>
                </a:solidFill>
                <a:latin typeface="+mn-lt"/>
                <a:ea typeface="+mn-ea"/>
                <a:cs typeface="+mn-cs"/>
              </a:defRPr>
            </a:lvl2pPr>
            <a:lvl3pPr marL="914400" indent="0" algn="l" defTabSz="1018228" rtl="0" eaLnBrk="1" latinLnBrk="0" hangingPunct="1">
              <a:defRPr sz="1100" kern="1200">
                <a:solidFill>
                  <a:schemeClr val="tx1"/>
                </a:solidFill>
                <a:latin typeface="+mn-lt"/>
                <a:ea typeface="+mn-ea"/>
                <a:cs typeface="+mn-cs"/>
              </a:defRPr>
            </a:lvl3pPr>
            <a:lvl4pPr marL="1371600" indent="0" algn="l" defTabSz="1018228" rtl="0" eaLnBrk="1" latinLnBrk="0" hangingPunct="1">
              <a:defRPr sz="1100" kern="1200">
                <a:solidFill>
                  <a:schemeClr val="tx1"/>
                </a:solidFill>
                <a:latin typeface="+mn-lt"/>
                <a:ea typeface="+mn-ea"/>
                <a:cs typeface="+mn-cs"/>
              </a:defRPr>
            </a:lvl4pPr>
            <a:lvl5pPr marL="1828800" indent="0" algn="l" defTabSz="1018228" rtl="0" eaLnBrk="1" latinLnBrk="0" hangingPunct="1">
              <a:defRPr sz="1100" kern="1200">
                <a:solidFill>
                  <a:schemeClr val="tx1"/>
                </a:solidFill>
                <a:latin typeface="+mn-lt"/>
                <a:ea typeface="+mn-ea"/>
                <a:cs typeface="+mn-cs"/>
              </a:defRPr>
            </a:lvl5pPr>
            <a:lvl6pPr marL="2286000" indent="0" algn="l" defTabSz="1018228" rtl="0" eaLnBrk="1" latinLnBrk="0" hangingPunct="1">
              <a:defRPr sz="1100" kern="1200">
                <a:solidFill>
                  <a:schemeClr val="tx1"/>
                </a:solidFill>
                <a:latin typeface="+mn-lt"/>
                <a:ea typeface="+mn-ea"/>
                <a:cs typeface="+mn-cs"/>
              </a:defRPr>
            </a:lvl6pPr>
            <a:lvl7pPr marL="2743200" indent="0" algn="l" defTabSz="1018228" rtl="0" eaLnBrk="1" latinLnBrk="0" hangingPunct="1">
              <a:defRPr sz="1100" kern="1200">
                <a:solidFill>
                  <a:schemeClr val="tx1"/>
                </a:solidFill>
                <a:latin typeface="+mn-lt"/>
                <a:ea typeface="+mn-ea"/>
                <a:cs typeface="+mn-cs"/>
              </a:defRPr>
            </a:lvl7pPr>
            <a:lvl8pPr marL="3200400" indent="0" algn="l" defTabSz="1018228" rtl="0" eaLnBrk="1" latinLnBrk="0" hangingPunct="1">
              <a:defRPr sz="1100" kern="1200">
                <a:solidFill>
                  <a:schemeClr val="tx1"/>
                </a:solidFill>
                <a:latin typeface="+mn-lt"/>
                <a:ea typeface="+mn-ea"/>
                <a:cs typeface="+mn-cs"/>
              </a:defRPr>
            </a:lvl8pPr>
            <a:lvl9pPr marL="3657600" indent="0" algn="l" defTabSz="1018228" rtl="0" eaLnBrk="1" latinLnBrk="0" hangingPunct="1">
              <a:defRPr sz="1100" kern="1200">
                <a:solidFill>
                  <a:schemeClr val="tx1"/>
                </a:solidFill>
                <a:latin typeface="+mn-lt"/>
                <a:ea typeface="+mn-ea"/>
                <a:cs typeface="+mn-cs"/>
              </a:defRPr>
            </a:lvl9pPr>
          </a:lstStyle>
          <a:p>
            <a:pPr algn="ctr"/>
            <a:endParaRPr lang="en-US">
              <a:solidFill>
                <a:prstClr val="white"/>
              </a:solidFill>
              <a:latin typeface="Arial"/>
              <a:cs typeface="Arial" pitchFamily="34" charset="0"/>
            </a:endParaRPr>
          </a:p>
        </p:txBody>
      </p:sp>
      <p:sp>
        <p:nvSpPr>
          <p:cNvPr id="28" name="Up Arrow 1">
            <a:extLst>
              <a:ext uri="{FF2B5EF4-FFF2-40B4-BE49-F238E27FC236}">
                <a16:creationId xmlns:a16="http://schemas.microsoft.com/office/drawing/2014/main" id="{D0D5E744-F1B7-4579-A192-D5C07DA6BA34}"/>
              </a:ext>
            </a:extLst>
          </p:cNvPr>
          <p:cNvSpPr/>
          <p:nvPr/>
        </p:nvSpPr>
        <p:spPr>
          <a:xfrm>
            <a:off x="6164978" y="3015309"/>
            <a:ext cx="642324" cy="733671"/>
          </a:xfrm>
          <a:prstGeom prst="upArrow">
            <a:avLst/>
          </a:prstGeom>
          <a:solidFill>
            <a:srgbClr val="93A37C"/>
          </a:solidFill>
          <a:ln w="25400" cap="flat" cmpd="sng" algn="ctr">
            <a:noFill/>
            <a:prstDash val="solid"/>
          </a:ln>
          <a:effectLst/>
        </p:spPr>
        <p:txBody>
          <a:bodyPr wrap="square" lIns="101811" tIns="50906" rIns="101811" bIns="50906" rtlCol="0" anchor="ctr"/>
          <a:lstStyle>
            <a:defPPr>
              <a:defRPr lang="en-US"/>
            </a:defPPr>
            <a:lvl1pPr marL="0" indent="0" algn="l" defTabSz="1018228" rtl="0" eaLnBrk="1" latinLnBrk="0" hangingPunct="1">
              <a:defRPr sz="1100" kern="1200">
                <a:solidFill>
                  <a:schemeClr val="tx1"/>
                </a:solidFill>
                <a:latin typeface="+mn-lt"/>
                <a:ea typeface="+mn-ea"/>
                <a:cs typeface="+mn-cs"/>
              </a:defRPr>
            </a:lvl1pPr>
            <a:lvl2pPr marL="457200" indent="0" algn="l" defTabSz="1018228" rtl="0" eaLnBrk="1" latinLnBrk="0" hangingPunct="1">
              <a:defRPr sz="1100" kern="1200">
                <a:solidFill>
                  <a:schemeClr val="tx1"/>
                </a:solidFill>
                <a:latin typeface="+mn-lt"/>
                <a:ea typeface="+mn-ea"/>
                <a:cs typeface="+mn-cs"/>
              </a:defRPr>
            </a:lvl2pPr>
            <a:lvl3pPr marL="914400" indent="0" algn="l" defTabSz="1018228" rtl="0" eaLnBrk="1" latinLnBrk="0" hangingPunct="1">
              <a:defRPr sz="1100" kern="1200">
                <a:solidFill>
                  <a:schemeClr val="tx1"/>
                </a:solidFill>
                <a:latin typeface="+mn-lt"/>
                <a:ea typeface="+mn-ea"/>
                <a:cs typeface="+mn-cs"/>
              </a:defRPr>
            </a:lvl3pPr>
            <a:lvl4pPr marL="1371600" indent="0" algn="l" defTabSz="1018228" rtl="0" eaLnBrk="1" latinLnBrk="0" hangingPunct="1">
              <a:defRPr sz="1100" kern="1200">
                <a:solidFill>
                  <a:schemeClr val="tx1"/>
                </a:solidFill>
                <a:latin typeface="+mn-lt"/>
                <a:ea typeface="+mn-ea"/>
                <a:cs typeface="+mn-cs"/>
              </a:defRPr>
            </a:lvl4pPr>
            <a:lvl5pPr marL="1828800" indent="0" algn="l" defTabSz="1018228" rtl="0" eaLnBrk="1" latinLnBrk="0" hangingPunct="1">
              <a:defRPr sz="1100" kern="1200">
                <a:solidFill>
                  <a:schemeClr val="tx1"/>
                </a:solidFill>
                <a:latin typeface="+mn-lt"/>
                <a:ea typeface="+mn-ea"/>
                <a:cs typeface="+mn-cs"/>
              </a:defRPr>
            </a:lvl5pPr>
            <a:lvl6pPr marL="2286000" indent="0" algn="l" defTabSz="1018228" rtl="0" eaLnBrk="1" latinLnBrk="0" hangingPunct="1">
              <a:defRPr sz="1100" kern="1200">
                <a:solidFill>
                  <a:schemeClr val="tx1"/>
                </a:solidFill>
                <a:latin typeface="+mn-lt"/>
                <a:ea typeface="+mn-ea"/>
                <a:cs typeface="+mn-cs"/>
              </a:defRPr>
            </a:lvl6pPr>
            <a:lvl7pPr marL="2743200" indent="0" algn="l" defTabSz="1018228" rtl="0" eaLnBrk="1" latinLnBrk="0" hangingPunct="1">
              <a:defRPr sz="1100" kern="1200">
                <a:solidFill>
                  <a:schemeClr val="tx1"/>
                </a:solidFill>
                <a:latin typeface="+mn-lt"/>
                <a:ea typeface="+mn-ea"/>
                <a:cs typeface="+mn-cs"/>
              </a:defRPr>
            </a:lvl7pPr>
            <a:lvl8pPr marL="3200400" indent="0" algn="l" defTabSz="1018228" rtl="0" eaLnBrk="1" latinLnBrk="0" hangingPunct="1">
              <a:defRPr sz="1100" kern="1200">
                <a:solidFill>
                  <a:schemeClr val="tx1"/>
                </a:solidFill>
                <a:latin typeface="+mn-lt"/>
                <a:ea typeface="+mn-ea"/>
                <a:cs typeface="+mn-cs"/>
              </a:defRPr>
            </a:lvl8pPr>
            <a:lvl9pPr marL="3657600" indent="0" algn="l" defTabSz="1018228" rtl="0" eaLnBrk="1" latinLnBrk="0" hangingPunct="1">
              <a:defRPr sz="1100" kern="1200">
                <a:solidFill>
                  <a:schemeClr val="tx1"/>
                </a:solidFill>
                <a:latin typeface="+mn-lt"/>
                <a:ea typeface="+mn-ea"/>
                <a:cs typeface="+mn-cs"/>
              </a:defRPr>
            </a:lvl9pPr>
          </a:lstStyle>
          <a:p>
            <a:pPr algn="ctr"/>
            <a:endParaRPr lang="en-US">
              <a:solidFill>
                <a:prstClr val="white"/>
              </a:solidFill>
              <a:latin typeface="Arial"/>
              <a:cs typeface="Arial" pitchFamily="34" charset="0"/>
            </a:endParaRPr>
          </a:p>
        </p:txBody>
      </p:sp>
      <p:sp>
        <p:nvSpPr>
          <p:cNvPr id="32" name="Up Arrow 1">
            <a:extLst>
              <a:ext uri="{FF2B5EF4-FFF2-40B4-BE49-F238E27FC236}">
                <a16:creationId xmlns:a16="http://schemas.microsoft.com/office/drawing/2014/main" id="{C0FE40EF-A67C-4BB1-9E07-CFC7D9A8315A}"/>
              </a:ext>
            </a:extLst>
          </p:cNvPr>
          <p:cNvSpPr/>
          <p:nvPr/>
        </p:nvSpPr>
        <p:spPr>
          <a:xfrm>
            <a:off x="8654731" y="3015309"/>
            <a:ext cx="642324" cy="733671"/>
          </a:xfrm>
          <a:prstGeom prst="upArrow">
            <a:avLst/>
          </a:prstGeom>
          <a:solidFill>
            <a:srgbClr val="93A37C"/>
          </a:solidFill>
          <a:ln w="25400" cap="flat" cmpd="sng" algn="ctr">
            <a:noFill/>
            <a:prstDash val="solid"/>
          </a:ln>
          <a:effectLst/>
        </p:spPr>
        <p:txBody>
          <a:bodyPr wrap="square" lIns="101811" tIns="50906" rIns="101811" bIns="50906" rtlCol="0" anchor="ctr"/>
          <a:lstStyle>
            <a:defPPr>
              <a:defRPr lang="en-US"/>
            </a:defPPr>
            <a:lvl1pPr marL="0" indent="0" algn="l" defTabSz="1018228" rtl="0" eaLnBrk="1" latinLnBrk="0" hangingPunct="1">
              <a:defRPr sz="1100" kern="1200">
                <a:solidFill>
                  <a:schemeClr val="tx1"/>
                </a:solidFill>
                <a:latin typeface="+mn-lt"/>
                <a:ea typeface="+mn-ea"/>
                <a:cs typeface="+mn-cs"/>
              </a:defRPr>
            </a:lvl1pPr>
            <a:lvl2pPr marL="457200" indent="0" algn="l" defTabSz="1018228" rtl="0" eaLnBrk="1" latinLnBrk="0" hangingPunct="1">
              <a:defRPr sz="1100" kern="1200">
                <a:solidFill>
                  <a:schemeClr val="tx1"/>
                </a:solidFill>
                <a:latin typeface="+mn-lt"/>
                <a:ea typeface="+mn-ea"/>
                <a:cs typeface="+mn-cs"/>
              </a:defRPr>
            </a:lvl2pPr>
            <a:lvl3pPr marL="914400" indent="0" algn="l" defTabSz="1018228" rtl="0" eaLnBrk="1" latinLnBrk="0" hangingPunct="1">
              <a:defRPr sz="1100" kern="1200">
                <a:solidFill>
                  <a:schemeClr val="tx1"/>
                </a:solidFill>
                <a:latin typeface="+mn-lt"/>
                <a:ea typeface="+mn-ea"/>
                <a:cs typeface="+mn-cs"/>
              </a:defRPr>
            </a:lvl3pPr>
            <a:lvl4pPr marL="1371600" indent="0" algn="l" defTabSz="1018228" rtl="0" eaLnBrk="1" latinLnBrk="0" hangingPunct="1">
              <a:defRPr sz="1100" kern="1200">
                <a:solidFill>
                  <a:schemeClr val="tx1"/>
                </a:solidFill>
                <a:latin typeface="+mn-lt"/>
                <a:ea typeface="+mn-ea"/>
                <a:cs typeface="+mn-cs"/>
              </a:defRPr>
            </a:lvl4pPr>
            <a:lvl5pPr marL="1828800" indent="0" algn="l" defTabSz="1018228" rtl="0" eaLnBrk="1" latinLnBrk="0" hangingPunct="1">
              <a:defRPr sz="1100" kern="1200">
                <a:solidFill>
                  <a:schemeClr val="tx1"/>
                </a:solidFill>
                <a:latin typeface="+mn-lt"/>
                <a:ea typeface="+mn-ea"/>
                <a:cs typeface="+mn-cs"/>
              </a:defRPr>
            </a:lvl5pPr>
            <a:lvl6pPr marL="2286000" indent="0" algn="l" defTabSz="1018228" rtl="0" eaLnBrk="1" latinLnBrk="0" hangingPunct="1">
              <a:defRPr sz="1100" kern="1200">
                <a:solidFill>
                  <a:schemeClr val="tx1"/>
                </a:solidFill>
                <a:latin typeface="+mn-lt"/>
                <a:ea typeface="+mn-ea"/>
                <a:cs typeface="+mn-cs"/>
              </a:defRPr>
            </a:lvl6pPr>
            <a:lvl7pPr marL="2743200" indent="0" algn="l" defTabSz="1018228" rtl="0" eaLnBrk="1" latinLnBrk="0" hangingPunct="1">
              <a:defRPr sz="1100" kern="1200">
                <a:solidFill>
                  <a:schemeClr val="tx1"/>
                </a:solidFill>
                <a:latin typeface="+mn-lt"/>
                <a:ea typeface="+mn-ea"/>
                <a:cs typeface="+mn-cs"/>
              </a:defRPr>
            </a:lvl7pPr>
            <a:lvl8pPr marL="3200400" indent="0" algn="l" defTabSz="1018228" rtl="0" eaLnBrk="1" latinLnBrk="0" hangingPunct="1">
              <a:defRPr sz="1100" kern="1200">
                <a:solidFill>
                  <a:schemeClr val="tx1"/>
                </a:solidFill>
                <a:latin typeface="+mn-lt"/>
                <a:ea typeface="+mn-ea"/>
                <a:cs typeface="+mn-cs"/>
              </a:defRPr>
            </a:lvl8pPr>
            <a:lvl9pPr marL="3657600" indent="0" algn="l" defTabSz="1018228" rtl="0" eaLnBrk="1" latinLnBrk="0" hangingPunct="1">
              <a:defRPr sz="1100" kern="1200">
                <a:solidFill>
                  <a:schemeClr val="tx1"/>
                </a:solidFill>
                <a:latin typeface="+mn-lt"/>
                <a:ea typeface="+mn-ea"/>
                <a:cs typeface="+mn-cs"/>
              </a:defRPr>
            </a:lvl9pPr>
          </a:lstStyle>
          <a:p>
            <a:pPr algn="ctr"/>
            <a:endParaRPr lang="en-US">
              <a:solidFill>
                <a:prstClr val="white"/>
              </a:solidFill>
              <a:latin typeface="Arial"/>
              <a:cs typeface="Arial" pitchFamily="34" charset="0"/>
            </a:endParaRPr>
          </a:p>
        </p:txBody>
      </p:sp>
      <p:sp>
        <p:nvSpPr>
          <p:cNvPr id="33" name="Up Arrow 1">
            <a:extLst>
              <a:ext uri="{FF2B5EF4-FFF2-40B4-BE49-F238E27FC236}">
                <a16:creationId xmlns:a16="http://schemas.microsoft.com/office/drawing/2014/main" id="{7F7A4050-A355-4304-AD0F-AE628D981AD4}"/>
              </a:ext>
            </a:extLst>
          </p:cNvPr>
          <p:cNvSpPr/>
          <p:nvPr/>
        </p:nvSpPr>
        <p:spPr>
          <a:xfrm>
            <a:off x="3878750" y="3015309"/>
            <a:ext cx="642324" cy="733671"/>
          </a:xfrm>
          <a:prstGeom prst="upArrow">
            <a:avLst/>
          </a:prstGeom>
          <a:solidFill>
            <a:srgbClr val="93A37C"/>
          </a:solidFill>
          <a:ln w="25400" cap="flat" cmpd="sng" algn="ctr">
            <a:noFill/>
            <a:prstDash val="solid"/>
          </a:ln>
          <a:effectLst/>
        </p:spPr>
        <p:txBody>
          <a:bodyPr wrap="square" lIns="101811" tIns="50906" rIns="101811" bIns="50906" rtlCol="0" anchor="ctr"/>
          <a:lstStyle>
            <a:defPPr>
              <a:defRPr lang="en-US"/>
            </a:defPPr>
            <a:lvl1pPr marL="0" indent="0" algn="l" defTabSz="1018228" rtl="0" eaLnBrk="1" latinLnBrk="0" hangingPunct="1">
              <a:defRPr sz="1100" kern="1200">
                <a:solidFill>
                  <a:schemeClr val="tx1"/>
                </a:solidFill>
                <a:latin typeface="+mn-lt"/>
                <a:ea typeface="+mn-ea"/>
                <a:cs typeface="+mn-cs"/>
              </a:defRPr>
            </a:lvl1pPr>
            <a:lvl2pPr marL="457200" indent="0" algn="l" defTabSz="1018228" rtl="0" eaLnBrk="1" latinLnBrk="0" hangingPunct="1">
              <a:defRPr sz="1100" kern="1200">
                <a:solidFill>
                  <a:schemeClr val="tx1"/>
                </a:solidFill>
                <a:latin typeface="+mn-lt"/>
                <a:ea typeface="+mn-ea"/>
                <a:cs typeface="+mn-cs"/>
              </a:defRPr>
            </a:lvl2pPr>
            <a:lvl3pPr marL="914400" indent="0" algn="l" defTabSz="1018228" rtl="0" eaLnBrk="1" latinLnBrk="0" hangingPunct="1">
              <a:defRPr sz="1100" kern="1200">
                <a:solidFill>
                  <a:schemeClr val="tx1"/>
                </a:solidFill>
                <a:latin typeface="+mn-lt"/>
                <a:ea typeface="+mn-ea"/>
                <a:cs typeface="+mn-cs"/>
              </a:defRPr>
            </a:lvl3pPr>
            <a:lvl4pPr marL="1371600" indent="0" algn="l" defTabSz="1018228" rtl="0" eaLnBrk="1" latinLnBrk="0" hangingPunct="1">
              <a:defRPr sz="1100" kern="1200">
                <a:solidFill>
                  <a:schemeClr val="tx1"/>
                </a:solidFill>
                <a:latin typeface="+mn-lt"/>
                <a:ea typeface="+mn-ea"/>
                <a:cs typeface="+mn-cs"/>
              </a:defRPr>
            </a:lvl4pPr>
            <a:lvl5pPr marL="1828800" indent="0" algn="l" defTabSz="1018228" rtl="0" eaLnBrk="1" latinLnBrk="0" hangingPunct="1">
              <a:defRPr sz="1100" kern="1200">
                <a:solidFill>
                  <a:schemeClr val="tx1"/>
                </a:solidFill>
                <a:latin typeface="+mn-lt"/>
                <a:ea typeface="+mn-ea"/>
                <a:cs typeface="+mn-cs"/>
              </a:defRPr>
            </a:lvl5pPr>
            <a:lvl6pPr marL="2286000" indent="0" algn="l" defTabSz="1018228" rtl="0" eaLnBrk="1" latinLnBrk="0" hangingPunct="1">
              <a:defRPr sz="1100" kern="1200">
                <a:solidFill>
                  <a:schemeClr val="tx1"/>
                </a:solidFill>
                <a:latin typeface="+mn-lt"/>
                <a:ea typeface="+mn-ea"/>
                <a:cs typeface="+mn-cs"/>
              </a:defRPr>
            </a:lvl6pPr>
            <a:lvl7pPr marL="2743200" indent="0" algn="l" defTabSz="1018228" rtl="0" eaLnBrk="1" latinLnBrk="0" hangingPunct="1">
              <a:defRPr sz="1100" kern="1200">
                <a:solidFill>
                  <a:schemeClr val="tx1"/>
                </a:solidFill>
                <a:latin typeface="+mn-lt"/>
                <a:ea typeface="+mn-ea"/>
                <a:cs typeface="+mn-cs"/>
              </a:defRPr>
            </a:lvl7pPr>
            <a:lvl8pPr marL="3200400" indent="0" algn="l" defTabSz="1018228" rtl="0" eaLnBrk="1" latinLnBrk="0" hangingPunct="1">
              <a:defRPr sz="1100" kern="1200">
                <a:solidFill>
                  <a:schemeClr val="tx1"/>
                </a:solidFill>
                <a:latin typeface="+mn-lt"/>
                <a:ea typeface="+mn-ea"/>
                <a:cs typeface="+mn-cs"/>
              </a:defRPr>
            </a:lvl8pPr>
            <a:lvl9pPr marL="3657600" indent="0" algn="l" defTabSz="1018228" rtl="0" eaLnBrk="1" latinLnBrk="0" hangingPunct="1">
              <a:defRPr sz="1100" kern="1200">
                <a:solidFill>
                  <a:schemeClr val="tx1"/>
                </a:solidFill>
                <a:latin typeface="+mn-lt"/>
                <a:ea typeface="+mn-ea"/>
                <a:cs typeface="+mn-cs"/>
              </a:defRPr>
            </a:lvl9pPr>
          </a:lstStyle>
          <a:p>
            <a:pPr algn="ctr"/>
            <a:endParaRPr lang="en-US">
              <a:solidFill>
                <a:prstClr val="white"/>
              </a:solidFill>
              <a:latin typeface="Arial"/>
              <a:cs typeface="Arial" pitchFamily="34" charset="0"/>
            </a:endParaRPr>
          </a:p>
        </p:txBody>
      </p:sp>
      <p:sp>
        <p:nvSpPr>
          <p:cNvPr id="34" name="Up Arrow 1">
            <a:extLst>
              <a:ext uri="{FF2B5EF4-FFF2-40B4-BE49-F238E27FC236}">
                <a16:creationId xmlns:a16="http://schemas.microsoft.com/office/drawing/2014/main" id="{5D3EE42E-AAA8-4976-AA0E-5F945BC75360}"/>
              </a:ext>
            </a:extLst>
          </p:cNvPr>
          <p:cNvSpPr/>
          <p:nvPr/>
        </p:nvSpPr>
        <p:spPr>
          <a:xfrm>
            <a:off x="2728812" y="3015309"/>
            <a:ext cx="642324" cy="733671"/>
          </a:xfrm>
          <a:prstGeom prst="upArrow">
            <a:avLst/>
          </a:prstGeom>
          <a:solidFill>
            <a:srgbClr val="93A37C"/>
          </a:solidFill>
          <a:ln w="25400" cap="flat" cmpd="sng" algn="ctr">
            <a:noFill/>
            <a:prstDash val="solid"/>
          </a:ln>
          <a:effectLst/>
        </p:spPr>
        <p:txBody>
          <a:bodyPr wrap="square" lIns="101811" tIns="50906" rIns="101811" bIns="50906" rtlCol="0" anchor="ctr"/>
          <a:lstStyle>
            <a:defPPr>
              <a:defRPr lang="en-US"/>
            </a:defPPr>
            <a:lvl1pPr marL="0" indent="0" algn="l" defTabSz="1018228" rtl="0" eaLnBrk="1" latinLnBrk="0" hangingPunct="1">
              <a:defRPr sz="1100" kern="1200">
                <a:solidFill>
                  <a:schemeClr val="tx1"/>
                </a:solidFill>
                <a:latin typeface="+mn-lt"/>
                <a:ea typeface="+mn-ea"/>
                <a:cs typeface="+mn-cs"/>
              </a:defRPr>
            </a:lvl1pPr>
            <a:lvl2pPr marL="457200" indent="0" algn="l" defTabSz="1018228" rtl="0" eaLnBrk="1" latinLnBrk="0" hangingPunct="1">
              <a:defRPr sz="1100" kern="1200">
                <a:solidFill>
                  <a:schemeClr val="tx1"/>
                </a:solidFill>
                <a:latin typeface="+mn-lt"/>
                <a:ea typeface="+mn-ea"/>
                <a:cs typeface="+mn-cs"/>
              </a:defRPr>
            </a:lvl2pPr>
            <a:lvl3pPr marL="914400" indent="0" algn="l" defTabSz="1018228" rtl="0" eaLnBrk="1" latinLnBrk="0" hangingPunct="1">
              <a:defRPr sz="1100" kern="1200">
                <a:solidFill>
                  <a:schemeClr val="tx1"/>
                </a:solidFill>
                <a:latin typeface="+mn-lt"/>
                <a:ea typeface="+mn-ea"/>
                <a:cs typeface="+mn-cs"/>
              </a:defRPr>
            </a:lvl3pPr>
            <a:lvl4pPr marL="1371600" indent="0" algn="l" defTabSz="1018228" rtl="0" eaLnBrk="1" latinLnBrk="0" hangingPunct="1">
              <a:defRPr sz="1100" kern="1200">
                <a:solidFill>
                  <a:schemeClr val="tx1"/>
                </a:solidFill>
                <a:latin typeface="+mn-lt"/>
                <a:ea typeface="+mn-ea"/>
                <a:cs typeface="+mn-cs"/>
              </a:defRPr>
            </a:lvl4pPr>
            <a:lvl5pPr marL="1828800" indent="0" algn="l" defTabSz="1018228" rtl="0" eaLnBrk="1" latinLnBrk="0" hangingPunct="1">
              <a:defRPr sz="1100" kern="1200">
                <a:solidFill>
                  <a:schemeClr val="tx1"/>
                </a:solidFill>
                <a:latin typeface="+mn-lt"/>
                <a:ea typeface="+mn-ea"/>
                <a:cs typeface="+mn-cs"/>
              </a:defRPr>
            </a:lvl5pPr>
            <a:lvl6pPr marL="2286000" indent="0" algn="l" defTabSz="1018228" rtl="0" eaLnBrk="1" latinLnBrk="0" hangingPunct="1">
              <a:defRPr sz="1100" kern="1200">
                <a:solidFill>
                  <a:schemeClr val="tx1"/>
                </a:solidFill>
                <a:latin typeface="+mn-lt"/>
                <a:ea typeface="+mn-ea"/>
                <a:cs typeface="+mn-cs"/>
              </a:defRPr>
            </a:lvl6pPr>
            <a:lvl7pPr marL="2743200" indent="0" algn="l" defTabSz="1018228" rtl="0" eaLnBrk="1" latinLnBrk="0" hangingPunct="1">
              <a:defRPr sz="1100" kern="1200">
                <a:solidFill>
                  <a:schemeClr val="tx1"/>
                </a:solidFill>
                <a:latin typeface="+mn-lt"/>
                <a:ea typeface="+mn-ea"/>
                <a:cs typeface="+mn-cs"/>
              </a:defRPr>
            </a:lvl7pPr>
            <a:lvl8pPr marL="3200400" indent="0" algn="l" defTabSz="1018228" rtl="0" eaLnBrk="1" latinLnBrk="0" hangingPunct="1">
              <a:defRPr sz="1100" kern="1200">
                <a:solidFill>
                  <a:schemeClr val="tx1"/>
                </a:solidFill>
                <a:latin typeface="+mn-lt"/>
                <a:ea typeface="+mn-ea"/>
                <a:cs typeface="+mn-cs"/>
              </a:defRPr>
            </a:lvl8pPr>
            <a:lvl9pPr marL="3657600" indent="0" algn="l" defTabSz="1018228" rtl="0" eaLnBrk="1" latinLnBrk="0" hangingPunct="1">
              <a:defRPr sz="1100" kern="1200">
                <a:solidFill>
                  <a:schemeClr val="tx1"/>
                </a:solidFill>
                <a:latin typeface="+mn-lt"/>
                <a:ea typeface="+mn-ea"/>
                <a:cs typeface="+mn-cs"/>
              </a:defRPr>
            </a:lvl9pPr>
          </a:lstStyle>
          <a:p>
            <a:pPr algn="ctr"/>
            <a:endParaRPr lang="en-US">
              <a:solidFill>
                <a:prstClr val="white"/>
              </a:solidFill>
              <a:latin typeface="Arial"/>
              <a:cs typeface="Arial" pitchFamily="34" charset="0"/>
            </a:endParaRPr>
          </a:p>
        </p:txBody>
      </p:sp>
      <p:sp>
        <p:nvSpPr>
          <p:cNvPr id="35" name="Up Arrow 1">
            <a:extLst>
              <a:ext uri="{FF2B5EF4-FFF2-40B4-BE49-F238E27FC236}">
                <a16:creationId xmlns:a16="http://schemas.microsoft.com/office/drawing/2014/main" id="{244D8269-83A5-4A16-BF9C-CABC95562BD9}"/>
              </a:ext>
            </a:extLst>
          </p:cNvPr>
          <p:cNvSpPr/>
          <p:nvPr/>
        </p:nvSpPr>
        <p:spPr>
          <a:xfrm>
            <a:off x="5021864" y="3015309"/>
            <a:ext cx="642324" cy="733671"/>
          </a:xfrm>
          <a:prstGeom prst="upArrow">
            <a:avLst/>
          </a:prstGeom>
          <a:solidFill>
            <a:srgbClr val="93A37C"/>
          </a:solidFill>
          <a:ln w="25400" cap="flat" cmpd="sng" algn="ctr">
            <a:noFill/>
            <a:prstDash val="solid"/>
          </a:ln>
          <a:effectLst/>
        </p:spPr>
        <p:txBody>
          <a:bodyPr wrap="square" lIns="101811" tIns="50906" rIns="101811" bIns="50906" rtlCol="0" anchor="ctr"/>
          <a:lstStyle>
            <a:defPPr>
              <a:defRPr lang="en-US"/>
            </a:defPPr>
            <a:lvl1pPr marL="0" indent="0" algn="l" defTabSz="1018228" rtl="0" eaLnBrk="1" latinLnBrk="0" hangingPunct="1">
              <a:defRPr sz="1100" kern="1200">
                <a:solidFill>
                  <a:schemeClr val="tx1"/>
                </a:solidFill>
                <a:latin typeface="+mn-lt"/>
                <a:ea typeface="+mn-ea"/>
                <a:cs typeface="+mn-cs"/>
              </a:defRPr>
            </a:lvl1pPr>
            <a:lvl2pPr marL="457200" indent="0" algn="l" defTabSz="1018228" rtl="0" eaLnBrk="1" latinLnBrk="0" hangingPunct="1">
              <a:defRPr sz="1100" kern="1200">
                <a:solidFill>
                  <a:schemeClr val="tx1"/>
                </a:solidFill>
                <a:latin typeface="+mn-lt"/>
                <a:ea typeface="+mn-ea"/>
                <a:cs typeface="+mn-cs"/>
              </a:defRPr>
            </a:lvl2pPr>
            <a:lvl3pPr marL="914400" indent="0" algn="l" defTabSz="1018228" rtl="0" eaLnBrk="1" latinLnBrk="0" hangingPunct="1">
              <a:defRPr sz="1100" kern="1200">
                <a:solidFill>
                  <a:schemeClr val="tx1"/>
                </a:solidFill>
                <a:latin typeface="+mn-lt"/>
                <a:ea typeface="+mn-ea"/>
                <a:cs typeface="+mn-cs"/>
              </a:defRPr>
            </a:lvl3pPr>
            <a:lvl4pPr marL="1371600" indent="0" algn="l" defTabSz="1018228" rtl="0" eaLnBrk="1" latinLnBrk="0" hangingPunct="1">
              <a:defRPr sz="1100" kern="1200">
                <a:solidFill>
                  <a:schemeClr val="tx1"/>
                </a:solidFill>
                <a:latin typeface="+mn-lt"/>
                <a:ea typeface="+mn-ea"/>
                <a:cs typeface="+mn-cs"/>
              </a:defRPr>
            </a:lvl4pPr>
            <a:lvl5pPr marL="1828800" indent="0" algn="l" defTabSz="1018228" rtl="0" eaLnBrk="1" latinLnBrk="0" hangingPunct="1">
              <a:defRPr sz="1100" kern="1200">
                <a:solidFill>
                  <a:schemeClr val="tx1"/>
                </a:solidFill>
                <a:latin typeface="+mn-lt"/>
                <a:ea typeface="+mn-ea"/>
                <a:cs typeface="+mn-cs"/>
              </a:defRPr>
            </a:lvl5pPr>
            <a:lvl6pPr marL="2286000" indent="0" algn="l" defTabSz="1018228" rtl="0" eaLnBrk="1" latinLnBrk="0" hangingPunct="1">
              <a:defRPr sz="1100" kern="1200">
                <a:solidFill>
                  <a:schemeClr val="tx1"/>
                </a:solidFill>
                <a:latin typeface="+mn-lt"/>
                <a:ea typeface="+mn-ea"/>
                <a:cs typeface="+mn-cs"/>
              </a:defRPr>
            </a:lvl6pPr>
            <a:lvl7pPr marL="2743200" indent="0" algn="l" defTabSz="1018228" rtl="0" eaLnBrk="1" latinLnBrk="0" hangingPunct="1">
              <a:defRPr sz="1100" kern="1200">
                <a:solidFill>
                  <a:schemeClr val="tx1"/>
                </a:solidFill>
                <a:latin typeface="+mn-lt"/>
                <a:ea typeface="+mn-ea"/>
                <a:cs typeface="+mn-cs"/>
              </a:defRPr>
            </a:lvl7pPr>
            <a:lvl8pPr marL="3200400" indent="0" algn="l" defTabSz="1018228" rtl="0" eaLnBrk="1" latinLnBrk="0" hangingPunct="1">
              <a:defRPr sz="1100" kern="1200">
                <a:solidFill>
                  <a:schemeClr val="tx1"/>
                </a:solidFill>
                <a:latin typeface="+mn-lt"/>
                <a:ea typeface="+mn-ea"/>
                <a:cs typeface="+mn-cs"/>
              </a:defRPr>
            </a:lvl8pPr>
            <a:lvl9pPr marL="3657600" indent="0" algn="l" defTabSz="1018228" rtl="0" eaLnBrk="1" latinLnBrk="0" hangingPunct="1">
              <a:defRPr sz="1100" kern="1200">
                <a:solidFill>
                  <a:schemeClr val="tx1"/>
                </a:solidFill>
                <a:latin typeface="+mn-lt"/>
                <a:ea typeface="+mn-ea"/>
                <a:cs typeface="+mn-cs"/>
              </a:defRPr>
            </a:lvl9pPr>
          </a:lstStyle>
          <a:p>
            <a:pPr algn="ctr"/>
            <a:endParaRPr lang="en-US">
              <a:solidFill>
                <a:prstClr val="white"/>
              </a:solidFill>
              <a:latin typeface="Arial"/>
              <a:cs typeface="Arial" pitchFamily="34" charset="0"/>
            </a:endParaRPr>
          </a:p>
        </p:txBody>
      </p:sp>
    </p:spTree>
    <p:extLst>
      <p:ext uri="{BB962C8B-B14F-4D97-AF65-F5344CB8AC3E}">
        <p14:creationId xmlns:p14="http://schemas.microsoft.com/office/powerpoint/2010/main" val="18984331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ssetID" descr="svtx:content/slide/@id">
            <a:extLst>
              <a:ext uri="{FF2B5EF4-FFF2-40B4-BE49-F238E27FC236}">
                <a16:creationId xmlns:a16="http://schemas.microsoft.com/office/drawing/2014/main" id="{89D16484-388A-4143-17A8-F38E76F177E0}"/>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283108</a:t>
            </a:r>
          </a:p>
        </p:txBody>
      </p:sp>
      <p:sp>
        <p:nvSpPr>
          <p:cNvPr id="2" name="Title 1"/>
          <p:cNvSpPr>
            <a:spLocks noGrp="1"/>
          </p:cNvSpPr>
          <p:nvPr>
            <p:ph type="title"/>
          </p:nvPr>
        </p:nvSpPr>
        <p:spPr>
          <a:xfrm>
            <a:off x="594360" y="677016"/>
            <a:ext cx="9052560" cy="521864"/>
          </a:xfrm>
        </p:spPr>
        <p:txBody>
          <a:bodyPr/>
          <a:lstStyle/>
          <a:p>
            <a:r>
              <a:rPr lang="en-US">
                <a:solidFill>
                  <a:schemeClr val="tx1"/>
                </a:solidFill>
              </a:rPr>
              <a:t>US Stocks</a:t>
            </a:r>
          </a:p>
        </p:txBody>
      </p:sp>
      <p:sp>
        <p:nvSpPr>
          <p:cNvPr id="6" name="Slide Number Placeholder 5"/>
          <p:cNvSpPr>
            <a:spLocks noGrp="1"/>
          </p:cNvSpPr>
          <p:nvPr>
            <p:ph type="sldNum" sz="quarter" idx="12"/>
          </p:nvPr>
        </p:nvSpPr>
        <p:spPr/>
        <p:txBody>
          <a:bodyPr/>
          <a:lstStyle/>
          <a:p>
            <a:fld id="{66F6FF41-5833-4EBF-9145-362BCED2914A}" type="slidenum">
              <a:rPr lang="en-US" smtClean="0"/>
              <a:t>4</a:t>
            </a:fld>
            <a:endParaRPr lang="en-US"/>
          </a:p>
        </p:txBody>
      </p:sp>
      <p:pic>
        <p:nvPicPr>
          <p:cNvPr id="4" name="Picture Placeholder 3">
            <a:extLst>
              <a:ext uri="{FF2B5EF4-FFF2-40B4-BE49-F238E27FC236}">
                <a16:creationId xmlns:a16="http://schemas.microsoft.com/office/drawing/2014/main" id="{2CEDD0E5-B696-0E8A-9695-7BCBE6AD398A}"/>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8" name="Text Placeholder 7"/>
          <p:cNvSpPr>
            <a:spLocks noGrp="1"/>
          </p:cNvSpPr>
          <p:nvPr>
            <p:ph type="body" sz="quarter" idx="14"/>
          </p:nvPr>
        </p:nvSpPr>
        <p:spPr>
          <a:xfrm>
            <a:off x="594361" y="1086488"/>
            <a:ext cx="8823326" cy="346075"/>
          </a:xfrm>
        </p:spPr>
        <p:txBody>
          <a:bodyPr/>
          <a:lstStyle/>
          <a:p>
            <a:r>
              <a:rPr lang="en-US"/>
              <a:t>2025 index returns</a:t>
            </a:r>
          </a:p>
        </p:txBody>
      </p:sp>
      <p:sp>
        <p:nvSpPr>
          <p:cNvPr id="9" name="Text Placeholder 8"/>
          <p:cNvSpPr>
            <a:spLocks noGrp="1"/>
          </p:cNvSpPr>
          <p:nvPr>
            <p:ph type="body" sz="quarter" idx="15"/>
          </p:nvPr>
        </p:nvSpPr>
        <p:spPr/>
        <p:txBody>
          <a:bodyPr/>
          <a:lstStyle/>
          <a:p>
            <a:r>
              <a:rPr lang="en-US" b="1"/>
              <a:t>Past performance is not a guarantee of future results. Indices are not available for direct investment. Index performance does not reflect the expenses associated with the management of an actual portfolio.</a:t>
            </a:r>
            <a:r>
              <a:rPr lang="en-US"/>
              <a:t> Market segment (index representation) as follows: Marketwide (Russell 3000 Index), Large Cap (Russell 1000 Index), Large Value (Russell 1000 Value Index), Large Growth (Russell 1000 Growth Index), Small Cap (Russell 2000 Index), Small Value (Russell 2000 Value Index), and Small Growth (Russell 2000 Growth Index). World Market Cap represented by Russell 3000 Index, MSCI World ex USA IMI Index, and MSCI Emerging Markets IMI Index. Russell 3000 Index is used as the proxy for the US market. Dow Jones US Select REIT Index used as proxy for the US REIT market. Frank Russell Company is the source and owner of the trademarks, service marks, and copyrights related to the Russell Indexes. MSCI data © MSCI 2026, all rights reserved.</a:t>
            </a:r>
          </a:p>
        </p:txBody>
      </p:sp>
      <p:sp>
        <p:nvSpPr>
          <p:cNvPr id="14" name="Text Placeholder 13"/>
          <p:cNvSpPr>
            <a:spLocks noGrp="1"/>
          </p:cNvSpPr>
          <p:nvPr>
            <p:ph type="body" sz="quarter" idx="18"/>
          </p:nvPr>
        </p:nvSpPr>
        <p:spPr>
          <a:xfrm>
            <a:off x="604843" y="1790200"/>
            <a:ext cx="3660082" cy="2716564"/>
          </a:xfrm>
        </p:spPr>
        <p:txBody>
          <a:bodyPr/>
          <a:lstStyle/>
          <a:p>
            <a:r>
              <a:rPr lang="en-GB"/>
              <a:t>The US equity market posted positive returns for the year and underperformed both non-US developed and emerging markets</a:t>
            </a:r>
            <a:r>
              <a:rPr lang="en-US"/>
              <a:t>.</a:t>
            </a:r>
          </a:p>
          <a:p>
            <a:r>
              <a:rPr lang="en-US"/>
              <a:t>Value underperformed growth.</a:t>
            </a:r>
          </a:p>
          <a:p>
            <a:r>
              <a:rPr lang="en-US"/>
              <a:t>Small caps underperformed large caps.</a:t>
            </a:r>
          </a:p>
          <a:p>
            <a:r>
              <a:rPr lang="en-US"/>
              <a:t>REIT indices underperformed equity market indices.</a:t>
            </a:r>
          </a:p>
        </p:txBody>
      </p:sp>
      <p:graphicFrame>
        <p:nvGraphicFramePr>
          <p:cNvPr id="13" name="Chart 12">
            <a:extLst>
              <a:ext uri="{FF2B5EF4-FFF2-40B4-BE49-F238E27FC236}">
                <a16:creationId xmlns:a16="http://schemas.microsoft.com/office/drawing/2014/main" id="{40E5752E-A894-4BF0-9D76-AF7D10C7747D}"/>
              </a:ext>
            </a:extLst>
          </p:cNvPr>
          <p:cNvGraphicFramePr/>
          <p:nvPr>
            <p:extLst>
              <p:ext uri="{D42A27DB-BD31-4B8C-83A1-F6EECF244321}">
                <p14:modId xmlns:p14="http://schemas.microsoft.com/office/powerpoint/2010/main" val="3186959921"/>
              </p:ext>
            </p:extLst>
          </p:nvPr>
        </p:nvGraphicFramePr>
        <p:xfrm>
          <a:off x="4594607" y="2089106"/>
          <a:ext cx="5156221" cy="219272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Chart 17">
            <a:extLst>
              <a:ext uri="{FF2B5EF4-FFF2-40B4-BE49-F238E27FC236}">
                <a16:creationId xmlns:a16="http://schemas.microsoft.com/office/drawing/2014/main" id="{629D2DC3-B165-46D8-8980-832CEC0279E6}"/>
              </a:ext>
            </a:extLst>
          </p:cNvPr>
          <p:cNvGraphicFramePr/>
          <p:nvPr>
            <p:extLst>
              <p:ext uri="{D42A27DB-BD31-4B8C-83A1-F6EECF244321}">
                <p14:modId xmlns:p14="http://schemas.microsoft.com/office/powerpoint/2010/main" val="2905804826"/>
              </p:ext>
            </p:extLst>
          </p:nvPr>
        </p:nvGraphicFramePr>
        <p:xfrm>
          <a:off x="609600" y="4875022"/>
          <a:ext cx="3811675" cy="1986526"/>
        </p:xfrm>
        <a:graphic>
          <a:graphicData uri="http://schemas.openxmlformats.org/drawingml/2006/chart">
            <c:chart xmlns:c="http://schemas.openxmlformats.org/drawingml/2006/chart" xmlns:r="http://schemas.openxmlformats.org/officeDocument/2006/relationships" r:id="rId5"/>
          </a:graphicData>
        </a:graphic>
      </p:graphicFrame>
      <p:grpSp>
        <p:nvGrpSpPr>
          <p:cNvPr id="26" name="Group 25">
            <a:extLst>
              <a:ext uri="{FF2B5EF4-FFF2-40B4-BE49-F238E27FC236}">
                <a16:creationId xmlns:a16="http://schemas.microsoft.com/office/drawing/2014/main" id="{56D6013A-0B47-4E20-B2B0-8E7A1D6E0D53}"/>
              </a:ext>
            </a:extLst>
          </p:cNvPr>
          <p:cNvGrpSpPr/>
          <p:nvPr/>
        </p:nvGrpSpPr>
        <p:grpSpPr>
          <a:xfrm>
            <a:off x="4635169" y="1798133"/>
            <a:ext cx="4873956" cy="342590"/>
            <a:chOff x="4635169" y="1826708"/>
            <a:chExt cx="4873956" cy="342590"/>
          </a:xfrm>
        </p:grpSpPr>
        <p:sp>
          <p:nvSpPr>
            <p:cNvPr id="27" name="Content Placeholder 9">
              <a:extLst>
                <a:ext uri="{FF2B5EF4-FFF2-40B4-BE49-F238E27FC236}">
                  <a16:creationId xmlns:a16="http://schemas.microsoft.com/office/drawing/2014/main" id="{098F1ED9-573C-403F-89A4-F8259FCDC335}"/>
                </a:ext>
              </a:extLst>
            </p:cNvPr>
            <p:cNvSpPr txBox="1"/>
            <p:nvPr/>
          </p:nvSpPr>
          <p:spPr>
            <a:xfrm>
              <a:off x="4635169" y="1826708"/>
              <a:ext cx="4441437" cy="34259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Ranked Returns (%)</a:t>
              </a:r>
            </a:p>
            <a:p>
              <a:pPr>
                <a:spcBef>
                  <a:spcPct val="0"/>
                </a:spcBef>
              </a:pPr>
              <a:endParaRPr lang="en-US" sz="1000" b="1"/>
            </a:p>
          </p:txBody>
        </p:sp>
        <p:cxnSp>
          <p:nvCxnSpPr>
            <p:cNvPr id="28" name="Straight Connector 27">
              <a:extLst>
                <a:ext uri="{FF2B5EF4-FFF2-40B4-BE49-F238E27FC236}">
                  <a16:creationId xmlns:a16="http://schemas.microsoft.com/office/drawing/2014/main" id="{FF96AC90-B0E4-458F-8485-C2248B5517FA}"/>
                </a:ext>
              </a:extLst>
            </p:cNvPr>
            <p:cNvCxnSpPr/>
            <p:nvPr/>
          </p:nvCxnSpPr>
          <p:spPr>
            <a:xfrm flipV="1">
              <a:off x="4724400" y="2067000"/>
              <a:ext cx="4784725"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aphicFrame>
        <p:nvGraphicFramePr>
          <p:cNvPr id="19" name="Table 18">
            <a:extLst>
              <a:ext uri="{FF2B5EF4-FFF2-40B4-BE49-F238E27FC236}">
                <a16:creationId xmlns:a16="http://schemas.microsoft.com/office/drawing/2014/main" id="{9410F85F-1A7B-472D-B306-022E639E1F0D}"/>
              </a:ext>
            </a:extLst>
          </p:cNvPr>
          <p:cNvGraphicFramePr>
            <a:graphicFrameLocks noGrp="1"/>
          </p:cNvGraphicFramePr>
          <p:nvPr>
            <p:extLst>
              <p:ext uri="{D42A27DB-BD31-4B8C-83A1-F6EECF244321}">
                <p14:modId xmlns:p14="http://schemas.microsoft.com/office/powerpoint/2010/main" val="136316256"/>
              </p:ext>
            </p:extLst>
          </p:nvPr>
        </p:nvGraphicFramePr>
        <p:xfrm>
          <a:off x="4720632" y="5032384"/>
          <a:ext cx="4821953" cy="1664761"/>
        </p:xfrm>
        <a:graphic>
          <a:graphicData uri="http://schemas.openxmlformats.org/drawingml/2006/table">
            <a:tbl>
              <a:tblPr>
                <a:tableStyleId>{5C22544A-7EE6-4342-B048-85BDC9FD1C3A}</a:tableStyleId>
              </a:tblPr>
              <a:tblGrid>
                <a:gridCol w="999877">
                  <a:extLst>
                    <a:ext uri="{9D8B030D-6E8A-4147-A177-3AD203B41FA5}">
                      <a16:colId xmlns:a16="http://schemas.microsoft.com/office/drawing/2014/main" val="20000"/>
                    </a:ext>
                  </a:extLst>
                </a:gridCol>
                <a:gridCol w="635292">
                  <a:extLst>
                    <a:ext uri="{9D8B030D-6E8A-4147-A177-3AD203B41FA5}">
                      <a16:colId xmlns:a16="http://schemas.microsoft.com/office/drawing/2014/main" val="20001"/>
                    </a:ext>
                  </a:extLst>
                </a:gridCol>
                <a:gridCol w="638732">
                  <a:extLst>
                    <a:ext uri="{9D8B030D-6E8A-4147-A177-3AD203B41FA5}">
                      <a16:colId xmlns:a16="http://schemas.microsoft.com/office/drawing/2014/main" val="20003"/>
                    </a:ext>
                  </a:extLst>
                </a:gridCol>
                <a:gridCol w="637013">
                  <a:extLst>
                    <a:ext uri="{9D8B030D-6E8A-4147-A177-3AD203B41FA5}">
                      <a16:colId xmlns:a16="http://schemas.microsoft.com/office/drawing/2014/main" val="20004"/>
                    </a:ext>
                  </a:extLst>
                </a:gridCol>
                <a:gridCol w="637013">
                  <a:extLst>
                    <a:ext uri="{9D8B030D-6E8A-4147-A177-3AD203B41FA5}">
                      <a16:colId xmlns:a16="http://schemas.microsoft.com/office/drawing/2014/main" val="20005"/>
                    </a:ext>
                  </a:extLst>
                </a:gridCol>
                <a:gridCol w="637013">
                  <a:extLst>
                    <a:ext uri="{9D8B030D-6E8A-4147-A177-3AD203B41FA5}">
                      <a16:colId xmlns:a16="http://schemas.microsoft.com/office/drawing/2014/main" val="3166324574"/>
                    </a:ext>
                  </a:extLst>
                </a:gridCol>
                <a:gridCol w="637013">
                  <a:extLst>
                    <a:ext uri="{9D8B030D-6E8A-4147-A177-3AD203B41FA5}">
                      <a16:colId xmlns:a16="http://schemas.microsoft.com/office/drawing/2014/main" val="64522611"/>
                    </a:ext>
                  </a:extLst>
                </a:gridCol>
              </a:tblGrid>
              <a:tr h="135055">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ctr" fontAlgn="b"/>
                      <a:endParaRPr lang="en-GB" sz="800" b="0" i="1" u="none" strike="noStrike">
                        <a:solidFill>
                          <a:srgbClr val="000000"/>
                        </a:solidFill>
                        <a:effectLst/>
                        <a:latin typeface="+mn-lt"/>
                      </a:endParaRPr>
                    </a:p>
                  </a:txBody>
                  <a:tcPr marL="8959" marR="8959" marT="8959" marB="0" anchor="b">
                    <a:noFill/>
                  </a:tcPr>
                </a:tc>
                <a:tc gridSpan="5">
                  <a:txBody>
                    <a:bodyPr/>
                    <a:lstStyle/>
                    <a:p>
                      <a:pPr algn="ctr" fontAlgn="b"/>
                      <a:r>
                        <a:rPr lang="en-GB" sz="700" u="none" strike="noStrike">
                          <a:effectLst/>
                          <a:latin typeface="+mn-lt"/>
                        </a:rPr>
                        <a:t>Annualized</a:t>
                      </a:r>
                      <a:endParaRPr lang="en-GB" sz="500" b="0" i="0" u="none" strike="noStrike">
                        <a:solidFill>
                          <a:srgbClr val="000000"/>
                        </a:solidFill>
                        <a:effectLst/>
                        <a:latin typeface="+mn-lt"/>
                      </a:endParaRPr>
                    </a:p>
                  </a:txBody>
                  <a:tcPr marL="8959" marR="8959"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endParaRPr lang="en-GB" sz="500" b="0" i="0" u="none" strike="noStrike">
                        <a:solidFill>
                          <a:srgbClr val="000000"/>
                        </a:solidFill>
                        <a:effectLst/>
                        <a:latin typeface="+mn-lt"/>
                      </a:endParaRPr>
                    </a:p>
                  </a:txBody>
                  <a:tcPr marL="8959" marR="8959"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endParaRPr lang="en-GB" sz="500" b="0" i="0" u="none" strike="noStrike">
                        <a:solidFill>
                          <a:srgbClr val="000000"/>
                        </a:solidFill>
                        <a:effectLst/>
                        <a:latin typeface="+mn-lt"/>
                      </a:endParaRPr>
                    </a:p>
                  </a:txBody>
                  <a:tcPr marL="8959" marR="8959" marT="8959" marB="9144" anchor="b">
                    <a:lnB w="9525"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213524">
                <a:tc>
                  <a:txBody>
                    <a:bodyPr/>
                    <a:lstStyle/>
                    <a:p>
                      <a:pPr algn="l" fontAlgn="ctr"/>
                      <a:r>
                        <a:rPr lang="en-US" sz="800" b="0" i="0" u="none" strike="noStrike">
                          <a:solidFill>
                            <a:schemeClr val="dk1"/>
                          </a:solidFill>
                          <a:effectLst/>
                          <a:latin typeface="+mn-lt"/>
                        </a:rPr>
                        <a:t>Asset Class</a:t>
                      </a:r>
                      <a:endParaRPr lang="en-GB" sz="800" b="0" i="0" u="none" strike="noStrike">
                        <a:solidFill>
                          <a:srgbClr val="000000"/>
                        </a:solidFill>
                        <a:effectLst/>
                        <a:latin typeface="+mn-lt"/>
                      </a:endParaRPr>
                    </a:p>
                  </a:txBody>
                  <a:tcPr marL="46800" marR="8959" marT="8959" marB="0" anchor="ctr">
                    <a:solidFill>
                      <a:schemeClr val="bg1">
                        <a:lumMod val="85000"/>
                      </a:schemeClr>
                    </a:solidFill>
                  </a:tcPr>
                </a:tc>
                <a:tc>
                  <a:txBody>
                    <a:bodyPr/>
                    <a:lstStyle/>
                    <a:p>
                      <a:pPr algn="ctr" fontAlgn="ctr"/>
                      <a:r>
                        <a:rPr lang="en-GB" sz="800" b="0" i="0" u="none" strike="noStrike">
                          <a:solidFill>
                            <a:schemeClr val="dk1"/>
                          </a:solidFill>
                          <a:effectLst/>
                          <a:latin typeface="+mn-lt"/>
                        </a:rPr>
                        <a:t>1 Year</a:t>
                      </a:r>
                      <a:endParaRPr lang="en-GB" sz="800" b="0" i="0" u="none" strike="noStrike">
                        <a:solidFill>
                          <a:srgbClr val="000000"/>
                        </a:solidFill>
                        <a:effectLst/>
                        <a:latin typeface="+mn-lt"/>
                      </a:endParaRPr>
                    </a:p>
                  </a:txBody>
                  <a:tcPr marL="0" marR="0" marT="0" marB="0" anchor="ctr">
                    <a:solidFill>
                      <a:schemeClr val="bg1">
                        <a:lumMod val="85000"/>
                      </a:schemeClr>
                    </a:solidFill>
                  </a:tcPr>
                </a:tc>
                <a:tc>
                  <a:txBody>
                    <a:bodyPr/>
                    <a:lstStyle/>
                    <a:p>
                      <a:pPr algn="ctr" fontAlgn="ctr"/>
                      <a:r>
                        <a:rPr lang="en-GB" sz="800" u="none" strike="noStrike">
                          <a:effectLst/>
                          <a:latin typeface="+mn-lt"/>
                        </a:rPr>
                        <a:t>3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5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10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15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20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188026">
                <a:tc>
                  <a:txBody>
                    <a:bodyPr/>
                    <a:lstStyle/>
                    <a:p>
                      <a:pPr algn="l" fontAlgn="b"/>
                      <a:r>
                        <a:rPr lang="en-US" sz="900" b="0" i="0" u="none" strike="noStrike" kern="1200">
                          <a:solidFill>
                            <a:schemeClr val="tx1"/>
                          </a:solidFill>
                          <a:effectLst/>
                          <a:latin typeface="+mn-lt"/>
                          <a:ea typeface="+mn-ea"/>
                          <a:cs typeface="+mn-cs"/>
                        </a:rPr>
                        <a:t>Large Growth</a:t>
                      </a:r>
                    </a:p>
                  </a:txBody>
                  <a:tcPr marL="46800" marR="7168" marT="7168" marB="0" anchor="ctr">
                    <a:noFill/>
                  </a:tcPr>
                </a:tc>
                <a:tc>
                  <a:txBody>
                    <a:bodyPr/>
                    <a:lstStyle/>
                    <a:p>
                      <a:pPr algn="ctr" fontAlgn="b"/>
                      <a:r>
                        <a:rPr lang="en-GB" sz="900" b="0" i="0" u="none" strike="noStrike">
                          <a:solidFill>
                            <a:schemeClr val="tx1"/>
                          </a:solidFill>
                          <a:effectLst/>
                          <a:latin typeface="+mn-lt"/>
                        </a:rPr>
                        <a:t>18.56</a:t>
                      </a:r>
                    </a:p>
                  </a:txBody>
                  <a:tcPr marL="0" marR="0" marT="0" marB="0" anchor="ctr">
                    <a:noFill/>
                  </a:tcPr>
                </a:tc>
                <a:tc>
                  <a:txBody>
                    <a:bodyPr/>
                    <a:lstStyle/>
                    <a:p>
                      <a:pPr algn="ctr" fontAlgn="b"/>
                      <a:r>
                        <a:rPr lang="en-GB" sz="900" b="0" i="0" u="none" strike="noStrike">
                          <a:solidFill>
                            <a:schemeClr val="tx1"/>
                          </a:solidFill>
                          <a:effectLst/>
                          <a:latin typeface="+mn-lt"/>
                        </a:rPr>
                        <a:t>31.15</a:t>
                      </a:r>
                    </a:p>
                  </a:txBody>
                  <a:tcPr marL="0" marR="0" marT="0" marB="0" anchor="ctr">
                    <a:noFill/>
                  </a:tcPr>
                </a:tc>
                <a:tc>
                  <a:txBody>
                    <a:bodyPr/>
                    <a:lstStyle/>
                    <a:p>
                      <a:pPr algn="ctr" fontAlgn="b"/>
                      <a:r>
                        <a:rPr lang="en-GB" sz="900" b="0" i="0" u="none" strike="noStrike">
                          <a:solidFill>
                            <a:schemeClr val="tx1"/>
                          </a:solidFill>
                          <a:effectLst/>
                          <a:latin typeface="+mn-lt"/>
                        </a:rPr>
                        <a:t>15.32</a:t>
                      </a:r>
                    </a:p>
                  </a:txBody>
                  <a:tcPr marL="0" marR="0" marT="0" marB="0" anchor="ctr">
                    <a:noFill/>
                  </a:tcPr>
                </a:tc>
                <a:tc>
                  <a:txBody>
                    <a:bodyPr/>
                    <a:lstStyle/>
                    <a:p>
                      <a:pPr algn="ctr" fontAlgn="b"/>
                      <a:r>
                        <a:rPr lang="en-GB" sz="900" b="0" i="0" u="none" strike="noStrike">
                          <a:solidFill>
                            <a:schemeClr val="tx1"/>
                          </a:solidFill>
                          <a:effectLst/>
                          <a:latin typeface="+mn-lt"/>
                        </a:rPr>
                        <a:t>18.13</a:t>
                      </a:r>
                    </a:p>
                  </a:txBody>
                  <a:tcPr marL="0" marR="0" marT="0" marB="0" anchor="ctr">
                    <a:noFill/>
                  </a:tcPr>
                </a:tc>
                <a:tc>
                  <a:txBody>
                    <a:bodyPr/>
                    <a:lstStyle/>
                    <a:p>
                      <a:pPr algn="ctr" fontAlgn="b"/>
                      <a:r>
                        <a:rPr lang="en-GB" sz="900" b="0" i="0" u="none" strike="noStrike">
                          <a:solidFill>
                            <a:schemeClr val="tx1"/>
                          </a:solidFill>
                          <a:effectLst/>
                          <a:latin typeface="+mn-lt"/>
                        </a:rPr>
                        <a:t>16.58</a:t>
                      </a:r>
                    </a:p>
                  </a:txBody>
                  <a:tcPr marL="0" marR="0" marT="0" marB="0" anchor="ctr">
                    <a:noFill/>
                  </a:tcPr>
                </a:tc>
                <a:tc>
                  <a:txBody>
                    <a:bodyPr/>
                    <a:lstStyle/>
                    <a:p>
                      <a:pPr algn="ctr" fontAlgn="b"/>
                      <a:r>
                        <a:rPr lang="en-GB" sz="900" b="0" i="0" u="none" strike="noStrike">
                          <a:solidFill>
                            <a:schemeClr val="tx1"/>
                          </a:solidFill>
                          <a:effectLst/>
                          <a:latin typeface="+mn-lt"/>
                        </a:rPr>
                        <a:t>13.23</a:t>
                      </a:r>
                    </a:p>
                  </a:txBody>
                  <a:tcPr marL="0" marR="0" marT="0" marB="0" anchor="ctr">
                    <a:noFill/>
                  </a:tcPr>
                </a:tc>
                <a:extLst>
                  <a:ext uri="{0D108BD9-81ED-4DB2-BD59-A6C34878D82A}">
                    <a16:rowId xmlns:a16="http://schemas.microsoft.com/office/drawing/2014/main" val="10003"/>
                  </a:ext>
                </a:extLst>
              </a:tr>
              <a:tr h="188026">
                <a:tc>
                  <a:txBody>
                    <a:bodyPr/>
                    <a:lstStyle/>
                    <a:p>
                      <a:pPr algn="l" fontAlgn="b"/>
                      <a:r>
                        <a:rPr lang="en-GB" sz="900" b="0" i="0" u="none" strike="noStrike" kern="1200">
                          <a:solidFill>
                            <a:schemeClr val="tx1"/>
                          </a:solidFill>
                          <a:effectLst/>
                          <a:latin typeface="+mn-lt"/>
                          <a:ea typeface="+mn-ea"/>
                          <a:cs typeface="+mn-cs"/>
                        </a:rPr>
                        <a:t>Large Cap</a:t>
                      </a:r>
                      <a:endParaRPr lang="en-US" sz="900" b="0" i="0" u="none" strike="noStrike" kern="1200">
                        <a:solidFill>
                          <a:schemeClr val="tx1"/>
                        </a:solidFill>
                        <a:effectLst/>
                        <a:latin typeface="+mn-lt"/>
                        <a:ea typeface="+mn-ea"/>
                        <a:cs typeface="+mn-cs"/>
                      </a:endParaRPr>
                    </a:p>
                  </a:txBody>
                  <a:tcPr marL="46800" marR="7168" marT="7168" marB="0" anchor="ctr">
                    <a:noFill/>
                  </a:tcPr>
                </a:tc>
                <a:tc>
                  <a:txBody>
                    <a:bodyPr/>
                    <a:lstStyle/>
                    <a:p>
                      <a:pPr algn="ctr" fontAlgn="b"/>
                      <a:r>
                        <a:rPr lang="en-GB" sz="900" b="0" i="0" u="none" strike="noStrike">
                          <a:solidFill>
                            <a:schemeClr val="tx1"/>
                          </a:solidFill>
                          <a:effectLst/>
                          <a:latin typeface="+mn-lt"/>
                        </a:rPr>
                        <a:t>17.37</a:t>
                      </a:r>
                    </a:p>
                  </a:txBody>
                  <a:tcPr marL="0" marR="0" marT="0" marB="0" anchor="ctr">
                    <a:noFill/>
                  </a:tcPr>
                </a:tc>
                <a:tc>
                  <a:txBody>
                    <a:bodyPr/>
                    <a:lstStyle/>
                    <a:p>
                      <a:pPr algn="ctr" fontAlgn="b"/>
                      <a:r>
                        <a:rPr lang="en-GB" sz="900" b="0" i="0" u="none" strike="noStrike">
                          <a:solidFill>
                            <a:schemeClr val="tx1"/>
                          </a:solidFill>
                          <a:effectLst/>
                          <a:latin typeface="+mn-lt"/>
                        </a:rPr>
                        <a:t>22.74</a:t>
                      </a:r>
                    </a:p>
                  </a:txBody>
                  <a:tcPr marL="0" marR="0" marT="0" marB="0" anchor="ctr">
                    <a:noFill/>
                  </a:tcPr>
                </a:tc>
                <a:tc>
                  <a:txBody>
                    <a:bodyPr/>
                    <a:lstStyle/>
                    <a:p>
                      <a:pPr algn="ctr" fontAlgn="b"/>
                      <a:r>
                        <a:rPr lang="en-GB" sz="900" b="0" i="0" u="none" strike="noStrike">
                          <a:solidFill>
                            <a:schemeClr val="tx1"/>
                          </a:solidFill>
                          <a:effectLst/>
                          <a:latin typeface="+mn-lt"/>
                        </a:rPr>
                        <a:t>13.59</a:t>
                      </a:r>
                    </a:p>
                  </a:txBody>
                  <a:tcPr marL="0" marR="0" marT="0" marB="0" anchor="ctr">
                    <a:noFill/>
                  </a:tcPr>
                </a:tc>
                <a:tc>
                  <a:txBody>
                    <a:bodyPr/>
                    <a:lstStyle/>
                    <a:p>
                      <a:pPr algn="ctr" fontAlgn="b"/>
                      <a:r>
                        <a:rPr lang="en-GB" sz="900" b="0" i="0" u="none" strike="noStrike">
                          <a:solidFill>
                            <a:schemeClr val="tx1"/>
                          </a:solidFill>
                          <a:effectLst/>
                          <a:latin typeface="+mn-lt"/>
                        </a:rPr>
                        <a:t>14.59</a:t>
                      </a:r>
                    </a:p>
                  </a:txBody>
                  <a:tcPr marL="0" marR="0" marT="0" marB="0" anchor="ctr">
                    <a:noFill/>
                  </a:tcPr>
                </a:tc>
                <a:tc>
                  <a:txBody>
                    <a:bodyPr/>
                    <a:lstStyle/>
                    <a:p>
                      <a:pPr algn="ctr" fontAlgn="b"/>
                      <a:r>
                        <a:rPr lang="en-GB" sz="900" b="0" i="0" u="none" strike="noStrike">
                          <a:solidFill>
                            <a:schemeClr val="tx1"/>
                          </a:solidFill>
                          <a:effectLst/>
                          <a:latin typeface="+mn-lt"/>
                        </a:rPr>
                        <a:t>13.87</a:t>
                      </a:r>
                    </a:p>
                  </a:txBody>
                  <a:tcPr marL="0" marR="0" marT="0" marB="0" anchor="ctr">
                    <a:noFill/>
                  </a:tcPr>
                </a:tc>
                <a:tc>
                  <a:txBody>
                    <a:bodyPr/>
                    <a:lstStyle/>
                    <a:p>
                      <a:pPr algn="ctr" fontAlgn="b"/>
                      <a:r>
                        <a:rPr lang="en-GB" sz="900" b="0" i="0" u="none" strike="noStrike">
                          <a:solidFill>
                            <a:schemeClr val="tx1"/>
                          </a:solidFill>
                          <a:effectLst/>
                          <a:latin typeface="+mn-lt"/>
                        </a:rPr>
                        <a:t>10.94</a:t>
                      </a:r>
                    </a:p>
                  </a:txBody>
                  <a:tcPr marL="0" marR="0" marT="0" marB="0" anchor="ctr">
                    <a:noFill/>
                  </a:tcPr>
                </a:tc>
                <a:extLst>
                  <a:ext uri="{0D108BD9-81ED-4DB2-BD59-A6C34878D82A}">
                    <a16:rowId xmlns:a16="http://schemas.microsoft.com/office/drawing/2014/main" val="10004"/>
                  </a:ext>
                </a:extLst>
              </a:tr>
              <a:tr h="188026">
                <a:tc>
                  <a:txBody>
                    <a:bodyPr/>
                    <a:lstStyle/>
                    <a:p>
                      <a:pPr algn="l" fontAlgn="b"/>
                      <a:r>
                        <a:rPr lang="en-GB" sz="900" b="0" i="0" u="none" strike="noStrike" kern="1200">
                          <a:solidFill>
                            <a:schemeClr val="tx1"/>
                          </a:solidFill>
                          <a:effectLst/>
                          <a:latin typeface="+mn-lt"/>
                          <a:ea typeface="+mn-ea"/>
                          <a:cs typeface="+mn-cs"/>
                        </a:rPr>
                        <a:t>Marketwide</a:t>
                      </a:r>
                    </a:p>
                  </a:txBody>
                  <a:tcPr marL="46800" marR="7168" marT="7168" marB="0" anchor="ctr">
                    <a:noFill/>
                  </a:tcPr>
                </a:tc>
                <a:tc>
                  <a:txBody>
                    <a:bodyPr/>
                    <a:lstStyle/>
                    <a:p>
                      <a:pPr algn="ctr" fontAlgn="b"/>
                      <a:r>
                        <a:rPr lang="en-GB" sz="900" b="0" i="0" u="none" strike="noStrike">
                          <a:solidFill>
                            <a:schemeClr val="tx1"/>
                          </a:solidFill>
                          <a:effectLst/>
                          <a:latin typeface="+mn-lt"/>
                        </a:rPr>
                        <a:t>17.15</a:t>
                      </a:r>
                    </a:p>
                  </a:txBody>
                  <a:tcPr marL="0" marR="0" marT="0" marB="0" anchor="ctr">
                    <a:noFill/>
                  </a:tcPr>
                </a:tc>
                <a:tc>
                  <a:txBody>
                    <a:bodyPr/>
                    <a:lstStyle/>
                    <a:p>
                      <a:pPr algn="ctr" fontAlgn="b"/>
                      <a:r>
                        <a:rPr lang="en-GB" sz="900" b="0" i="0" u="none" strike="noStrike">
                          <a:solidFill>
                            <a:schemeClr val="tx1"/>
                          </a:solidFill>
                          <a:effectLst/>
                          <a:latin typeface="+mn-lt"/>
                        </a:rPr>
                        <a:t>22.25</a:t>
                      </a:r>
                    </a:p>
                  </a:txBody>
                  <a:tcPr marL="0" marR="0" marT="0" marB="0" anchor="ctr">
                    <a:noFill/>
                  </a:tcPr>
                </a:tc>
                <a:tc>
                  <a:txBody>
                    <a:bodyPr/>
                    <a:lstStyle/>
                    <a:p>
                      <a:pPr algn="ctr" fontAlgn="b"/>
                      <a:r>
                        <a:rPr lang="en-GB" sz="900" b="0" i="0" u="none" strike="noStrike">
                          <a:solidFill>
                            <a:schemeClr val="tx1"/>
                          </a:solidFill>
                          <a:effectLst/>
                          <a:latin typeface="+mn-lt"/>
                        </a:rPr>
                        <a:t>13.15</a:t>
                      </a:r>
                    </a:p>
                  </a:txBody>
                  <a:tcPr marL="0" marR="0" marT="0" marB="0" anchor="ctr">
                    <a:noFill/>
                  </a:tcPr>
                </a:tc>
                <a:tc>
                  <a:txBody>
                    <a:bodyPr/>
                    <a:lstStyle/>
                    <a:p>
                      <a:pPr algn="ctr" fontAlgn="b"/>
                      <a:r>
                        <a:rPr lang="en-GB" sz="900" b="0" i="0" u="none" strike="noStrike">
                          <a:solidFill>
                            <a:schemeClr val="tx1"/>
                          </a:solidFill>
                          <a:effectLst/>
                          <a:latin typeface="+mn-lt"/>
                        </a:rPr>
                        <a:t>14.29</a:t>
                      </a:r>
                    </a:p>
                  </a:txBody>
                  <a:tcPr marL="0" marR="0" marT="0" marB="0" anchor="ctr">
                    <a:noFill/>
                  </a:tcPr>
                </a:tc>
                <a:tc>
                  <a:txBody>
                    <a:bodyPr/>
                    <a:lstStyle/>
                    <a:p>
                      <a:pPr algn="ctr" fontAlgn="b"/>
                      <a:r>
                        <a:rPr lang="en-GB" sz="900" b="0" i="0" u="none" strike="noStrike">
                          <a:solidFill>
                            <a:schemeClr val="tx1"/>
                          </a:solidFill>
                          <a:effectLst/>
                          <a:latin typeface="+mn-lt"/>
                        </a:rPr>
                        <a:t>13.58</a:t>
                      </a:r>
                    </a:p>
                  </a:txBody>
                  <a:tcPr marL="0" marR="0" marT="0" marB="0" anchor="ctr">
                    <a:noFill/>
                  </a:tcPr>
                </a:tc>
                <a:tc>
                  <a:txBody>
                    <a:bodyPr/>
                    <a:lstStyle/>
                    <a:p>
                      <a:pPr algn="ctr" fontAlgn="b"/>
                      <a:r>
                        <a:rPr lang="en-GB" sz="900" b="0" i="0" u="none" strike="noStrike">
                          <a:solidFill>
                            <a:schemeClr val="tx1"/>
                          </a:solidFill>
                          <a:effectLst/>
                          <a:latin typeface="+mn-lt"/>
                        </a:rPr>
                        <a:t>10.77</a:t>
                      </a:r>
                    </a:p>
                  </a:txBody>
                  <a:tcPr marL="0" marR="0" marT="0" marB="0" anchor="ctr">
                    <a:noFill/>
                  </a:tcPr>
                </a:tc>
                <a:extLst>
                  <a:ext uri="{0D108BD9-81ED-4DB2-BD59-A6C34878D82A}">
                    <a16:rowId xmlns:a16="http://schemas.microsoft.com/office/drawing/2014/main" val="10005"/>
                  </a:ext>
                </a:extLst>
              </a:tr>
              <a:tr h="188026">
                <a:tc>
                  <a:txBody>
                    <a:bodyPr/>
                    <a:lstStyle/>
                    <a:p>
                      <a:pPr algn="l" fontAlgn="b"/>
                      <a:r>
                        <a:rPr lang="en-GB" sz="900" b="0" i="0" u="none" strike="noStrike" kern="1200">
                          <a:solidFill>
                            <a:schemeClr val="tx1"/>
                          </a:solidFill>
                          <a:effectLst/>
                          <a:latin typeface="+mn-lt"/>
                          <a:ea typeface="+mn-ea"/>
                          <a:cs typeface="+mn-cs"/>
                        </a:rPr>
                        <a:t>Large Value</a:t>
                      </a:r>
                    </a:p>
                  </a:txBody>
                  <a:tcPr marL="46800" marR="7168" marT="7168" marB="0" anchor="ctr">
                    <a:noFill/>
                  </a:tcPr>
                </a:tc>
                <a:tc>
                  <a:txBody>
                    <a:bodyPr/>
                    <a:lstStyle/>
                    <a:p>
                      <a:pPr algn="ctr" fontAlgn="b"/>
                      <a:r>
                        <a:rPr lang="en-GB" sz="900" b="0" i="0" u="none" strike="noStrike">
                          <a:solidFill>
                            <a:schemeClr val="tx1"/>
                          </a:solidFill>
                          <a:effectLst/>
                          <a:latin typeface="+mn-lt"/>
                        </a:rPr>
                        <a:t>15.91</a:t>
                      </a:r>
                    </a:p>
                  </a:txBody>
                  <a:tcPr marL="0" marR="0" marT="0" marB="0" anchor="ctr">
                    <a:noFill/>
                  </a:tcPr>
                </a:tc>
                <a:tc>
                  <a:txBody>
                    <a:bodyPr/>
                    <a:lstStyle/>
                    <a:p>
                      <a:pPr algn="ctr" fontAlgn="b"/>
                      <a:r>
                        <a:rPr lang="en-GB" sz="900" b="0" i="0" u="none" strike="noStrike">
                          <a:solidFill>
                            <a:schemeClr val="tx1"/>
                          </a:solidFill>
                          <a:effectLst/>
                          <a:latin typeface="+mn-lt"/>
                        </a:rPr>
                        <a:t>13.90</a:t>
                      </a:r>
                    </a:p>
                  </a:txBody>
                  <a:tcPr marL="0" marR="0" marT="0" marB="0" anchor="ctr">
                    <a:noFill/>
                  </a:tcPr>
                </a:tc>
                <a:tc>
                  <a:txBody>
                    <a:bodyPr/>
                    <a:lstStyle/>
                    <a:p>
                      <a:pPr algn="ctr" fontAlgn="b"/>
                      <a:r>
                        <a:rPr lang="en-GB" sz="900" b="0" i="0" u="none" strike="noStrike">
                          <a:solidFill>
                            <a:schemeClr val="tx1"/>
                          </a:solidFill>
                          <a:effectLst/>
                          <a:latin typeface="+mn-lt"/>
                        </a:rPr>
                        <a:t>11.33</a:t>
                      </a:r>
                    </a:p>
                  </a:txBody>
                  <a:tcPr marL="0" marR="0" marT="0" marB="0" anchor="ctr">
                    <a:noFill/>
                  </a:tcPr>
                </a:tc>
                <a:tc>
                  <a:txBody>
                    <a:bodyPr/>
                    <a:lstStyle/>
                    <a:p>
                      <a:pPr algn="ctr" fontAlgn="b"/>
                      <a:r>
                        <a:rPr lang="en-GB" sz="900" b="0" i="0" u="none" strike="noStrike">
                          <a:solidFill>
                            <a:schemeClr val="tx1"/>
                          </a:solidFill>
                          <a:effectLst/>
                          <a:latin typeface="+mn-lt"/>
                        </a:rPr>
                        <a:t>10.53</a:t>
                      </a:r>
                    </a:p>
                  </a:txBody>
                  <a:tcPr marL="0" marR="0" marT="0" marB="0" anchor="ctr">
                    <a:noFill/>
                  </a:tcPr>
                </a:tc>
                <a:tc>
                  <a:txBody>
                    <a:bodyPr/>
                    <a:lstStyle/>
                    <a:p>
                      <a:pPr algn="ctr" fontAlgn="b"/>
                      <a:r>
                        <a:rPr lang="en-GB" sz="900" b="0" i="0" u="none" strike="noStrike">
                          <a:solidFill>
                            <a:schemeClr val="tx1"/>
                          </a:solidFill>
                          <a:effectLst/>
                          <a:latin typeface="+mn-lt"/>
                        </a:rPr>
                        <a:t>10.78</a:t>
                      </a:r>
                    </a:p>
                  </a:txBody>
                  <a:tcPr marL="0" marR="0" marT="0" marB="0" anchor="ctr">
                    <a:noFill/>
                  </a:tcPr>
                </a:tc>
                <a:tc>
                  <a:txBody>
                    <a:bodyPr/>
                    <a:lstStyle/>
                    <a:p>
                      <a:pPr algn="ctr" fontAlgn="b"/>
                      <a:r>
                        <a:rPr lang="en-GB" sz="900" b="0" i="0" u="none" strike="noStrike">
                          <a:solidFill>
                            <a:schemeClr val="tx1"/>
                          </a:solidFill>
                          <a:effectLst/>
                          <a:latin typeface="+mn-lt"/>
                        </a:rPr>
                        <a:t>8.32</a:t>
                      </a:r>
                    </a:p>
                  </a:txBody>
                  <a:tcPr marL="0" marR="0" marT="0" marB="0" anchor="ctr">
                    <a:noFill/>
                  </a:tcPr>
                </a:tc>
                <a:extLst>
                  <a:ext uri="{0D108BD9-81ED-4DB2-BD59-A6C34878D82A}">
                    <a16:rowId xmlns:a16="http://schemas.microsoft.com/office/drawing/2014/main" val="1870949891"/>
                  </a:ext>
                </a:extLst>
              </a:tr>
              <a:tr h="188026">
                <a:tc>
                  <a:txBody>
                    <a:bodyPr/>
                    <a:lstStyle/>
                    <a:p>
                      <a:pPr algn="l" fontAlgn="b"/>
                      <a:r>
                        <a:rPr lang="en-GB" sz="900" b="0" i="0" u="none" strike="noStrike" kern="1200">
                          <a:solidFill>
                            <a:schemeClr val="tx1"/>
                          </a:solidFill>
                          <a:effectLst/>
                          <a:latin typeface="+mn-lt"/>
                          <a:ea typeface="+mn-ea"/>
                          <a:cs typeface="+mn-cs"/>
                        </a:rPr>
                        <a:t>Small Growth</a:t>
                      </a:r>
                    </a:p>
                  </a:txBody>
                  <a:tcPr marL="46800" marR="7168" marT="7168" marB="0" anchor="ctr">
                    <a:noFill/>
                  </a:tcPr>
                </a:tc>
                <a:tc>
                  <a:txBody>
                    <a:bodyPr/>
                    <a:lstStyle/>
                    <a:p>
                      <a:pPr algn="ctr" fontAlgn="b"/>
                      <a:r>
                        <a:rPr lang="en-GB" sz="900" b="0" i="0" u="none" strike="noStrike">
                          <a:solidFill>
                            <a:schemeClr val="tx1"/>
                          </a:solidFill>
                          <a:effectLst/>
                          <a:latin typeface="+mn-lt"/>
                        </a:rPr>
                        <a:t>13.01</a:t>
                      </a:r>
                    </a:p>
                  </a:txBody>
                  <a:tcPr marL="0" marR="0" marT="0" marB="0" anchor="ctr">
                    <a:noFill/>
                  </a:tcPr>
                </a:tc>
                <a:tc>
                  <a:txBody>
                    <a:bodyPr/>
                    <a:lstStyle/>
                    <a:p>
                      <a:pPr algn="ctr" fontAlgn="b"/>
                      <a:r>
                        <a:rPr lang="en-GB" sz="900" b="0" i="0" u="none" strike="noStrike">
                          <a:solidFill>
                            <a:schemeClr val="tx1"/>
                          </a:solidFill>
                          <a:effectLst/>
                          <a:latin typeface="+mn-lt"/>
                        </a:rPr>
                        <a:t>15.59</a:t>
                      </a:r>
                    </a:p>
                  </a:txBody>
                  <a:tcPr marL="0" marR="0" marT="0" marB="0" anchor="ctr">
                    <a:noFill/>
                  </a:tcPr>
                </a:tc>
                <a:tc>
                  <a:txBody>
                    <a:bodyPr/>
                    <a:lstStyle/>
                    <a:p>
                      <a:pPr algn="ctr" fontAlgn="b"/>
                      <a:r>
                        <a:rPr lang="en-GB" sz="900" b="0" i="0" u="none" strike="noStrike">
                          <a:solidFill>
                            <a:schemeClr val="tx1"/>
                          </a:solidFill>
                          <a:effectLst/>
                          <a:latin typeface="+mn-lt"/>
                        </a:rPr>
                        <a:t>3.18</a:t>
                      </a:r>
                    </a:p>
                  </a:txBody>
                  <a:tcPr marL="0" marR="0" marT="0" marB="0" anchor="ctr">
                    <a:noFill/>
                  </a:tcPr>
                </a:tc>
                <a:tc>
                  <a:txBody>
                    <a:bodyPr/>
                    <a:lstStyle/>
                    <a:p>
                      <a:pPr algn="ctr" fontAlgn="b"/>
                      <a:r>
                        <a:rPr lang="en-GB" sz="900" b="0" i="0" u="none" strike="noStrike">
                          <a:solidFill>
                            <a:schemeClr val="tx1"/>
                          </a:solidFill>
                          <a:effectLst/>
                          <a:latin typeface="+mn-lt"/>
                        </a:rPr>
                        <a:t>9.57</a:t>
                      </a:r>
                    </a:p>
                  </a:txBody>
                  <a:tcPr marL="0" marR="0" marT="0" marB="0" anchor="ctr">
                    <a:noFill/>
                  </a:tcPr>
                </a:tc>
                <a:tc>
                  <a:txBody>
                    <a:bodyPr/>
                    <a:lstStyle/>
                    <a:p>
                      <a:pPr algn="ctr" fontAlgn="b"/>
                      <a:r>
                        <a:rPr lang="en-GB" sz="900" b="0" i="0" u="none" strike="noStrike">
                          <a:solidFill>
                            <a:schemeClr val="tx1"/>
                          </a:solidFill>
                          <a:effectLst/>
                          <a:latin typeface="+mn-lt"/>
                        </a:rPr>
                        <a:t>9.94</a:t>
                      </a:r>
                    </a:p>
                  </a:txBody>
                  <a:tcPr marL="0" marR="0" marT="0" marB="0" anchor="ctr">
                    <a:noFill/>
                  </a:tcPr>
                </a:tc>
                <a:tc>
                  <a:txBody>
                    <a:bodyPr/>
                    <a:lstStyle/>
                    <a:p>
                      <a:pPr algn="ctr" fontAlgn="b"/>
                      <a:r>
                        <a:rPr lang="en-GB" sz="900" b="0" i="0" u="none" strike="noStrike">
                          <a:solidFill>
                            <a:schemeClr val="tx1"/>
                          </a:solidFill>
                          <a:effectLst/>
                          <a:latin typeface="+mn-lt"/>
                        </a:rPr>
                        <a:t>8.76</a:t>
                      </a:r>
                    </a:p>
                  </a:txBody>
                  <a:tcPr marL="0" marR="0" marT="0" marB="0" anchor="ctr">
                    <a:noFill/>
                  </a:tcPr>
                </a:tc>
                <a:extLst>
                  <a:ext uri="{0D108BD9-81ED-4DB2-BD59-A6C34878D82A}">
                    <a16:rowId xmlns:a16="http://schemas.microsoft.com/office/drawing/2014/main" val="2582053661"/>
                  </a:ext>
                </a:extLst>
              </a:tr>
              <a:tr h="188026">
                <a:tc>
                  <a:txBody>
                    <a:bodyPr/>
                    <a:lstStyle/>
                    <a:p>
                      <a:pPr algn="l" fontAlgn="b"/>
                      <a:r>
                        <a:rPr lang="en-GB" sz="900" b="0" i="0" u="none" strike="noStrike" kern="1200">
                          <a:solidFill>
                            <a:schemeClr val="tx1"/>
                          </a:solidFill>
                          <a:effectLst/>
                          <a:latin typeface="+mn-lt"/>
                          <a:ea typeface="+mn-ea"/>
                          <a:cs typeface="+mn-cs"/>
                        </a:rPr>
                        <a:t>Small Cap</a:t>
                      </a:r>
                    </a:p>
                  </a:txBody>
                  <a:tcPr marL="46800" marR="7168" marT="7168" marB="0" anchor="ctr">
                    <a:noFill/>
                  </a:tcPr>
                </a:tc>
                <a:tc>
                  <a:txBody>
                    <a:bodyPr/>
                    <a:lstStyle/>
                    <a:p>
                      <a:pPr algn="ctr" fontAlgn="b"/>
                      <a:r>
                        <a:rPr lang="en-GB" sz="900" b="0" i="0" u="none" strike="noStrike">
                          <a:solidFill>
                            <a:schemeClr val="tx1"/>
                          </a:solidFill>
                          <a:effectLst/>
                          <a:latin typeface="+mn-lt"/>
                        </a:rPr>
                        <a:t>12.81</a:t>
                      </a:r>
                    </a:p>
                  </a:txBody>
                  <a:tcPr marL="0" marR="0" marT="0" marB="0" anchor="ctr">
                    <a:noFill/>
                  </a:tcPr>
                </a:tc>
                <a:tc>
                  <a:txBody>
                    <a:bodyPr/>
                    <a:lstStyle/>
                    <a:p>
                      <a:pPr algn="ctr" fontAlgn="b"/>
                      <a:r>
                        <a:rPr lang="en-GB" sz="900" b="0" i="0" u="none" strike="noStrike">
                          <a:solidFill>
                            <a:schemeClr val="tx1"/>
                          </a:solidFill>
                          <a:effectLst/>
                          <a:latin typeface="+mn-lt"/>
                        </a:rPr>
                        <a:t>13.73</a:t>
                      </a:r>
                    </a:p>
                  </a:txBody>
                  <a:tcPr marL="0" marR="0" marT="0" marB="0" anchor="ctr">
                    <a:noFill/>
                  </a:tcPr>
                </a:tc>
                <a:tc>
                  <a:txBody>
                    <a:bodyPr/>
                    <a:lstStyle/>
                    <a:p>
                      <a:pPr algn="ctr" fontAlgn="b"/>
                      <a:r>
                        <a:rPr lang="en-GB" sz="900" b="0" i="0" u="none" strike="noStrike">
                          <a:solidFill>
                            <a:schemeClr val="tx1"/>
                          </a:solidFill>
                          <a:effectLst/>
                          <a:latin typeface="+mn-lt"/>
                        </a:rPr>
                        <a:t>6.09</a:t>
                      </a:r>
                    </a:p>
                  </a:txBody>
                  <a:tcPr marL="0" marR="0" marT="0" marB="0" anchor="ctr">
                    <a:noFill/>
                  </a:tcPr>
                </a:tc>
                <a:tc>
                  <a:txBody>
                    <a:bodyPr/>
                    <a:lstStyle/>
                    <a:p>
                      <a:pPr algn="ctr" fontAlgn="b"/>
                      <a:r>
                        <a:rPr lang="en-GB" sz="900" b="0" i="0" u="none" strike="noStrike">
                          <a:solidFill>
                            <a:schemeClr val="tx1"/>
                          </a:solidFill>
                          <a:effectLst/>
                          <a:latin typeface="+mn-lt"/>
                        </a:rPr>
                        <a:t>9.62</a:t>
                      </a:r>
                    </a:p>
                  </a:txBody>
                  <a:tcPr marL="0" marR="0" marT="0" marB="0" anchor="ctr">
                    <a:noFill/>
                  </a:tcPr>
                </a:tc>
                <a:tc>
                  <a:txBody>
                    <a:bodyPr/>
                    <a:lstStyle/>
                    <a:p>
                      <a:pPr algn="ctr" fontAlgn="b"/>
                      <a:r>
                        <a:rPr lang="en-GB" sz="900" b="0" i="0" u="none" strike="noStrike">
                          <a:solidFill>
                            <a:schemeClr val="tx1"/>
                          </a:solidFill>
                          <a:effectLst/>
                          <a:latin typeface="+mn-lt"/>
                        </a:rPr>
                        <a:t>9.47</a:t>
                      </a:r>
                    </a:p>
                  </a:txBody>
                  <a:tcPr marL="0" marR="0" marT="0" marB="0" anchor="ctr">
                    <a:noFill/>
                  </a:tcPr>
                </a:tc>
                <a:tc>
                  <a:txBody>
                    <a:bodyPr/>
                    <a:lstStyle/>
                    <a:p>
                      <a:pPr algn="ctr" fontAlgn="b"/>
                      <a:r>
                        <a:rPr lang="en-GB" sz="900" b="0" i="0" u="none" strike="noStrike">
                          <a:solidFill>
                            <a:schemeClr val="tx1"/>
                          </a:solidFill>
                          <a:effectLst/>
                          <a:latin typeface="+mn-lt"/>
                        </a:rPr>
                        <a:t>8.20</a:t>
                      </a:r>
                    </a:p>
                  </a:txBody>
                  <a:tcPr marL="0" marR="0" marT="0" marB="0" anchor="ctr">
                    <a:noFill/>
                  </a:tcPr>
                </a:tc>
                <a:extLst>
                  <a:ext uri="{0D108BD9-81ED-4DB2-BD59-A6C34878D82A}">
                    <a16:rowId xmlns:a16="http://schemas.microsoft.com/office/drawing/2014/main" val="3023226617"/>
                  </a:ext>
                </a:extLst>
              </a:tr>
              <a:tr h="188026">
                <a:tc>
                  <a:txBody>
                    <a:bodyPr/>
                    <a:lstStyle/>
                    <a:p>
                      <a:pPr algn="l" fontAlgn="b"/>
                      <a:r>
                        <a:rPr lang="en-GB" sz="900" b="0" i="0" u="none" strike="noStrike" kern="1200">
                          <a:solidFill>
                            <a:schemeClr val="tx1"/>
                          </a:solidFill>
                          <a:effectLst/>
                          <a:latin typeface="+mn-lt"/>
                          <a:ea typeface="+mn-ea"/>
                          <a:cs typeface="+mn-cs"/>
                        </a:rPr>
                        <a:t>Small Value</a:t>
                      </a:r>
                    </a:p>
                  </a:txBody>
                  <a:tcPr marL="46800" marR="7168" marT="7168" marB="0" anchor="ctr">
                    <a:noFill/>
                  </a:tcPr>
                </a:tc>
                <a:tc>
                  <a:txBody>
                    <a:bodyPr/>
                    <a:lstStyle/>
                    <a:p>
                      <a:pPr algn="ctr" fontAlgn="b"/>
                      <a:r>
                        <a:rPr lang="en-GB" sz="900" b="0" i="0" u="none" strike="noStrike">
                          <a:solidFill>
                            <a:schemeClr val="tx1"/>
                          </a:solidFill>
                          <a:effectLst/>
                          <a:latin typeface="+mn-lt"/>
                        </a:rPr>
                        <a:t>12.59</a:t>
                      </a:r>
                    </a:p>
                  </a:txBody>
                  <a:tcPr marL="0" marR="0" marT="0" marB="0" anchor="ctr">
                    <a:noFill/>
                  </a:tcPr>
                </a:tc>
                <a:tc>
                  <a:txBody>
                    <a:bodyPr/>
                    <a:lstStyle/>
                    <a:p>
                      <a:pPr algn="ctr" fontAlgn="b"/>
                      <a:r>
                        <a:rPr lang="en-GB" sz="900" b="0" i="0" u="none" strike="noStrike">
                          <a:solidFill>
                            <a:schemeClr val="tx1"/>
                          </a:solidFill>
                          <a:effectLst/>
                          <a:latin typeface="+mn-lt"/>
                        </a:rPr>
                        <a:t>11.73</a:t>
                      </a:r>
                    </a:p>
                  </a:txBody>
                  <a:tcPr marL="0" marR="0" marT="0" marB="0" anchor="ctr">
                    <a:noFill/>
                  </a:tcPr>
                </a:tc>
                <a:tc>
                  <a:txBody>
                    <a:bodyPr/>
                    <a:lstStyle/>
                    <a:p>
                      <a:pPr algn="ctr" fontAlgn="b"/>
                      <a:r>
                        <a:rPr lang="en-GB" sz="900" b="0" i="0" u="none" strike="noStrike">
                          <a:solidFill>
                            <a:schemeClr val="tx1"/>
                          </a:solidFill>
                          <a:effectLst/>
                          <a:latin typeface="+mn-lt"/>
                        </a:rPr>
                        <a:t>8.88</a:t>
                      </a:r>
                    </a:p>
                  </a:txBody>
                  <a:tcPr marL="0" marR="0" marT="0" marB="0" anchor="ctr">
                    <a:noFill/>
                  </a:tcPr>
                </a:tc>
                <a:tc>
                  <a:txBody>
                    <a:bodyPr/>
                    <a:lstStyle/>
                    <a:p>
                      <a:pPr algn="ctr" fontAlgn="b"/>
                      <a:r>
                        <a:rPr lang="en-GB" sz="900" b="0" i="0" u="none" strike="noStrike">
                          <a:solidFill>
                            <a:schemeClr val="tx1"/>
                          </a:solidFill>
                          <a:effectLst/>
                          <a:latin typeface="+mn-lt"/>
                        </a:rPr>
                        <a:t>9.27</a:t>
                      </a:r>
                    </a:p>
                  </a:txBody>
                  <a:tcPr marL="0" marR="0" marT="0" marB="0" anchor="ctr">
                    <a:noFill/>
                  </a:tcPr>
                </a:tc>
                <a:tc>
                  <a:txBody>
                    <a:bodyPr/>
                    <a:lstStyle/>
                    <a:p>
                      <a:pPr algn="ctr" fontAlgn="b"/>
                      <a:r>
                        <a:rPr lang="en-GB" sz="900" b="0" i="0" u="none" strike="noStrike">
                          <a:solidFill>
                            <a:schemeClr val="tx1"/>
                          </a:solidFill>
                          <a:effectLst/>
                          <a:latin typeface="+mn-lt"/>
                        </a:rPr>
                        <a:t>8.73</a:t>
                      </a:r>
                    </a:p>
                  </a:txBody>
                  <a:tcPr marL="0" marR="0" marT="0" marB="0" anchor="ctr">
                    <a:noFill/>
                  </a:tcPr>
                </a:tc>
                <a:tc>
                  <a:txBody>
                    <a:bodyPr/>
                    <a:lstStyle/>
                    <a:p>
                      <a:pPr algn="ctr" fontAlgn="b"/>
                      <a:r>
                        <a:rPr lang="en-GB" sz="900" b="0" i="0" u="none" strike="noStrike">
                          <a:solidFill>
                            <a:schemeClr val="tx1"/>
                          </a:solidFill>
                          <a:effectLst/>
                          <a:latin typeface="+mn-lt"/>
                        </a:rPr>
                        <a:t>7.40</a:t>
                      </a:r>
                    </a:p>
                  </a:txBody>
                  <a:tcPr marL="0" marR="0" marT="0" marB="0" anchor="ctr">
                    <a:noFill/>
                  </a:tcPr>
                </a:tc>
                <a:extLst>
                  <a:ext uri="{0D108BD9-81ED-4DB2-BD59-A6C34878D82A}">
                    <a16:rowId xmlns:a16="http://schemas.microsoft.com/office/drawing/2014/main" val="3707886944"/>
                  </a:ext>
                </a:extLst>
              </a:tr>
            </a:tbl>
          </a:graphicData>
        </a:graphic>
      </p:graphicFrame>
      <p:grpSp>
        <p:nvGrpSpPr>
          <p:cNvPr id="20" name="Group 19">
            <a:extLst>
              <a:ext uri="{FF2B5EF4-FFF2-40B4-BE49-F238E27FC236}">
                <a16:creationId xmlns:a16="http://schemas.microsoft.com/office/drawing/2014/main" id="{93B8D665-5AFA-4506-B083-1CB53A3E9220}"/>
              </a:ext>
            </a:extLst>
          </p:cNvPr>
          <p:cNvGrpSpPr/>
          <p:nvPr/>
        </p:nvGrpSpPr>
        <p:grpSpPr>
          <a:xfrm>
            <a:off x="4637281" y="4789625"/>
            <a:ext cx="4871844" cy="355735"/>
            <a:chOff x="4637281" y="4790616"/>
            <a:chExt cx="4871844" cy="355735"/>
          </a:xfrm>
        </p:grpSpPr>
        <p:sp>
          <p:nvSpPr>
            <p:cNvPr id="22" name="Content Placeholder 23">
              <a:extLst>
                <a:ext uri="{FF2B5EF4-FFF2-40B4-BE49-F238E27FC236}">
                  <a16:creationId xmlns:a16="http://schemas.microsoft.com/office/drawing/2014/main" id="{A6A4A943-DF49-4781-A2C3-7D3F9BE04116}"/>
                </a:ext>
              </a:extLst>
            </p:cNvPr>
            <p:cNvSpPr txBox="1"/>
            <p:nvPr/>
          </p:nvSpPr>
          <p:spPr>
            <a:xfrm>
              <a:off x="4637281" y="4790616"/>
              <a:ext cx="4441437" cy="355735"/>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Period Returns (%) </a:t>
              </a:r>
            </a:p>
          </p:txBody>
        </p:sp>
        <p:cxnSp>
          <p:nvCxnSpPr>
            <p:cNvPr id="23" name="Straight Connector 22">
              <a:extLst>
                <a:ext uri="{FF2B5EF4-FFF2-40B4-BE49-F238E27FC236}">
                  <a16:creationId xmlns:a16="http://schemas.microsoft.com/office/drawing/2014/main" id="{44147710-4724-4628-A899-1FF1934CC9D7}"/>
                </a:ext>
              </a:extLst>
            </p:cNvPr>
            <p:cNvCxnSpPr/>
            <p:nvPr/>
          </p:nvCxnSpPr>
          <p:spPr>
            <a:xfrm>
              <a:off x="4720988" y="5033043"/>
              <a:ext cx="4788137"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BA937F5E-88AB-4422-86A1-AFAECF547051}"/>
              </a:ext>
            </a:extLst>
          </p:cNvPr>
          <p:cNvGrpSpPr/>
          <p:nvPr/>
        </p:nvGrpSpPr>
        <p:grpSpPr>
          <a:xfrm>
            <a:off x="603812" y="4779587"/>
            <a:ext cx="3771481" cy="404896"/>
            <a:chOff x="609600" y="4808162"/>
            <a:chExt cx="3771481" cy="404896"/>
          </a:xfrm>
        </p:grpSpPr>
        <p:cxnSp>
          <p:nvCxnSpPr>
            <p:cNvPr id="31" name="Straight Connector 30">
              <a:extLst>
                <a:ext uri="{FF2B5EF4-FFF2-40B4-BE49-F238E27FC236}">
                  <a16:creationId xmlns:a16="http://schemas.microsoft.com/office/drawing/2014/main" id="{14CF5842-A91E-4E41-BF27-BE4487F1B2D0}"/>
                </a:ext>
              </a:extLst>
            </p:cNvPr>
            <p:cNvCxnSpPr/>
            <p:nvPr/>
          </p:nvCxnSpPr>
          <p:spPr>
            <a:xfrm>
              <a:off x="695798" y="5057639"/>
              <a:ext cx="3523688"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2" name="Content Placeholder 10">
              <a:extLst>
                <a:ext uri="{FF2B5EF4-FFF2-40B4-BE49-F238E27FC236}">
                  <a16:creationId xmlns:a16="http://schemas.microsoft.com/office/drawing/2014/main" id="{A98D1C93-CA57-42B6-9518-25702F14A3FC}"/>
                </a:ext>
              </a:extLst>
            </p:cNvPr>
            <p:cNvSpPr txBox="1"/>
            <p:nvPr/>
          </p:nvSpPr>
          <p:spPr>
            <a:xfrm>
              <a:off x="609600" y="4808162"/>
              <a:ext cx="3771481" cy="404896"/>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World Market Capitalization—US</a:t>
              </a:r>
            </a:p>
            <a:p>
              <a:pPr marL="0" lvl="1" indent="0">
                <a:spcBef>
                  <a:spcPct val="0"/>
                </a:spcBef>
                <a:buNone/>
              </a:pPr>
              <a:endParaRPr lang="en-US" sz="1000" b="1"/>
            </a:p>
          </p:txBody>
        </p:sp>
      </p:grpSp>
    </p:spTree>
    <p:extLst>
      <p:ext uri="{BB962C8B-B14F-4D97-AF65-F5344CB8AC3E}">
        <p14:creationId xmlns:p14="http://schemas.microsoft.com/office/powerpoint/2010/main" val="103749880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ssetID" descr="svtx:content/slide/@id">
            <a:extLst>
              <a:ext uri="{FF2B5EF4-FFF2-40B4-BE49-F238E27FC236}">
                <a16:creationId xmlns:a16="http://schemas.microsoft.com/office/drawing/2014/main" id="{D0AF1152-1813-1C79-85FC-FB7418B954D6}"/>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283109</a:t>
            </a:r>
          </a:p>
        </p:txBody>
      </p:sp>
      <p:graphicFrame>
        <p:nvGraphicFramePr>
          <p:cNvPr id="28" name="Chart 27">
            <a:extLst>
              <a:ext uri="{FF2B5EF4-FFF2-40B4-BE49-F238E27FC236}">
                <a16:creationId xmlns:a16="http://schemas.microsoft.com/office/drawing/2014/main" id="{D49BFE89-94A8-4831-9453-78013C9C07FC}"/>
              </a:ext>
            </a:extLst>
          </p:cNvPr>
          <p:cNvGraphicFramePr/>
          <p:nvPr>
            <p:extLst>
              <p:ext uri="{D42A27DB-BD31-4B8C-83A1-F6EECF244321}">
                <p14:modId xmlns:p14="http://schemas.microsoft.com/office/powerpoint/2010/main" val="3492536651"/>
              </p:ext>
            </p:extLst>
          </p:nvPr>
        </p:nvGraphicFramePr>
        <p:xfrm>
          <a:off x="690564" y="5024176"/>
          <a:ext cx="3620180" cy="1785291"/>
        </p:xfrm>
        <a:graphic>
          <a:graphicData uri="http://schemas.openxmlformats.org/drawingml/2006/chart">
            <c:chart xmlns:c="http://schemas.openxmlformats.org/drawingml/2006/chart" xmlns:r="http://schemas.openxmlformats.org/officeDocument/2006/relationships" r:id="rId3"/>
          </a:graphicData>
        </a:graphic>
      </p:graphicFrame>
      <p:sp>
        <p:nvSpPr>
          <p:cNvPr id="25" name="TextBox 24" hidden="1"/>
          <p:cNvSpPr txBox="1"/>
          <p:nvPr/>
        </p:nvSpPr>
        <p:spPr>
          <a:xfrm>
            <a:off x="4267212" y="2645193"/>
            <a:ext cx="1219197" cy="233433"/>
          </a:xfrm>
          <a:prstGeom prst="rect">
            <a:avLst/>
          </a:prstGeom>
          <a:noFill/>
        </p:spPr>
        <p:txBody>
          <a:bodyPr wrap="square" lIns="91358" tIns="45677" rIns="91358" bIns="45677"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r" defTabSz="1018109" eaLnBrk="1" fontAlgn="auto" latinLnBrk="0" hangingPunct="1">
              <a:lnSpc>
                <a:spcPct val="100000"/>
              </a:lnSpc>
              <a:spcBef>
                <a:spcPct val="0"/>
              </a:spcBef>
              <a:spcAft>
                <a:spcPts val="2400"/>
              </a:spcAft>
              <a:buClrTx/>
              <a:buSzTx/>
              <a:buFontTx/>
              <a:buNone/>
              <a:defRPr/>
            </a:pPr>
            <a:r>
              <a:rPr kumimoji="0" lang="en-US" sz="900" b="0" i="0" u="none" strike="noStrike" kern="0" cap="none" spc="0" normalizeH="0" baseline="0" noProof="0">
                <a:ln>
                  <a:noFill/>
                </a:ln>
                <a:solidFill>
                  <a:prstClr val="white">
                    <a:lumMod val="50000"/>
                  </a:prstClr>
                </a:solidFill>
                <a:effectLst/>
                <a:uLnTx/>
                <a:uFillTx/>
                <a:ea typeface="Verdana"/>
                <a:cs typeface="Arial"/>
              </a:rPr>
              <a:t>Value</a:t>
            </a:r>
          </a:p>
        </p:txBody>
      </p:sp>
      <p:grpSp>
        <p:nvGrpSpPr>
          <p:cNvPr id="33" name="Group 19"/>
          <p:cNvGrpSpPr/>
          <p:nvPr/>
        </p:nvGrpSpPr>
        <p:grpSpPr>
          <a:xfrm>
            <a:off x="7924800" y="381000"/>
            <a:ext cx="1676400" cy="533400"/>
            <a:chOff x="7924800" y="381000"/>
            <a:chExt cx="1676400" cy="533400"/>
          </a:xfrm>
        </p:grpSpPr>
        <p:sp>
          <p:nvSpPr>
            <p:cNvPr id="36" name="Rectangle 35"/>
            <p:cNvSpPr/>
            <p:nvPr/>
          </p:nvSpPr>
          <p:spPr>
            <a:xfrm>
              <a:off x="7924800" y="381000"/>
              <a:ext cx="1676400" cy="533400"/>
            </a:xfrm>
            <a:prstGeom prst="rect">
              <a:avLst/>
            </a:prstGeom>
            <a:noFill/>
            <a:ln>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018228" rtl="0" eaLnBrk="1" latinLnBrk="0" hangingPunct="1">
                <a:defRPr sz="2000" kern="1200">
                  <a:solidFill>
                    <a:srgbClr val="FFFFFF"/>
                  </a:solidFill>
                  <a:latin typeface="Arial"/>
                  <a:ea typeface="+mn-ea"/>
                  <a:cs typeface="+mn-cs"/>
                </a:defRPr>
              </a:lvl1pPr>
              <a:lvl2pPr marL="509115" algn="l" defTabSz="1018228" rtl="0" eaLnBrk="1" latinLnBrk="0" hangingPunct="1">
                <a:defRPr sz="2000" kern="1200">
                  <a:solidFill>
                    <a:srgbClr val="FFFFFF"/>
                  </a:solidFill>
                  <a:latin typeface="Arial"/>
                  <a:ea typeface="+mn-ea"/>
                  <a:cs typeface="+mn-cs"/>
                </a:defRPr>
              </a:lvl2pPr>
              <a:lvl3pPr marL="1018228" algn="l" defTabSz="1018228" rtl="0" eaLnBrk="1" latinLnBrk="0" hangingPunct="1">
                <a:defRPr sz="2000" kern="1200">
                  <a:solidFill>
                    <a:srgbClr val="FFFFFF"/>
                  </a:solidFill>
                  <a:latin typeface="Arial"/>
                  <a:ea typeface="+mn-ea"/>
                  <a:cs typeface="+mn-cs"/>
                </a:defRPr>
              </a:lvl3pPr>
              <a:lvl4pPr marL="1527344" algn="l" defTabSz="1018228" rtl="0" eaLnBrk="1" latinLnBrk="0" hangingPunct="1">
                <a:defRPr sz="2000" kern="1200">
                  <a:solidFill>
                    <a:srgbClr val="FFFFFF"/>
                  </a:solidFill>
                  <a:latin typeface="Arial"/>
                  <a:ea typeface="+mn-ea"/>
                  <a:cs typeface="+mn-cs"/>
                </a:defRPr>
              </a:lvl4pPr>
              <a:lvl5pPr marL="2036458" algn="l" defTabSz="1018228" rtl="0" eaLnBrk="1" latinLnBrk="0" hangingPunct="1">
                <a:defRPr sz="2000" kern="1200">
                  <a:solidFill>
                    <a:srgbClr val="FFFFFF"/>
                  </a:solidFill>
                  <a:latin typeface="Arial"/>
                  <a:ea typeface="+mn-ea"/>
                  <a:cs typeface="+mn-cs"/>
                </a:defRPr>
              </a:lvl5pPr>
              <a:lvl6pPr marL="2545574" algn="l" defTabSz="1018228" rtl="0" eaLnBrk="1" latinLnBrk="0" hangingPunct="1">
                <a:defRPr sz="2000" kern="1200">
                  <a:solidFill>
                    <a:srgbClr val="FFFFFF"/>
                  </a:solidFill>
                  <a:latin typeface="Arial"/>
                  <a:ea typeface="+mn-ea"/>
                  <a:cs typeface="+mn-cs"/>
                </a:defRPr>
              </a:lvl6pPr>
              <a:lvl7pPr marL="3054686" algn="l" defTabSz="1018228" rtl="0" eaLnBrk="1" latinLnBrk="0" hangingPunct="1">
                <a:defRPr sz="2000" kern="1200">
                  <a:solidFill>
                    <a:srgbClr val="FFFFFF"/>
                  </a:solidFill>
                  <a:latin typeface="Arial"/>
                  <a:ea typeface="+mn-ea"/>
                  <a:cs typeface="+mn-cs"/>
                </a:defRPr>
              </a:lvl7pPr>
              <a:lvl8pPr marL="3563802" algn="l" defTabSz="1018228" rtl="0" eaLnBrk="1" latinLnBrk="0" hangingPunct="1">
                <a:defRPr sz="2000" kern="1200">
                  <a:solidFill>
                    <a:srgbClr val="FFFFFF"/>
                  </a:solidFill>
                  <a:latin typeface="Arial"/>
                  <a:ea typeface="+mn-ea"/>
                  <a:cs typeface="+mn-cs"/>
                </a:defRPr>
              </a:lvl8pPr>
              <a:lvl9pPr marL="4072914" algn="l" defTabSz="1018228" rtl="0" eaLnBrk="1" latinLnBrk="0" hangingPunct="1">
                <a:defRPr sz="2000" kern="1200">
                  <a:solidFill>
                    <a:srgbClr val="FFFFFF"/>
                  </a:solidFill>
                  <a:latin typeface="Arial"/>
                  <a:ea typeface="+mn-ea"/>
                  <a:cs typeface="+mn-cs"/>
                </a:defRPr>
              </a:lvl9pPr>
            </a:lstStyle>
            <a:p>
              <a:pPr marL="0" marR="0" lvl="0" indent="0" algn="ctr" defTabSz="1018109" eaLnBrk="1" fontAlgn="auto" latinLnBrk="0" hangingPunct="1">
                <a:lnSpc>
                  <a:spcPct val="100000"/>
                </a:lnSpc>
                <a:spcBef>
                  <a:spcPct val="0"/>
                </a:spcBef>
                <a:spcAft>
                  <a:spcPct val="0"/>
                </a:spcAft>
                <a:buClrTx/>
                <a:buSzTx/>
                <a:buFontTx/>
                <a:buNone/>
                <a:defRPr/>
              </a:pPr>
              <a:endParaRPr kumimoji="0" lang="en-US" sz="1800" b="0" i="0" u="none" strike="noStrike" kern="0" cap="none" spc="0" normalizeH="0" baseline="0" noProof="0">
                <a:ln>
                  <a:noFill/>
                </a:ln>
                <a:solidFill>
                  <a:prstClr val="white"/>
                </a:solidFill>
                <a:effectLst/>
                <a:uLnTx/>
                <a:uFillTx/>
              </a:endParaRPr>
            </a:p>
          </p:txBody>
        </p:sp>
        <p:sp>
          <p:nvSpPr>
            <p:cNvPr id="37" name="TextBox 36"/>
            <p:cNvSpPr txBox="1"/>
            <p:nvPr/>
          </p:nvSpPr>
          <p:spPr>
            <a:xfrm>
              <a:off x="7924800" y="457200"/>
              <a:ext cx="1676400" cy="400110"/>
            </a:xfrm>
            <a:prstGeom prst="rect">
              <a:avLst/>
            </a:prstGeom>
            <a:noFill/>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ctr" defTabSz="1018109" eaLnBrk="1" fontAlgn="auto" latinLnBrk="0" hangingPunct="1">
                <a:lnSpc>
                  <a:spcPct val="100000"/>
                </a:lnSpc>
                <a:spcBef>
                  <a:spcPct val="0"/>
                </a:spcBef>
                <a:spcAft>
                  <a:spcPct val="0"/>
                </a:spcAft>
                <a:buClrTx/>
                <a:buSzTx/>
                <a:buFontTx/>
                <a:buNone/>
                <a:defRPr/>
              </a:pPr>
              <a:r>
                <a:rPr kumimoji="0" lang="en-US" sz="1800" b="0" i="0" u="none" strike="noStrike" kern="0" cap="none" spc="0" normalizeH="0" baseline="0" noProof="0">
                  <a:ln>
                    <a:noFill/>
                  </a:ln>
                  <a:solidFill>
                    <a:prstClr val="white">
                      <a:lumMod val="85000"/>
                    </a:prstClr>
                  </a:solidFill>
                  <a:effectLst/>
                  <a:uLnTx/>
                  <a:uFillTx/>
                </a:rPr>
                <a:t>Firm Logo</a:t>
              </a:r>
            </a:p>
          </p:txBody>
        </p:sp>
      </p:grpSp>
      <p:sp>
        <p:nvSpPr>
          <p:cNvPr id="48" name="TextBox 47" hidden="1"/>
          <p:cNvSpPr txBox="1"/>
          <p:nvPr/>
        </p:nvSpPr>
        <p:spPr>
          <a:xfrm>
            <a:off x="4265621" y="3200404"/>
            <a:ext cx="1219197" cy="233433"/>
          </a:xfrm>
          <a:prstGeom prst="rect">
            <a:avLst/>
          </a:prstGeom>
          <a:noFill/>
        </p:spPr>
        <p:txBody>
          <a:bodyPr wrap="square" lIns="91358" tIns="45677" rIns="91358" bIns="45677"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r" defTabSz="1018109" eaLnBrk="1" fontAlgn="auto" latinLnBrk="0" hangingPunct="1">
              <a:lnSpc>
                <a:spcPct val="100000"/>
              </a:lnSpc>
              <a:spcBef>
                <a:spcPct val="0"/>
              </a:spcBef>
              <a:spcAft>
                <a:spcPts val="2400"/>
              </a:spcAft>
              <a:buClrTx/>
              <a:buSzTx/>
              <a:buFontTx/>
              <a:buNone/>
              <a:defRPr/>
            </a:pPr>
            <a:r>
              <a:rPr kumimoji="0" lang="en-US" sz="900" b="0" i="0" u="none" strike="noStrike" kern="0" cap="none" spc="0" normalizeH="0" baseline="0" noProof="0">
                <a:ln>
                  <a:noFill/>
                </a:ln>
                <a:solidFill>
                  <a:prstClr val="white">
                    <a:lumMod val="50000"/>
                  </a:prstClr>
                </a:solidFill>
                <a:effectLst/>
                <a:uLnTx/>
                <a:uFillTx/>
                <a:ea typeface="Verdana"/>
                <a:cs typeface="Arial"/>
              </a:rPr>
              <a:t>Large Cap</a:t>
            </a:r>
          </a:p>
        </p:txBody>
      </p:sp>
      <p:sp>
        <p:nvSpPr>
          <p:cNvPr id="51" name="TextBox 50" hidden="1"/>
          <p:cNvSpPr txBox="1"/>
          <p:nvPr/>
        </p:nvSpPr>
        <p:spPr>
          <a:xfrm>
            <a:off x="4267209" y="3731042"/>
            <a:ext cx="1219197" cy="233433"/>
          </a:xfrm>
          <a:prstGeom prst="rect">
            <a:avLst/>
          </a:prstGeom>
          <a:noFill/>
        </p:spPr>
        <p:txBody>
          <a:bodyPr wrap="square" lIns="91358" tIns="45677" rIns="91358" bIns="45677"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r" defTabSz="1018109" eaLnBrk="1" fontAlgn="auto" latinLnBrk="0" hangingPunct="1">
              <a:lnSpc>
                <a:spcPct val="100000"/>
              </a:lnSpc>
              <a:spcBef>
                <a:spcPct val="0"/>
              </a:spcBef>
              <a:spcAft>
                <a:spcPts val="2400"/>
              </a:spcAft>
              <a:buClrTx/>
              <a:buSzTx/>
              <a:buFontTx/>
              <a:buNone/>
              <a:defRPr/>
            </a:pPr>
            <a:r>
              <a:rPr kumimoji="0" lang="en-US" sz="900" b="0" i="0" u="none" strike="noStrike" kern="0" cap="none" spc="0" normalizeH="0" baseline="0" noProof="0">
                <a:ln>
                  <a:noFill/>
                </a:ln>
                <a:solidFill>
                  <a:prstClr val="white">
                    <a:lumMod val="50000"/>
                  </a:prstClr>
                </a:solidFill>
                <a:effectLst/>
                <a:uLnTx/>
                <a:uFillTx/>
                <a:ea typeface="Verdana"/>
                <a:cs typeface="Arial"/>
              </a:rPr>
              <a:t>Growth</a:t>
            </a:r>
          </a:p>
        </p:txBody>
      </p:sp>
      <p:sp>
        <p:nvSpPr>
          <p:cNvPr id="52" name="TextBox 51" hidden="1"/>
          <p:cNvSpPr txBox="1"/>
          <p:nvPr/>
        </p:nvSpPr>
        <p:spPr>
          <a:xfrm>
            <a:off x="4267209" y="4267200"/>
            <a:ext cx="1219197" cy="233433"/>
          </a:xfrm>
          <a:prstGeom prst="rect">
            <a:avLst/>
          </a:prstGeom>
          <a:noFill/>
        </p:spPr>
        <p:txBody>
          <a:bodyPr wrap="square" lIns="91358" tIns="45677" rIns="91358" bIns="45677"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marL="0" marR="0" lvl="0" indent="0" algn="r" defTabSz="1018109" eaLnBrk="1" fontAlgn="auto" latinLnBrk="0" hangingPunct="1">
              <a:lnSpc>
                <a:spcPct val="100000"/>
              </a:lnSpc>
              <a:spcBef>
                <a:spcPct val="0"/>
              </a:spcBef>
              <a:spcAft>
                <a:spcPts val="2400"/>
              </a:spcAft>
              <a:buClrTx/>
              <a:buSzTx/>
              <a:buFontTx/>
              <a:buNone/>
              <a:defRPr/>
            </a:pPr>
            <a:r>
              <a:rPr kumimoji="0" lang="en-US" sz="900" b="0" i="0" u="none" strike="noStrike" kern="0" cap="none" spc="0" normalizeH="0" baseline="0" noProof="0">
                <a:ln>
                  <a:noFill/>
                </a:ln>
                <a:solidFill>
                  <a:prstClr val="white">
                    <a:lumMod val="50000"/>
                  </a:prstClr>
                </a:solidFill>
                <a:effectLst/>
                <a:uLnTx/>
                <a:uFillTx/>
                <a:ea typeface="Verdana"/>
                <a:cs typeface="Arial"/>
              </a:rPr>
              <a:t>Small Cap</a:t>
            </a:r>
          </a:p>
        </p:txBody>
      </p:sp>
      <p:cxnSp>
        <p:nvCxnSpPr>
          <p:cNvPr id="32" name="Straight Connector 31" hidden="1"/>
          <p:cNvCxnSpPr/>
          <p:nvPr/>
        </p:nvCxnSpPr>
        <p:spPr>
          <a:xfrm flipH="1">
            <a:off x="5472627" y="2575560"/>
            <a:ext cx="1" cy="2133600"/>
          </a:xfrm>
          <a:prstGeom prst="line">
            <a:avLst/>
          </a:prstGeom>
          <a:ln w="635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noFill/>
        </p:spPr>
        <p:txBody>
          <a:bodyPr/>
          <a:lstStyle/>
          <a:p>
            <a:r>
              <a:rPr lang="en-US">
                <a:solidFill>
                  <a:schemeClr val="tx1"/>
                </a:solidFill>
              </a:rPr>
              <a:t>International Developed Stocks</a:t>
            </a:r>
          </a:p>
        </p:txBody>
      </p:sp>
      <p:sp>
        <p:nvSpPr>
          <p:cNvPr id="5" name="Text Placeholder 4"/>
          <p:cNvSpPr>
            <a:spLocks noGrp="1"/>
          </p:cNvSpPr>
          <p:nvPr>
            <p:ph type="body" sz="quarter" idx="14"/>
          </p:nvPr>
        </p:nvSpPr>
        <p:spPr/>
        <p:txBody>
          <a:bodyPr/>
          <a:lstStyle/>
          <a:p>
            <a:pPr lvl="0"/>
            <a:r>
              <a:rPr lang="en-US"/>
              <a:t>2025 index returns</a:t>
            </a:r>
          </a:p>
        </p:txBody>
      </p:sp>
      <p:sp>
        <p:nvSpPr>
          <p:cNvPr id="12" name="Text Placeholder 11"/>
          <p:cNvSpPr>
            <a:spLocks noGrp="1"/>
          </p:cNvSpPr>
          <p:nvPr>
            <p:ph type="body" sz="quarter" idx="15"/>
          </p:nvPr>
        </p:nvSpPr>
        <p:spPr>
          <a:xfrm>
            <a:off x="594359" y="7005009"/>
            <a:ext cx="8692515" cy="519747"/>
          </a:xfrm>
        </p:spPr>
        <p:txBody>
          <a:bodyPr/>
          <a:lstStyle/>
          <a:p>
            <a:r>
              <a:rPr lang="en-US" b="1"/>
              <a:t>Past performance is not a guarantee of future results. Indices are not available for direct investment. Index performance does not reflect the expenses associated with the management of an actual portfolio.</a:t>
            </a:r>
          </a:p>
          <a:p>
            <a:r>
              <a:rPr lang="en-US"/>
              <a:t>Market segment (index representation) as follows: Marketwide (MSCI World ex USA IMI Index), Large Cap (MSCI World ex USA Index), Small Cap (MSCI World ex USA Small Cap Index), Value (MSCI World ex USA Value Index), and Growth (MSCI World ex USA Growth Index). All index returns are net of withholding tax on dividends. World Market Cap represented by Russell 3000 Index, MSCI World ex USA IMI Index, and MSCI Emerging Markets IMI Index. MSCI World ex USA IMI Index is used as the proxy for International Developed markets. MSCI data © MSCI 2026, all rights reserved. Frank Russell Company is the source and owner of the trademarks, service marks, and copyrights related to the Russell Indexes. </a:t>
            </a:r>
          </a:p>
        </p:txBody>
      </p:sp>
      <p:sp>
        <p:nvSpPr>
          <p:cNvPr id="7" name="Text Placeholder 6"/>
          <p:cNvSpPr>
            <a:spLocks noGrp="1"/>
          </p:cNvSpPr>
          <p:nvPr>
            <p:ph type="body" sz="quarter" idx="18"/>
          </p:nvPr>
        </p:nvSpPr>
        <p:spPr>
          <a:xfrm>
            <a:off x="595317" y="1790700"/>
            <a:ext cx="3642042" cy="2637209"/>
          </a:xfrm>
        </p:spPr>
        <p:txBody>
          <a:bodyPr/>
          <a:lstStyle/>
          <a:p>
            <a:r>
              <a:rPr lang="en-GB"/>
              <a:t>Developed markets outside the US posted positive returns for the year and outperformed US markets, but underperformed emerging markets</a:t>
            </a:r>
            <a:r>
              <a:rPr lang="en-US"/>
              <a:t>.</a:t>
            </a:r>
          </a:p>
          <a:p>
            <a:r>
              <a:rPr lang="en-US"/>
              <a:t>Value outperformed growth.</a:t>
            </a:r>
          </a:p>
          <a:p>
            <a:r>
              <a:rPr lang="en-US"/>
              <a:t>Small caps outperformed large caps.</a:t>
            </a:r>
          </a:p>
        </p:txBody>
      </p:sp>
      <p:sp>
        <p:nvSpPr>
          <p:cNvPr id="4" name="Slide Number Placeholder 3"/>
          <p:cNvSpPr>
            <a:spLocks noGrp="1"/>
          </p:cNvSpPr>
          <p:nvPr>
            <p:ph type="sldNum" sz="quarter" idx="12"/>
          </p:nvPr>
        </p:nvSpPr>
        <p:spPr/>
        <p:txBody>
          <a:bodyPr/>
          <a:lstStyle/>
          <a:p>
            <a:fld id="{66F6FF41-5833-4EBF-9145-362BCED2914A}" type="slidenum">
              <a:rPr lang="en-US" smtClean="0"/>
              <a:t>5</a:t>
            </a:fld>
            <a:endParaRPr lang="en-US"/>
          </a:p>
        </p:txBody>
      </p:sp>
      <p:grpSp>
        <p:nvGrpSpPr>
          <p:cNvPr id="26" name="Group 25">
            <a:extLst>
              <a:ext uri="{FF2B5EF4-FFF2-40B4-BE49-F238E27FC236}">
                <a16:creationId xmlns:a16="http://schemas.microsoft.com/office/drawing/2014/main" id="{207E1A4C-872D-4F6B-BAB1-724D996835F8}"/>
              </a:ext>
            </a:extLst>
          </p:cNvPr>
          <p:cNvGrpSpPr/>
          <p:nvPr/>
        </p:nvGrpSpPr>
        <p:grpSpPr>
          <a:xfrm>
            <a:off x="603812" y="4779587"/>
            <a:ext cx="3771481" cy="404896"/>
            <a:chOff x="609600" y="4808162"/>
            <a:chExt cx="3771481" cy="404896"/>
          </a:xfrm>
        </p:grpSpPr>
        <p:sp>
          <p:nvSpPr>
            <p:cNvPr id="29" name="Content Placeholder 10">
              <a:extLst>
                <a:ext uri="{FF2B5EF4-FFF2-40B4-BE49-F238E27FC236}">
                  <a16:creationId xmlns:a16="http://schemas.microsoft.com/office/drawing/2014/main" id="{5AEAE119-E386-456F-9A98-3D8B8DF94C0C}"/>
                </a:ext>
              </a:extLst>
            </p:cNvPr>
            <p:cNvSpPr txBox="1"/>
            <p:nvPr/>
          </p:nvSpPr>
          <p:spPr>
            <a:xfrm>
              <a:off x="609600" y="4808162"/>
              <a:ext cx="3771481" cy="404896"/>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World Market Capitalization—International Developed</a:t>
              </a:r>
            </a:p>
            <a:p>
              <a:pPr marL="0" lvl="1" indent="0">
                <a:spcBef>
                  <a:spcPct val="0"/>
                </a:spcBef>
                <a:buNone/>
              </a:pPr>
              <a:endParaRPr lang="en-US" sz="1000" b="1"/>
            </a:p>
          </p:txBody>
        </p:sp>
        <p:cxnSp>
          <p:nvCxnSpPr>
            <p:cNvPr id="27" name="Straight Connector 26">
              <a:extLst>
                <a:ext uri="{FF2B5EF4-FFF2-40B4-BE49-F238E27FC236}">
                  <a16:creationId xmlns:a16="http://schemas.microsoft.com/office/drawing/2014/main" id="{EB5EE3AF-CA5D-4329-8EC2-24A7ECCA1F8F}"/>
                </a:ext>
              </a:extLst>
            </p:cNvPr>
            <p:cNvCxnSpPr/>
            <p:nvPr/>
          </p:nvCxnSpPr>
          <p:spPr>
            <a:xfrm>
              <a:off x="695798" y="5057639"/>
              <a:ext cx="3549231"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aphicFrame>
        <p:nvGraphicFramePr>
          <p:cNvPr id="35" name="Chart 34">
            <a:extLst>
              <a:ext uri="{FF2B5EF4-FFF2-40B4-BE49-F238E27FC236}">
                <a16:creationId xmlns:a16="http://schemas.microsoft.com/office/drawing/2014/main" id="{7C89D80E-6BDB-42E4-B026-61214B6395BB}"/>
              </a:ext>
            </a:extLst>
          </p:cNvPr>
          <p:cNvGraphicFramePr/>
          <p:nvPr>
            <p:extLst>
              <p:ext uri="{D42A27DB-BD31-4B8C-83A1-F6EECF244321}">
                <p14:modId xmlns:p14="http://schemas.microsoft.com/office/powerpoint/2010/main" val="3469073884"/>
              </p:ext>
            </p:extLst>
          </p:nvPr>
        </p:nvGraphicFramePr>
        <p:xfrm>
          <a:off x="4617661" y="2041221"/>
          <a:ext cx="4973067" cy="2386688"/>
        </p:xfrm>
        <a:graphic>
          <a:graphicData uri="http://schemas.openxmlformats.org/drawingml/2006/chart">
            <c:chart xmlns:c="http://schemas.openxmlformats.org/drawingml/2006/chart" xmlns:r="http://schemas.openxmlformats.org/officeDocument/2006/relationships" r:id="rId4"/>
          </a:graphicData>
        </a:graphic>
      </p:graphicFrame>
      <p:grpSp>
        <p:nvGrpSpPr>
          <p:cNvPr id="38" name="Group 37">
            <a:extLst>
              <a:ext uri="{FF2B5EF4-FFF2-40B4-BE49-F238E27FC236}">
                <a16:creationId xmlns:a16="http://schemas.microsoft.com/office/drawing/2014/main" id="{D14606BE-84FC-4FCD-B7D6-6E4F664D60B2}"/>
              </a:ext>
            </a:extLst>
          </p:cNvPr>
          <p:cNvGrpSpPr/>
          <p:nvPr/>
        </p:nvGrpSpPr>
        <p:grpSpPr>
          <a:xfrm>
            <a:off x="4635169" y="1798133"/>
            <a:ext cx="4899599" cy="342590"/>
            <a:chOff x="4635169" y="1826708"/>
            <a:chExt cx="4899599" cy="342590"/>
          </a:xfrm>
        </p:grpSpPr>
        <p:sp>
          <p:nvSpPr>
            <p:cNvPr id="39" name="Content Placeholder 9">
              <a:extLst>
                <a:ext uri="{FF2B5EF4-FFF2-40B4-BE49-F238E27FC236}">
                  <a16:creationId xmlns:a16="http://schemas.microsoft.com/office/drawing/2014/main" id="{D9EEB74B-A915-4019-854E-73E387C9E70D}"/>
                </a:ext>
              </a:extLst>
            </p:cNvPr>
            <p:cNvSpPr txBox="1"/>
            <p:nvPr/>
          </p:nvSpPr>
          <p:spPr>
            <a:xfrm>
              <a:off x="4635169" y="1826708"/>
              <a:ext cx="4441437" cy="34259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Ranked Returns (%)</a:t>
              </a:r>
            </a:p>
            <a:p>
              <a:pPr>
                <a:spcBef>
                  <a:spcPct val="0"/>
                </a:spcBef>
              </a:pPr>
              <a:endParaRPr lang="en-US" sz="1000" b="1"/>
            </a:p>
          </p:txBody>
        </p:sp>
        <p:cxnSp>
          <p:nvCxnSpPr>
            <p:cNvPr id="40" name="Straight Connector 39">
              <a:extLst>
                <a:ext uri="{FF2B5EF4-FFF2-40B4-BE49-F238E27FC236}">
                  <a16:creationId xmlns:a16="http://schemas.microsoft.com/office/drawing/2014/main" id="{B52DB370-CF6B-4C9B-A9B0-0505BB22684C}"/>
                </a:ext>
              </a:extLst>
            </p:cNvPr>
            <p:cNvCxnSpPr/>
            <p:nvPr/>
          </p:nvCxnSpPr>
          <p:spPr>
            <a:xfrm>
              <a:off x="4724400" y="2067001"/>
              <a:ext cx="4810368"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DAF83A03-F1EA-49C0-A70A-3C8E45CF7F5A}"/>
              </a:ext>
            </a:extLst>
          </p:cNvPr>
          <p:cNvGrpSpPr/>
          <p:nvPr/>
        </p:nvGrpSpPr>
        <p:grpSpPr>
          <a:xfrm>
            <a:off x="4637281" y="4789625"/>
            <a:ext cx="4871844" cy="355735"/>
            <a:chOff x="4637281" y="4790616"/>
            <a:chExt cx="4871844" cy="355735"/>
          </a:xfrm>
        </p:grpSpPr>
        <p:sp>
          <p:nvSpPr>
            <p:cNvPr id="44" name="Content Placeholder 23">
              <a:extLst>
                <a:ext uri="{FF2B5EF4-FFF2-40B4-BE49-F238E27FC236}">
                  <a16:creationId xmlns:a16="http://schemas.microsoft.com/office/drawing/2014/main" id="{51EC5232-22E5-481A-A80D-5DDCBE65BAB7}"/>
                </a:ext>
              </a:extLst>
            </p:cNvPr>
            <p:cNvSpPr txBox="1"/>
            <p:nvPr/>
          </p:nvSpPr>
          <p:spPr>
            <a:xfrm>
              <a:off x="4637281" y="4790616"/>
              <a:ext cx="4441437" cy="355735"/>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Period Returns (%) </a:t>
              </a:r>
            </a:p>
          </p:txBody>
        </p:sp>
        <p:cxnSp>
          <p:nvCxnSpPr>
            <p:cNvPr id="45" name="Straight Connector 44">
              <a:extLst>
                <a:ext uri="{FF2B5EF4-FFF2-40B4-BE49-F238E27FC236}">
                  <a16:creationId xmlns:a16="http://schemas.microsoft.com/office/drawing/2014/main" id="{BAC9128A-0B4A-4EA9-AF92-81724390387F}"/>
                </a:ext>
              </a:extLst>
            </p:cNvPr>
            <p:cNvCxnSpPr/>
            <p:nvPr/>
          </p:nvCxnSpPr>
          <p:spPr>
            <a:xfrm>
              <a:off x="4720988" y="5033043"/>
              <a:ext cx="4788137"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aphicFrame>
        <p:nvGraphicFramePr>
          <p:cNvPr id="46" name="Table 45">
            <a:extLst>
              <a:ext uri="{FF2B5EF4-FFF2-40B4-BE49-F238E27FC236}">
                <a16:creationId xmlns:a16="http://schemas.microsoft.com/office/drawing/2014/main" id="{89A8E62F-F293-4F7F-9DA2-D4B9E3BA2A01}"/>
              </a:ext>
            </a:extLst>
          </p:cNvPr>
          <p:cNvGraphicFramePr>
            <a:graphicFrameLocks noGrp="1"/>
          </p:cNvGraphicFramePr>
          <p:nvPr>
            <p:extLst>
              <p:ext uri="{D42A27DB-BD31-4B8C-83A1-F6EECF244321}">
                <p14:modId xmlns:p14="http://schemas.microsoft.com/office/powerpoint/2010/main" val="2714965712"/>
              </p:ext>
            </p:extLst>
          </p:nvPr>
        </p:nvGraphicFramePr>
        <p:xfrm>
          <a:off x="4720632" y="5018736"/>
          <a:ext cx="4821953" cy="1407045"/>
        </p:xfrm>
        <a:graphic>
          <a:graphicData uri="http://schemas.openxmlformats.org/drawingml/2006/table">
            <a:tbl>
              <a:tblPr>
                <a:tableStyleId>{5C22544A-7EE6-4342-B048-85BDC9FD1C3A}</a:tableStyleId>
              </a:tblPr>
              <a:tblGrid>
                <a:gridCol w="999877">
                  <a:extLst>
                    <a:ext uri="{9D8B030D-6E8A-4147-A177-3AD203B41FA5}">
                      <a16:colId xmlns:a16="http://schemas.microsoft.com/office/drawing/2014/main" val="20000"/>
                    </a:ext>
                  </a:extLst>
                </a:gridCol>
                <a:gridCol w="635292">
                  <a:extLst>
                    <a:ext uri="{9D8B030D-6E8A-4147-A177-3AD203B41FA5}">
                      <a16:colId xmlns:a16="http://schemas.microsoft.com/office/drawing/2014/main" val="20001"/>
                    </a:ext>
                  </a:extLst>
                </a:gridCol>
                <a:gridCol w="638732">
                  <a:extLst>
                    <a:ext uri="{9D8B030D-6E8A-4147-A177-3AD203B41FA5}">
                      <a16:colId xmlns:a16="http://schemas.microsoft.com/office/drawing/2014/main" val="20003"/>
                    </a:ext>
                  </a:extLst>
                </a:gridCol>
                <a:gridCol w="637013">
                  <a:extLst>
                    <a:ext uri="{9D8B030D-6E8A-4147-A177-3AD203B41FA5}">
                      <a16:colId xmlns:a16="http://schemas.microsoft.com/office/drawing/2014/main" val="20004"/>
                    </a:ext>
                  </a:extLst>
                </a:gridCol>
                <a:gridCol w="637013">
                  <a:extLst>
                    <a:ext uri="{9D8B030D-6E8A-4147-A177-3AD203B41FA5}">
                      <a16:colId xmlns:a16="http://schemas.microsoft.com/office/drawing/2014/main" val="20005"/>
                    </a:ext>
                  </a:extLst>
                </a:gridCol>
                <a:gridCol w="637013">
                  <a:extLst>
                    <a:ext uri="{9D8B030D-6E8A-4147-A177-3AD203B41FA5}">
                      <a16:colId xmlns:a16="http://schemas.microsoft.com/office/drawing/2014/main" val="2599260625"/>
                    </a:ext>
                  </a:extLst>
                </a:gridCol>
                <a:gridCol w="637013">
                  <a:extLst>
                    <a:ext uri="{9D8B030D-6E8A-4147-A177-3AD203B41FA5}">
                      <a16:colId xmlns:a16="http://schemas.microsoft.com/office/drawing/2014/main" val="3218336923"/>
                    </a:ext>
                  </a:extLst>
                </a:gridCol>
              </a:tblGrid>
              <a:tr h="150323">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ctr" fontAlgn="b"/>
                      <a:endParaRPr lang="en-GB" sz="800" b="0" i="1" u="none" strike="noStrike">
                        <a:solidFill>
                          <a:srgbClr val="000000"/>
                        </a:solidFill>
                        <a:effectLst/>
                        <a:latin typeface="+mn-lt"/>
                      </a:endParaRPr>
                    </a:p>
                  </a:txBody>
                  <a:tcPr marL="8959" marR="8959" marT="8959" marB="0" anchor="b">
                    <a:noFill/>
                  </a:tcPr>
                </a:tc>
                <a:tc gridSpan="5">
                  <a:txBody>
                    <a:bodyPr/>
                    <a:lstStyle/>
                    <a:p>
                      <a:pPr algn="ctr" fontAlgn="b"/>
                      <a:r>
                        <a:rPr lang="en-GB" sz="700" u="none" strike="noStrike">
                          <a:effectLst/>
                          <a:latin typeface="+mn-lt"/>
                        </a:rPr>
                        <a:t>Annualized</a:t>
                      </a:r>
                      <a:endParaRPr lang="en-GB" sz="500" b="0" i="0" u="none" strike="noStrike">
                        <a:solidFill>
                          <a:srgbClr val="000000"/>
                        </a:solidFill>
                        <a:effectLst/>
                        <a:latin typeface="+mn-lt"/>
                      </a:endParaRPr>
                    </a:p>
                  </a:txBody>
                  <a:tcPr marL="8959" marR="8959"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endParaRPr lang="en-GB" sz="500" b="0" i="0" u="none" strike="noStrike">
                        <a:solidFill>
                          <a:srgbClr val="000000"/>
                        </a:solidFill>
                        <a:effectLst/>
                        <a:latin typeface="+mn-lt"/>
                      </a:endParaRPr>
                    </a:p>
                  </a:txBody>
                  <a:tcPr marL="8959" marR="8959"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endParaRPr lang="en-GB" sz="500" b="0" i="0" u="none" strike="noStrike">
                        <a:solidFill>
                          <a:srgbClr val="000000"/>
                        </a:solidFill>
                        <a:effectLst/>
                        <a:latin typeface="+mn-lt"/>
                      </a:endParaRPr>
                    </a:p>
                  </a:txBody>
                  <a:tcPr marL="8959" marR="8959" marT="8959" marB="9144" anchor="b">
                    <a:lnB w="9525"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210312">
                <a:tc>
                  <a:txBody>
                    <a:bodyPr/>
                    <a:lstStyle/>
                    <a:p>
                      <a:pPr algn="l" fontAlgn="ctr"/>
                      <a:r>
                        <a:rPr lang="en-US" sz="800" b="0" i="0" u="none" strike="noStrike">
                          <a:solidFill>
                            <a:schemeClr val="dk1"/>
                          </a:solidFill>
                          <a:effectLst/>
                          <a:latin typeface="+mn-lt"/>
                        </a:rPr>
                        <a:t>Asset Class</a:t>
                      </a:r>
                      <a:endParaRPr lang="en-GB" sz="800" b="0" i="0" u="none" strike="noStrike">
                        <a:solidFill>
                          <a:srgbClr val="000000"/>
                        </a:solidFill>
                        <a:effectLst/>
                        <a:latin typeface="+mn-lt"/>
                      </a:endParaRPr>
                    </a:p>
                  </a:txBody>
                  <a:tcPr marL="46800" marR="8959" marT="8959" marB="0" anchor="ctr">
                    <a:solidFill>
                      <a:schemeClr val="bg1">
                        <a:lumMod val="85000"/>
                      </a:schemeClr>
                    </a:solidFill>
                  </a:tcPr>
                </a:tc>
                <a:tc>
                  <a:txBody>
                    <a:bodyPr/>
                    <a:lstStyle/>
                    <a:p>
                      <a:pPr algn="ctr" fontAlgn="ctr"/>
                      <a:r>
                        <a:rPr lang="en-GB" sz="800" b="0" i="0" u="none" strike="noStrike">
                          <a:solidFill>
                            <a:schemeClr val="dk1"/>
                          </a:solidFill>
                          <a:effectLst/>
                          <a:latin typeface="+mn-lt"/>
                        </a:rPr>
                        <a:t>1 Year</a:t>
                      </a:r>
                      <a:endParaRPr lang="en-GB" sz="800" b="0" i="0" u="none" strike="noStrike">
                        <a:solidFill>
                          <a:srgbClr val="000000"/>
                        </a:solidFill>
                        <a:effectLst/>
                        <a:latin typeface="+mn-lt"/>
                      </a:endParaRPr>
                    </a:p>
                  </a:txBody>
                  <a:tcPr marL="0" marR="0" marT="0" marB="0" anchor="ctr">
                    <a:solidFill>
                      <a:schemeClr val="bg1">
                        <a:lumMod val="85000"/>
                      </a:schemeClr>
                    </a:solidFill>
                  </a:tcPr>
                </a:tc>
                <a:tc>
                  <a:txBody>
                    <a:bodyPr/>
                    <a:lstStyle/>
                    <a:p>
                      <a:pPr algn="ctr" fontAlgn="ctr"/>
                      <a:r>
                        <a:rPr lang="en-GB" sz="800" u="none" strike="noStrike">
                          <a:effectLst/>
                          <a:latin typeface="+mn-lt"/>
                        </a:rPr>
                        <a:t>3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5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10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15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20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209282">
                <a:tc>
                  <a:txBody>
                    <a:bodyPr/>
                    <a:lstStyle/>
                    <a:p>
                      <a:pPr algn="l" fontAlgn="b"/>
                      <a:r>
                        <a:rPr lang="en-US" sz="900" b="0" i="0" u="none" strike="noStrike" kern="1200">
                          <a:solidFill>
                            <a:srgbClr val="000000"/>
                          </a:solidFill>
                          <a:effectLst/>
                          <a:latin typeface="+mn-lt"/>
                          <a:ea typeface="+mn-ea"/>
                          <a:cs typeface="+mn-cs"/>
                        </a:rPr>
                        <a:t>Value</a:t>
                      </a:r>
                    </a:p>
                  </a:txBody>
                  <a:tcPr marL="46800" marR="7168" marT="7168" marB="0" anchor="ctr">
                    <a:noFill/>
                  </a:tcPr>
                </a:tc>
                <a:tc>
                  <a:txBody>
                    <a:bodyPr/>
                    <a:lstStyle/>
                    <a:p>
                      <a:pPr algn="ctr" fontAlgn="b"/>
                      <a:r>
                        <a:rPr lang="en-GB" sz="900" b="0" i="0" u="none" strike="noStrike">
                          <a:solidFill>
                            <a:schemeClr val="tx1"/>
                          </a:solidFill>
                          <a:effectLst/>
                          <a:latin typeface="+mn-lt"/>
                        </a:rPr>
                        <a:t>42.23</a:t>
                      </a:r>
                    </a:p>
                  </a:txBody>
                  <a:tcPr marL="0" marR="0" marT="0" marB="0" anchor="ctr">
                    <a:noFill/>
                  </a:tcPr>
                </a:tc>
                <a:tc>
                  <a:txBody>
                    <a:bodyPr/>
                    <a:lstStyle/>
                    <a:p>
                      <a:pPr algn="ctr" fontAlgn="b"/>
                      <a:r>
                        <a:rPr lang="en-GB" sz="900" b="0" i="0" u="none" strike="noStrike">
                          <a:solidFill>
                            <a:schemeClr val="tx1"/>
                          </a:solidFill>
                          <a:effectLst/>
                          <a:latin typeface="+mn-lt"/>
                        </a:rPr>
                        <a:t>21.58</a:t>
                      </a:r>
                    </a:p>
                  </a:txBody>
                  <a:tcPr marL="0" marR="0" marT="0" marB="0" anchor="ctr">
                    <a:noFill/>
                  </a:tcPr>
                </a:tc>
                <a:tc>
                  <a:txBody>
                    <a:bodyPr/>
                    <a:lstStyle/>
                    <a:p>
                      <a:pPr algn="ctr" fontAlgn="b"/>
                      <a:r>
                        <a:rPr lang="en-GB" sz="900" b="0" i="0" u="none" strike="noStrike">
                          <a:solidFill>
                            <a:srgbClr val="000000"/>
                          </a:solidFill>
                          <a:effectLst/>
                          <a:latin typeface="+mn-lt"/>
                        </a:rPr>
                        <a:t>13.94</a:t>
                      </a:r>
                    </a:p>
                  </a:txBody>
                  <a:tcPr marL="0" marR="0" marT="0" marB="0" anchor="ctr">
                    <a:noFill/>
                  </a:tcPr>
                </a:tc>
                <a:tc>
                  <a:txBody>
                    <a:bodyPr/>
                    <a:lstStyle/>
                    <a:p>
                      <a:pPr algn="ctr" fontAlgn="b"/>
                      <a:r>
                        <a:rPr lang="en-GB" sz="900" b="0" i="0" u="none" strike="noStrike">
                          <a:solidFill>
                            <a:srgbClr val="000000"/>
                          </a:solidFill>
                          <a:effectLst/>
                          <a:latin typeface="+mn-lt"/>
                        </a:rPr>
                        <a:t>9.16</a:t>
                      </a:r>
                    </a:p>
                  </a:txBody>
                  <a:tcPr marL="0" marR="0" marT="0" marB="0" anchor="ctr">
                    <a:noFill/>
                  </a:tcPr>
                </a:tc>
                <a:tc>
                  <a:txBody>
                    <a:bodyPr/>
                    <a:lstStyle/>
                    <a:p>
                      <a:pPr algn="ctr" fontAlgn="b"/>
                      <a:r>
                        <a:rPr lang="en-GB" sz="900" b="0" i="0" u="none" strike="noStrike">
                          <a:solidFill>
                            <a:srgbClr val="000000"/>
                          </a:solidFill>
                          <a:effectLst/>
                          <a:latin typeface="+mn-lt"/>
                        </a:rPr>
                        <a:t>6.68</a:t>
                      </a:r>
                    </a:p>
                  </a:txBody>
                  <a:tcPr marL="0" marR="0" marT="0" marB="0" anchor="ctr">
                    <a:noFill/>
                  </a:tcPr>
                </a:tc>
                <a:tc>
                  <a:txBody>
                    <a:bodyPr/>
                    <a:lstStyle/>
                    <a:p>
                      <a:pPr algn="ctr" fontAlgn="b"/>
                      <a:r>
                        <a:rPr lang="en-GB" sz="900" b="0" i="0" u="none" strike="noStrike">
                          <a:solidFill>
                            <a:srgbClr val="000000"/>
                          </a:solidFill>
                          <a:effectLst/>
                          <a:latin typeface="+mn-lt"/>
                        </a:rPr>
                        <a:t>5.49</a:t>
                      </a:r>
                    </a:p>
                  </a:txBody>
                  <a:tcPr marL="0" marR="0" marT="0" marB="0" anchor="ctr">
                    <a:noFill/>
                  </a:tcPr>
                </a:tc>
                <a:extLst>
                  <a:ext uri="{0D108BD9-81ED-4DB2-BD59-A6C34878D82A}">
                    <a16:rowId xmlns:a16="http://schemas.microsoft.com/office/drawing/2014/main" val="10003"/>
                  </a:ext>
                </a:extLst>
              </a:tr>
              <a:tr h="209282">
                <a:tc>
                  <a:txBody>
                    <a:bodyPr/>
                    <a:lstStyle/>
                    <a:p>
                      <a:pPr algn="l" fontAlgn="b"/>
                      <a:r>
                        <a:rPr lang="en-GB" sz="900" b="0" i="0" u="none" strike="noStrike" kern="1200">
                          <a:solidFill>
                            <a:srgbClr val="000000"/>
                          </a:solidFill>
                          <a:effectLst/>
                          <a:latin typeface="+mn-lt"/>
                          <a:ea typeface="+mn-ea"/>
                          <a:cs typeface="+mn-cs"/>
                        </a:rPr>
                        <a:t>Small Cap</a:t>
                      </a:r>
                      <a:endParaRPr lang="en-US" sz="900" b="0" i="0" u="none" strike="noStrike" kern="1200">
                        <a:solidFill>
                          <a:srgbClr val="000000"/>
                        </a:solidFill>
                        <a:effectLst/>
                        <a:latin typeface="+mn-lt"/>
                        <a:ea typeface="+mn-ea"/>
                        <a:cs typeface="+mn-cs"/>
                      </a:endParaRPr>
                    </a:p>
                  </a:txBody>
                  <a:tcPr marL="46800" marR="7168" marT="7168" marB="0" anchor="ctr">
                    <a:noFill/>
                  </a:tcPr>
                </a:tc>
                <a:tc>
                  <a:txBody>
                    <a:bodyPr/>
                    <a:lstStyle/>
                    <a:p>
                      <a:pPr algn="ctr" fontAlgn="b"/>
                      <a:r>
                        <a:rPr lang="en-GB" sz="900" b="0" i="0" u="none" strike="noStrike">
                          <a:solidFill>
                            <a:schemeClr val="tx1"/>
                          </a:solidFill>
                          <a:effectLst/>
                          <a:latin typeface="+mn-lt"/>
                        </a:rPr>
                        <a:t>34.07</a:t>
                      </a:r>
                    </a:p>
                  </a:txBody>
                  <a:tcPr marL="0" marR="0" marT="0" marB="0" anchor="ctr">
                    <a:noFill/>
                  </a:tcPr>
                </a:tc>
                <a:tc>
                  <a:txBody>
                    <a:bodyPr/>
                    <a:lstStyle/>
                    <a:p>
                      <a:pPr algn="ctr" fontAlgn="b"/>
                      <a:r>
                        <a:rPr lang="en-GB" sz="900" b="0" i="0" u="none" strike="noStrike">
                          <a:solidFill>
                            <a:schemeClr val="tx1"/>
                          </a:solidFill>
                          <a:effectLst/>
                          <a:latin typeface="+mn-lt"/>
                        </a:rPr>
                        <a:t>15.77</a:t>
                      </a:r>
                    </a:p>
                  </a:txBody>
                  <a:tcPr marL="0" marR="0" marT="0" marB="0" anchor="ctr">
                    <a:noFill/>
                  </a:tcPr>
                </a:tc>
                <a:tc>
                  <a:txBody>
                    <a:bodyPr/>
                    <a:lstStyle/>
                    <a:p>
                      <a:pPr algn="ctr" fontAlgn="b"/>
                      <a:r>
                        <a:rPr lang="en-GB" sz="900" b="0" i="0" u="none" strike="noStrike">
                          <a:solidFill>
                            <a:srgbClr val="000000"/>
                          </a:solidFill>
                          <a:effectLst/>
                          <a:latin typeface="+mn-lt"/>
                        </a:rPr>
                        <a:t>6.49</a:t>
                      </a:r>
                    </a:p>
                  </a:txBody>
                  <a:tcPr marL="0" marR="0" marT="0" marB="0" anchor="ctr">
                    <a:noFill/>
                  </a:tcPr>
                </a:tc>
                <a:tc>
                  <a:txBody>
                    <a:bodyPr/>
                    <a:lstStyle/>
                    <a:p>
                      <a:pPr algn="ctr" fontAlgn="b"/>
                      <a:r>
                        <a:rPr lang="en-GB" sz="900" b="0" i="0" u="none" strike="noStrike">
                          <a:solidFill>
                            <a:srgbClr val="000000"/>
                          </a:solidFill>
                          <a:effectLst/>
                          <a:latin typeface="+mn-lt"/>
                        </a:rPr>
                        <a:t>8.05</a:t>
                      </a:r>
                    </a:p>
                  </a:txBody>
                  <a:tcPr marL="0" marR="0" marT="0" marB="0" anchor="ctr">
                    <a:noFill/>
                  </a:tcPr>
                </a:tc>
                <a:tc>
                  <a:txBody>
                    <a:bodyPr/>
                    <a:lstStyle/>
                    <a:p>
                      <a:pPr algn="ctr" fontAlgn="b"/>
                      <a:r>
                        <a:rPr lang="en-GB" sz="900" b="0" i="0" u="none" strike="noStrike">
                          <a:solidFill>
                            <a:srgbClr val="000000"/>
                          </a:solidFill>
                          <a:effectLst/>
                          <a:latin typeface="+mn-lt"/>
                        </a:rPr>
                        <a:t>6.82</a:t>
                      </a:r>
                    </a:p>
                  </a:txBody>
                  <a:tcPr marL="0" marR="0" marT="0" marB="0" anchor="ctr">
                    <a:noFill/>
                  </a:tcPr>
                </a:tc>
                <a:tc>
                  <a:txBody>
                    <a:bodyPr/>
                    <a:lstStyle/>
                    <a:p>
                      <a:pPr algn="ctr" fontAlgn="b"/>
                      <a:r>
                        <a:rPr lang="en-GB" sz="900" b="0" i="0" u="none" strike="noStrike">
                          <a:solidFill>
                            <a:srgbClr val="000000"/>
                          </a:solidFill>
                          <a:effectLst/>
                          <a:latin typeface="+mn-lt"/>
                        </a:rPr>
                        <a:t>6.05</a:t>
                      </a:r>
                    </a:p>
                  </a:txBody>
                  <a:tcPr marL="0" marR="0" marT="0" marB="0" anchor="ctr">
                    <a:noFill/>
                  </a:tcPr>
                </a:tc>
                <a:extLst>
                  <a:ext uri="{0D108BD9-81ED-4DB2-BD59-A6C34878D82A}">
                    <a16:rowId xmlns:a16="http://schemas.microsoft.com/office/drawing/2014/main" val="10004"/>
                  </a:ext>
                </a:extLst>
              </a:tr>
              <a:tr h="209282">
                <a:tc>
                  <a:txBody>
                    <a:bodyPr/>
                    <a:lstStyle/>
                    <a:p>
                      <a:pPr algn="l" fontAlgn="b"/>
                      <a:r>
                        <a:rPr lang="en-GB" sz="900" b="0" i="0" u="none" strike="noStrike" kern="1200">
                          <a:solidFill>
                            <a:srgbClr val="000000"/>
                          </a:solidFill>
                          <a:effectLst/>
                          <a:latin typeface="+mn-lt"/>
                          <a:ea typeface="+mn-ea"/>
                          <a:cs typeface="+mn-cs"/>
                        </a:rPr>
                        <a:t>Marketwide</a:t>
                      </a:r>
                    </a:p>
                  </a:txBody>
                  <a:tcPr marL="46800" marR="7168" marT="7168" marB="0" anchor="ctr">
                    <a:noFill/>
                  </a:tcPr>
                </a:tc>
                <a:tc>
                  <a:txBody>
                    <a:bodyPr/>
                    <a:lstStyle/>
                    <a:p>
                      <a:pPr algn="ctr" fontAlgn="b"/>
                      <a:r>
                        <a:rPr lang="en-GB" sz="900" b="0" i="0" u="none" strike="noStrike">
                          <a:solidFill>
                            <a:schemeClr val="tx1"/>
                          </a:solidFill>
                          <a:effectLst/>
                          <a:latin typeface="+mn-lt"/>
                        </a:rPr>
                        <a:t>32.18</a:t>
                      </a:r>
                    </a:p>
                  </a:txBody>
                  <a:tcPr marL="0" marR="0" marT="0" marB="0" anchor="ctr">
                    <a:noFill/>
                  </a:tcPr>
                </a:tc>
                <a:tc>
                  <a:txBody>
                    <a:bodyPr/>
                    <a:lstStyle/>
                    <a:p>
                      <a:pPr algn="ctr" fontAlgn="b"/>
                      <a:r>
                        <a:rPr lang="en-GB" sz="900" b="0" i="0" u="none" strike="noStrike">
                          <a:solidFill>
                            <a:schemeClr val="tx1"/>
                          </a:solidFill>
                          <a:effectLst/>
                          <a:latin typeface="+mn-lt"/>
                        </a:rPr>
                        <a:t>17.39</a:t>
                      </a:r>
                    </a:p>
                  </a:txBody>
                  <a:tcPr marL="0" marR="0" marT="0" marB="0" anchor="ctr">
                    <a:noFill/>
                  </a:tcPr>
                </a:tc>
                <a:tc>
                  <a:txBody>
                    <a:bodyPr/>
                    <a:lstStyle/>
                    <a:p>
                      <a:pPr algn="ctr" fontAlgn="b"/>
                      <a:r>
                        <a:rPr lang="en-GB" sz="900" b="0" i="0" u="none" strike="noStrike">
                          <a:solidFill>
                            <a:srgbClr val="000000"/>
                          </a:solidFill>
                          <a:effectLst/>
                          <a:latin typeface="+mn-lt"/>
                        </a:rPr>
                        <a:t>9.03</a:t>
                      </a:r>
                    </a:p>
                  </a:txBody>
                  <a:tcPr marL="0" marR="0" marT="0" marB="0" anchor="ctr">
                    <a:noFill/>
                  </a:tcPr>
                </a:tc>
                <a:tc>
                  <a:txBody>
                    <a:bodyPr/>
                    <a:lstStyle/>
                    <a:p>
                      <a:pPr algn="ctr" fontAlgn="b"/>
                      <a:r>
                        <a:rPr lang="en-GB" sz="900" b="0" i="0" u="none" strike="noStrike">
                          <a:solidFill>
                            <a:srgbClr val="000000"/>
                          </a:solidFill>
                          <a:effectLst/>
                          <a:latin typeface="+mn-lt"/>
                        </a:rPr>
                        <a:t>8.47</a:t>
                      </a:r>
                    </a:p>
                  </a:txBody>
                  <a:tcPr marL="0" marR="0" marT="0" marB="0" anchor="ctr">
                    <a:noFill/>
                  </a:tcPr>
                </a:tc>
                <a:tc>
                  <a:txBody>
                    <a:bodyPr/>
                    <a:lstStyle/>
                    <a:p>
                      <a:pPr algn="ctr" fontAlgn="b"/>
                      <a:r>
                        <a:rPr lang="en-GB" sz="900" b="0" i="0" u="none" strike="noStrike">
                          <a:solidFill>
                            <a:srgbClr val="000000"/>
                          </a:solidFill>
                          <a:effectLst/>
                          <a:latin typeface="+mn-lt"/>
                        </a:rPr>
                        <a:t>6.62</a:t>
                      </a:r>
                    </a:p>
                  </a:txBody>
                  <a:tcPr marL="0" marR="0" marT="0" marB="0" anchor="ctr">
                    <a:noFill/>
                  </a:tcPr>
                </a:tc>
                <a:tc>
                  <a:txBody>
                    <a:bodyPr/>
                    <a:lstStyle/>
                    <a:p>
                      <a:pPr algn="ctr" fontAlgn="b"/>
                      <a:r>
                        <a:rPr lang="en-GB" sz="900" b="0" i="0" u="none" strike="noStrike">
                          <a:solidFill>
                            <a:srgbClr val="000000"/>
                          </a:solidFill>
                          <a:effectLst/>
                          <a:latin typeface="+mn-lt"/>
                        </a:rPr>
                        <a:t>5.78</a:t>
                      </a:r>
                    </a:p>
                  </a:txBody>
                  <a:tcPr marL="0" marR="0" marT="0" marB="0" anchor="ctr">
                    <a:noFill/>
                  </a:tcPr>
                </a:tc>
                <a:extLst>
                  <a:ext uri="{0D108BD9-81ED-4DB2-BD59-A6C34878D82A}">
                    <a16:rowId xmlns:a16="http://schemas.microsoft.com/office/drawing/2014/main" val="10005"/>
                  </a:ext>
                </a:extLst>
              </a:tr>
              <a:tr h="209282">
                <a:tc>
                  <a:txBody>
                    <a:bodyPr/>
                    <a:lstStyle/>
                    <a:p>
                      <a:pPr algn="l" fontAlgn="b"/>
                      <a:r>
                        <a:rPr lang="en-GB" sz="900" b="0" i="0" u="none" strike="noStrike" kern="1200">
                          <a:solidFill>
                            <a:srgbClr val="000000"/>
                          </a:solidFill>
                          <a:effectLst/>
                          <a:latin typeface="+mn-lt"/>
                          <a:ea typeface="+mn-ea"/>
                          <a:cs typeface="+mn-cs"/>
                        </a:rPr>
                        <a:t>Large Cap</a:t>
                      </a:r>
                    </a:p>
                  </a:txBody>
                  <a:tcPr marL="46800" marR="7168" marT="7168" marB="0" anchor="ctr">
                    <a:noFill/>
                  </a:tcPr>
                </a:tc>
                <a:tc>
                  <a:txBody>
                    <a:bodyPr/>
                    <a:lstStyle/>
                    <a:p>
                      <a:pPr algn="ctr" fontAlgn="b"/>
                      <a:r>
                        <a:rPr lang="en-GB" sz="900" b="0" i="0" u="none" strike="noStrike">
                          <a:solidFill>
                            <a:schemeClr val="tx1"/>
                          </a:solidFill>
                          <a:effectLst/>
                          <a:latin typeface="+mn-lt"/>
                        </a:rPr>
                        <a:t>31.85</a:t>
                      </a:r>
                    </a:p>
                  </a:txBody>
                  <a:tcPr marL="0" marR="0" marT="0" marB="0" anchor="ctr">
                    <a:noFill/>
                  </a:tcPr>
                </a:tc>
                <a:tc>
                  <a:txBody>
                    <a:bodyPr/>
                    <a:lstStyle/>
                    <a:p>
                      <a:pPr algn="ctr" fontAlgn="b"/>
                      <a:r>
                        <a:rPr lang="en-GB" sz="900" b="0" i="0" u="none" strike="noStrike">
                          <a:solidFill>
                            <a:schemeClr val="tx1"/>
                          </a:solidFill>
                          <a:effectLst/>
                          <a:latin typeface="+mn-lt"/>
                        </a:rPr>
                        <a:t>17.64</a:t>
                      </a:r>
                    </a:p>
                  </a:txBody>
                  <a:tcPr marL="0" marR="0" marT="0" marB="0" anchor="ctr">
                    <a:noFill/>
                  </a:tcPr>
                </a:tc>
                <a:tc>
                  <a:txBody>
                    <a:bodyPr/>
                    <a:lstStyle/>
                    <a:p>
                      <a:pPr algn="ctr" fontAlgn="b"/>
                      <a:r>
                        <a:rPr lang="en-GB" sz="900" b="0" i="0" u="none" strike="noStrike">
                          <a:solidFill>
                            <a:srgbClr val="000000"/>
                          </a:solidFill>
                          <a:effectLst/>
                          <a:latin typeface="+mn-lt"/>
                        </a:rPr>
                        <a:t>9.46</a:t>
                      </a:r>
                    </a:p>
                  </a:txBody>
                  <a:tcPr marL="0" marR="0" marT="0" marB="0" anchor="ctr">
                    <a:noFill/>
                  </a:tcPr>
                </a:tc>
                <a:tc>
                  <a:txBody>
                    <a:bodyPr/>
                    <a:lstStyle/>
                    <a:p>
                      <a:pPr algn="ctr" fontAlgn="b"/>
                      <a:r>
                        <a:rPr lang="en-GB" sz="900" b="0" i="0" u="none" strike="noStrike">
                          <a:solidFill>
                            <a:srgbClr val="000000"/>
                          </a:solidFill>
                          <a:effectLst/>
                          <a:latin typeface="+mn-lt"/>
                        </a:rPr>
                        <a:t>8.55</a:t>
                      </a:r>
                    </a:p>
                  </a:txBody>
                  <a:tcPr marL="0" marR="0" marT="0" marB="0" anchor="ctr">
                    <a:noFill/>
                  </a:tcPr>
                </a:tc>
                <a:tc>
                  <a:txBody>
                    <a:bodyPr/>
                    <a:lstStyle/>
                    <a:p>
                      <a:pPr algn="ctr" fontAlgn="b"/>
                      <a:r>
                        <a:rPr lang="en-GB" sz="900" b="0" i="0" u="none" strike="noStrike">
                          <a:solidFill>
                            <a:srgbClr val="000000"/>
                          </a:solidFill>
                          <a:effectLst/>
                          <a:latin typeface="+mn-lt"/>
                        </a:rPr>
                        <a:t>6.59</a:t>
                      </a:r>
                    </a:p>
                  </a:txBody>
                  <a:tcPr marL="0" marR="0" marT="0" marB="0" anchor="ctr">
                    <a:noFill/>
                  </a:tcPr>
                </a:tc>
                <a:tc>
                  <a:txBody>
                    <a:bodyPr/>
                    <a:lstStyle/>
                    <a:p>
                      <a:pPr algn="ctr" fontAlgn="b"/>
                      <a:r>
                        <a:rPr lang="en-GB" sz="900" b="0" i="0" u="none" strike="noStrike">
                          <a:solidFill>
                            <a:srgbClr val="000000"/>
                          </a:solidFill>
                          <a:effectLst/>
                          <a:latin typeface="+mn-lt"/>
                        </a:rPr>
                        <a:t>5.69</a:t>
                      </a:r>
                    </a:p>
                  </a:txBody>
                  <a:tcPr marL="0" marR="0" marT="0" marB="0" anchor="ctr">
                    <a:noFill/>
                  </a:tcPr>
                </a:tc>
                <a:extLst>
                  <a:ext uri="{0D108BD9-81ED-4DB2-BD59-A6C34878D82A}">
                    <a16:rowId xmlns:a16="http://schemas.microsoft.com/office/drawing/2014/main" val="1870949891"/>
                  </a:ext>
                </a:extLst>
              </a:tr>
              <a:tr h="209282">
                <a:tc>
                  <a:txBody>
                    <a:bodyPr/>
                    <a:lstStyle/>
                    <a:p>
                      <a:pPr algn="l" fontAlgn="b"/>
                      <a:r>
                        <a:rPr lang="en-GB" sz="900" b="0" i="0" u="none" strike="noStrike" kern="1200">
                          <a:solidFill>
                            <a:srgbClr val="000000"/>
                          </a:solidFill>
                          <a:effectLst/>
                          <a:latin typeface="+mn-lt"/>
                          <a:ea typeface="+mn-ea"/>
                          <a:cs typeface="+mn-cs"/>
                        </a:rPr>
                        <a:t>Growth</a:t>
                      </a:r>
                    </a:p>
                  </a:txBody>
                  <a:tcPr marL="46800" marR="7168" marT="7168" marB="0" anchor="ctr">
                    <a:noFill/>
                  </a:tcPr>
                </a:tc>
                <a:tc>
                  <a:txBody>
                    <a:bodyPr/>
                    <a:lstStyle/>
                    <a:p>
                      <a:pPr algn="ctr" fontAlgn="b"/>
                      <a:r>
                        <a:rPr lang="en-GB" sz="900" b="0" i="0" u="none" strike="noStrike">
                          <a:solidFill>
                            <a:schemeClr val="tx1"/>
                          </a:solidFill>
                          <a:effectLst/>
                          <a:latin typeface="+mn-lt"/>
                        </a:rPr>
                        <a:t>21.94</a:t>
                      </a:r>
                    </a:p>
                  </a:txBody>
                  <a:tcPr marL="0" marR="0" marT="0" marB="0" anchor="ctr">
                    <a:noFill/>
                  </a:tcPr>
                </a:tc>
                <a:tc>
                  <a:txBody>
                    <a:bodyPr/>
                    <a:lstStyle/>
                    <a:p>
                      <a:pPr algn="ctr" fontAlgn="b"/>
                      <a:r>
                        <a:rPr lang="en-GB" sz="900" b="0" i="0" u="none" strike="noStrike">
                          <a:solidFill>
                            <a:schemeClr val="tx1"/>
                          </a:solidFill>
                          <a:effectLst/>
                          <a:latin typeface="+mn-lt"/>
                        </a:rPr>
                        <a:t>13.77</a:t>
                      </a:r>
                    </a:p>
                  </a:txBody>
                  <a:tcPr marL="0" marR="0" marT="0" marB="0" anchor="ctr">
                    <a:noFill/>
                  </a:tcPr>
                </a:tc>
                <a:tc>
                  <a:txBody>
                    <a:bodyPr/>
                    <a:lstStyle/>
                    <a:p>
                      <a:pPr algn="ctr" fontAlgn="b"/>
                      <a:r>
                        <a:rPr lang="en-GB" sz="900" b="0" i="0" u="none" strike="noStrike">
                          <a:solidFill>
                            <a:srgbClr val="000000"/>
                          </a:solidFill>
                          <a:effectLst/>
                          <a:latin typeface="+mn-lt"/>
                        </a:rPr>
                        <a:t>4.90</a:t>
                      </a:r>
                    </a:p>
                  </a:txBody>
                  <a:tcPr marL="0" marR="0" marT="0" marB="0" anchor="ctr">
                    <a:noFill/>
                  </a:tcPr>
                </a:tc>
                <a:tc>
                  <a:txBody>
                    <a:bodyPr/>
                    <a:lstStyle/>
                    <a:p>
                      <a:pPr algn="ctr" fontAlgn="b"/>
                      <a:r>
                        <a:rPr lang="en-GB" sz="900" b="0" i="0" u="none" strike="noStrike">
                          <a:solidFill>
                            <a:srgbClr val="000000"/>
                          </a:solidFill>
                          <a:effectLst/>
                          <a:latin typeface="+mn-lt"/>
                        </a:rPr>
                        <a:t>7.67</a:t>
                      </a:r>
                    </a:p>
                  </a:txBody>
                  <a:tcPr marL="0" marR="0" marT="0" marB="0" anchor="ctr">
                    <a:noFill/>
                  </a:tcPr>
                </a:tc>
                <a:tc>
                  <a:txBody>
                    <a:bodyPr/>
                    <a:lstStyle/>
                    <a:p>
                      <a:pPr algn="ctr" fontAlgn="b"/>
                      <a:r>
                        <a:rPr lang="en-GB" sz="900" b="0" i="0" u="none" strike="noStrike">
                          <a:solidFill>
                            <a:srgbClr val="000000"/>
                          </a:solidFill>
                          <a:effectLst/>
                          <a:latin typeface="+mn-lt"/>
                        </a:rPr>
                        <a:t>6.30</a:t>
                      </a:r>
                    </a:p>
                  </a:txBody>
                  <a:tcPr marL="0" marR="0" marT="0" marB="0" anchor="ctr">
                    <a:noFill/>
                  </a:tcPr>
                </a:tc>
                <a:tc>
                  <a:txBody>
                    <a:bodyPr/>
                    <a:lstStyle/>
                    <a:p>
                      <a:pPr algn="ctr" fontAlgn="b"/>
                      <a:r>
                        <a:rPr lang="en-GB" sz="900" b="0" i="0" u="none" strike="noStrike">
                          <a:solidFill>
                            <a:srgbClr val="000000"/>
                          </a:solidFill>
                          <a:effectLst/>
                          <a:latin typeface="+mn-lt"/>
                        </a:rPr>
                        <a:t>5.72</a:t>
                      </a:r>
                    </a:p>
                  </a:txBody>
                  <a:tcPr marL="0" marR="0" marT="0" marB="0" anchor="ctr">
                    <a:noFill/>
                  </a:tcPr>
                </a:tc>
                <a:extLst>
                  <a:ext uri="{0D108BD9-81ED-4DB2-BD59-A6C34878D82A}">
                    <a16:rowId xmlns:a16="http://schemas.microsoft.com/office/drawing/2014/main" val="454103543"/>
                  </a:ext>
                </a:extLst>
              </a:tr>
            </a:tbl>
          </a:graphicData>
        </a:graphic>
      </p:graphicFrame>
      <p:pic>
        <p:nvPicPr>
          <p:cNvPr id="13" name="Picture Placeholder 12">
            <a:extLst>
              <a:ext uri="{FF2B5EF4-FFF2-40B4-BE49-F238E27FC236}">
                <a16:creationId xmlns:a16="http://schemas.microsoft.com/office/drawing/2014/main" id="{62950217-8E14-AF14-BB30-AA3A8F46A443}"/>
              </a:ext>
            </a:extLst>
          </p:cNvPr>
          <p:cNvPicPr>
            <a:picLocks noGrp="1" noChangeAspect="1"/>
          </p:cNvPicPr>
          <p:nvPr>
            <p:ph type="pic" sz="quarter" idx="13"/>
          </p:nvPr>
        </p:nvPicPr>
        <p:blipFill>
          <a:blip r:embed="rId5">
            <a:extLst>
              <a:ext uri="{28A0092B-C50C-407E-A947-70E740481C1C}">
                <a14:useLocalDpi xmlns:a14="http://schemas.microsoft.com/office/drawing/2010/main" val="0"/>
              </a:ext>
            </a:extLst>
          </a:blip>
          <a:srcRect t="7659" b="7659"/>
          <a:stretch>
            <a:fillRect/>
          </a:stretch>
        </p:blipFill>
        <p:spPr/>
      </p:pic>
    </p:spTree>
    <p:extLst>
      <p:ext uri="{BB962C8B-B14F-4D97-AF65-F5344CB8AC3E}">
        <p14:creationId xmlns:p14="http://schemas.microsoft.com/office/powerpoint/2010/main" val="167675729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ssetID" descr="svtx:content/slide/@id">
            <a:extLst>
              <a:ext uri="{FF2B5EF4-FFF2-40B4-BE49-F238E27FC236}">
                <a16:creationId xmlns:a16="http://schemas.microsoft.com/office/drawing/2014/main" id="{048220DC-2946-5DF8-8552-16DAFEF2D086}"/>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283110</a:t>
            </a:r>
          </a:p>
        </p:txBody>
      </p:sp>
      <p:graphicFrame>
        <p:nvGraphicFramePr>
          <p:cNvPr id="24" name="Chart 23">
            <a:extLst>
              <a:ext uri="{FF2B5EF4-FFF2-40B4-BE49-F238E27FC236}">
                <a16:creationId xmlns:a16="http://schemas.microsoft.com/office/drawing/2014/main" id="{ED164B34-0BE4-4791-B510-4B8B55826902}"/>
              </a:ext>
            </a:extLst>
          </p:cNvPr>
          <p:cNvGraphicFramePr/>
          <p:nvPr>
            <p:extLst>
              <p:ext uri="{D42A27DB-BD31-4B8C-83A1-F6EECF244321}">
                <p14:modId xmlns:p14="http://schemas.microsoft.com/office/powerpoint/2010/main" val="732087946"/>
              </p:ext>
            </p:extLst>
          </p:nvPr>
        </p:nvGraphicFramePr>
        <p:xfrm>
          <a:off x="609600" y="5024850"/>
          <a:ext cx="3678800" cy="1763101"/>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lstStyle/>
          <a:p>
            <a:r>
              <a:rPr lang="en-US">
                <a:solidFill>
                  <a:schemeClr val="tx1"/>
                </a:solidFill>
              </a:rPr>
              <a:t>Emerging Markets Stocks</a:t>
            </a:r>
          </a:p>
        </p:txBody>
      </p:sp>
      <p:sp>
        <p:nvSpPr>
          <p:cNvPr id="2" name="Slide Number Placeholder 1"/>
          <p:cNvSpPr>
            <a:spLocks noGrp="1"/>
          </p:cNvSpPr>
          <p:nvPr>
            <p:ph type="sldNum" sz="quarter" idx="12"/>
          </p:nvPr>
        </p:nvSpPr>
        <p:spPr/>
        <p:txBody>
          <a:bodyPr/>
          <a:lstStyle/>
          <a:p>
            <a:fld id="{66F6FF41-5833-4EBF-9145-362BCED2914A}" type="slidenum">
              <a:rPr lang="en-US" smtClean="0"/>
              <a:t>6</a:t>
            </a:fld>
            <a:endParaRPr lang="en-US"/>
          </a:p>
        </p:txBody>
      </p:sp>
      <p:pic>
        <p:nvPicPr>
          <p:cNvPr id="9" name="Picture Placeholder 8">
            <a:extLst>
              <a:ext uri="{FF2B5EF4-FFF2-40B4-BE49-F238E27FC236}">
                <a16:creationId xmlns:a16="http://schemas.microsoft.com/office/drawing/2014/main" id="{CD39469F-2DDD-C7BC-23A8-43EA589BE683}"/>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p:pic>
      <p:sp>
        <p:nvSpPr>
          <p:cNvPr id="6" name="Text Placeholder 5"/>
          <p:cNvSpPr>
            <a:spLocks noGrp="1"/>
          </p:cNvSpPr>
          <p:nvPr>
            <p:ph type="body" sz="quarter" idx="14"/>
          </p:nvPr>
        </p:nvSpPr>
        <p:spPr/>
        <p:txBody>
          <a:bodyPr/>
          <a:lstStyle/>
          <a:p>
            <a:pPr lvl="0"/>
            <a:r>
              <a:rPr lang="en-US"/>
              <a:t>2025 index returns</a:t>
            </a:r>
          </a:p>
        </p:txBody>
      </p:sp>
      <p:sp>
        <p:nvSpPr>
          <p:cNvPr id="13" name="Text Placeholder 12"/>
          <p:cNvSpPr>
            <a:spLocks noGrp="1"/>
          </p:cNvSpPr>
          <p:nvPr>
            <p:ph type="body" sz="quarter" idx="15"/>
          </p:nvPr>
        </p:nvSpPr>
        <p:spPr/>
        <p:txBody>
          <a:bodyPr/>
          <a:lstStyle/>
          <a:p>
            <a:r>
              <a:rPr lang="en-US" b="1"/>
              <a:t>Past performance is not a guarantee of future results. Indices are not available for direct investment. Index performance does not reflect the expenses associated with the management of an actual portfolio.</a:t>
            </a:r>
            <a:r>
              <a:rPr lang="en-US"/>
              <a:t> </a:t>
            </a:r>
            <a:r>
              <a:rPr lang="en-GB"/>
              <a:t>Market segment (index representation) as follows: Marketwide (MSCI Emerging Markets IMI Index), Large Cap (MSCI Emerging Markets Index), Small Cap (MSCI Emerging Markets Small Cap Index), Value (MSCI Emerging Markets Value Index), and Growth (MSCI Emerging Markets Growth Index). All index returns are net of withholding tax on dividends. World Market Cap represented by Russell 3000 Index, MSCI World ex USA IMI Index, and MSCI Emerging Markets IMI Index. MSCI Emerging Markets IMI Index used as the proxy for the emerging markets portion of the market. MSCI data © MSCI 2026, all rights reserved. Frank Russell Company is the source and owner of the trademarks, service marks, and copyrights related to the Russell Indexes. </a:t>
            </a:r>
          </a:p>
        </p:txBody>
      </p:sp>
      <p:sp>
        <p:nvSpPr>
          <p:cNvPr id="8" name="Text Placeholder 7"/>
          <p:cNvSpPr>
            <a:spLocks noGrp="1"/>
          </p:cNvSpPr>
          <p:nvPr>
            <p:ph type="body" sz="quarter" idx="18"/>
          </p:nvPr>
        </p:nvSpPr>
        <p:spPr/>
        <p:txBody>
          <a:bodyPr/>
          <a:lstStyle/>
          <a:p>
            <a:r>
              <a:rPr lang="en-GB"/>
              <a:t>Emerging markets posted positive returns for the year and outperformed both US and non-US developed markets</a:t>
            </a:r>
            <a:r>
              <a:rPr lang="en-US"/>
              <a:t>.</a:t>
            </a:r>
          </a:p>
          <a:p>
            <a:r>
              <a:rPr lang="en-US"/>
              <a:t>Value underperformed growth.</a:t>
            </a:r>
          </a:p>
          <a:p>
            <a:r>
              <a:rPr lang="en-US"/>
              <a:t>Small caps underperformed large caps.</a:t>
            </a:r>
          </a:p>
        </p:txBody>
      </p:sp>
      <p:grpSp>
        <p:nvGrpSpPr>
          <p:cNvPr id="14" name="Group 13">
            <a:extLst>
              <a:ext uri="{FF2B5EF4-FFF2-40B4-BE49-F238E27FC236}">
                <a16:creationId xmlns:a16="http://schemas.microsoft.com/office/drawing/2014/main" id="{96116F07-7019-4674-9DD5-24382BD33139}"/>
              </a:ext>
            </a:extLst>
          </p:cNvPr>
          <p:cNvGrpSpPr/>
          <p:nvPr/>
        </p:nvGrpSpPr>
        <p:grpSpPr>
          <a:xfrm>
            <a:off x="603812" y="4779587"/>
            <a:ext cx="3771481" cy="404896"/>
            <a:chOff x="609600" y="4808162"/>
            <a:chExt cx="3771481" cy="404896"/>
          </a:xfrm>
        </p:grpSpPr>
        <p:sp>
          <p:nvSpPr>
            <p:cNvPr id="16" name="Content Placeholder 10">
              <a:extLst>
                <a:ext uri="{FF2B5EF4-FFF2-40B4-BE49-F238E27FC236}">
                  <a16:creationId xmlns:a16="http://schemas.microsoft.com/office/drawing/2014/main" id="{3020242E-E501-4C7D-A7A9-BD58F2A49BBA}"/>
                </a:ext>
              </a:extLst>
            </p:cNvPr>
            <p:cNvSpPr txBox="1"/>
            <p:nvPr/>
          </p:nvSpPr>
          <p:spPr>
            <a:xfrm>
              <a:off x="609600" y="4808162"/>
              <a:ext cx="3771481" cy="404896"/>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World Market Capitalization—Emerging Markets</a:t>
              </a:r>
            </a:p>
            <a:p>
              <a:pPr marL="0" lvl="1" indent="0">
                <a:spcBef>
                  <a:spcPct val="0"/>
                </a:spcBef>
                <a:buNone/>
              </a:pPr>
              <a:endParaRPr lang="en-US" sz="1000" b="1"/>
            </a:p>
          </p:txBody>
        </p:sp>
        <p:cxnSp>
          <p:nvCxnSpPr>
            <p:cNvPr id="15" name="Straight Connector 14">
              <a:extLst>
                <a:ext uri="{FF2B5EF4-FFF2-40B4-BE49-F238E27FC236}">
                  <a16:creationId xmlns:a16="http://schemas.microsoft.com/office/drawing/2014/main" id="{BCC15F62-7F69-43FF-9FAF-8F2CE76C3C03}"/>
                </a:ext>
              </a:extLst>
            </p:cNvPr>
            <p:cNvCxnSpPr/>
            <p:nvPr/>
          </p:nvCxnSpPr>
          <p:spPr>
            <a:xfrm>
              <a:off x="688974" y="5057639"/>
              <a:ext cx="355146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aphicFrame>
        <p:nvGraphicFramePr>
          <p:cNvPr id="17" name="Chart 16">
            <a:extLst>
              <a:ext uri="{FF2B5EF4-FFF2-40B4-BE49-F238E27FC236}">
                <a16:creationId xmlns:a16="http://schemas.microsoft.com/office/drawing/2014/main" id="{0A8F42EC-7953-4FC0-8CB2-5F039C95D2E9}"/>
              </a:ext>
            </a:extLst>
          </p:cNvPr>
          <p:cNvGraphicFramePr/>
          <p:nvPr>
            <p:extLst>
              <p:ext uri="{D42A27DB-BD31-4B8C-83A1-F6EECF244321}">
                <p14:modId xmlns:p14="http://schemas.microsoft.com/office/powerpoint/2010/main" val="3922305636"/>
              </p:ext>
            </p:extLst>
          </p:nvPr>
        </p:nvGraphicFramePr>
        <p:xfrm>
          <a:off x="4617660" y="1987308"/>
          <a:ext cx="5029259" cy="2419850"/>
        </p:xfrm>
        <a:graphic>
          <a:graphicData uri="http://schemas.openxmlformats.org/drawingml/2006/chart">
            <c:chart xmlns:c="http://schemas.openxmlformats.org/drawingml/2006/chart" xmlns:r="http://schemas.openxmlformats.org/officeDocument/2006/relationships" r:id="rId5"/>
          </a:graphicData>
        </a:graphic>
      </p:graphicFrame>
      <p:grpSp>
        <p:nvGrpSpPr>
          <p:cNvPr id="18" name="Group 17">
            <a:extLst>
              <a:ext uri="{FF2B5EF4-FFF2-40B4-BE49-F238E27FC236}">
                <a16:creationId xmlns:a16="http://schemas.microsoft.com/office/drawing/2014/main" id="{A7408921-4E06-4CBF-95E2-31C9051C5DAF}"/>
              </a:ext>
            </a:extLst>
          </p:cNvPr>
          <p:cNvGrpSpPr/>
          <p:nvPr/>
        </p:nvGrpSpPr>
        <p:grpSpPr>
          <a:xfrm>
            <a:off x="4635169" y="1798133"/>
            <a:ext cx="4873956" cy="342590"/>
            <a:chOff x="4635169" y="1826708"/>
            <a:chExt cx="4873956" cy="342590"/>
          </a:xfrm>
        </p:grpSpPr>
        <p:sp>
          <p:nvSpPr>
            <p:cNvPr id="19" name="Content Placeholder 9">
              <a:extLst>
                <a:ext uri="{FF2B5EF4-FFF2-40B4-BE49-F238E27FC236}">
                  <a16:creationId xmlns:a16="http://schemas.microsoft.com/office/drawing/2014/main" id="{FF7F7819-769E-49D0-94A8-05308E8DEA8B}"/>
                </a:ext>
              </a:extLst>
            </p:cNvPr>
            <p:cNvSpPr txBox="1"/>
            <p:nvPr/>
          </p:nvSpPr>
          <p:spPr>
            <a:xfrm>
              <a:off x="4635169" y="1826708"/>
              <a:ext cx="4441437" cy="34259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Ranked Returns (%)</a:t>
              </a:r>
            </a:p>
            <a:p>
              <a:pPr>
                <a:spcBef>
                  <a:spcPct val="0"/>
                </a:spcBef>
              </a:pPr>
              <a:endParaRPr lang="en-US" sz="1000" b="1"/>
            </a:p>
          </p:txBody>
        </p:sp>
        <p:cxnSp>
          <p:nvCxnSpPr>
            <p:cNvPr id="20" name="Straight Connector 19">
              <a:extLst>
                <a:ext uri="{FF2B5EF4-FFF2-40B4-BE49-F238E27FC236}">
                  <a16:creationId xmlns:a16="http://schemas.microsoft.com/office/drawing/2014/main" id="{425340BF-B506-4FDD-B388-CEB8A55528F1}"/>
                </a:ext>
              </a:extLst>
            </p:cNvPr>
            <p:cNvCxnSpPr/>
            <p:nvPr/>
          </p:nvCxnSpPr>
          <p:spPr>
            <a:xfrm flipV="1">
              <a:off x="4724400" y="2067000"/>
              <a:ext cx="4784725"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aphicFrame>
        <p:nvGraphicFramePr>
          <p:cNvPr id="27" name="Table 26">
            <a:extLst>
              <a:ext uri="{FF2B5EF4-FFF2-40B4-BE49-F238E27FC236}">
                <a16:creationId xmlns:a16="http://schemas.microsoft.com/office/drawing/2014/main" id="{700ECA89-DDC1-465F-8B59-FED68446EC65}"/>
              </a:ext>
            </a:extLst>
          </p:cNvPr>
          <p:cNvGraphicFramePr>
            <a:graphicFrameLocks noGrp="1"/>
          </p:cNvGraphicFramePr>
          <p:nvPr>
            <p:extLst>
              <p:ext uri="{D42A27DB-BD31-4B8C-83A1-F6EECF244321}">
                <p14:modId xmlns:p14="http://schemas.microsoft.com/office/powerpoint/2010/main" val="2667488065"/>
              </p:ext>
            </p:extLst>
          </p:nvPr>
        </p:nvGraphicFramePr>
        <p:xfrm>
          <a:off x="4720632" y="5018736"/>
          <a:ext cx="4821953" cy="1407045"/>
        </p:xfrm>
        <a:graphic>
          <a:graphicData uri="http://schemas.openxmlformats.org/drawingml/2006/table">
            <a:tbl>
              <a:tblPr>
                <a:tableStyleId>{5C22544A-7EE6-4342-B048-85BDC9FD1C3A}</a:tableStyleId>
              </a:tblPr>
              <a:tblGrid>
                <a:gridCol w="999877">
                  <a:extLst>
                    <a:ext uri="{9D8B030D-6E8A-4147-A177-3AD203B41FA5}">
                      <a16:colId xmlns:a16="http://schemas.microsoft.com/office/drawing/2014/main" val="20000"/>
                    </a:ext>
                  </a:extLst>
                </a:gridCol>
                <a:gridCol w="635292">
                  <a:extLst>
                    <a:ext uri="{9D8B030D-6E8A-4147-A177-3AD203B41FA5}">
                      <a16:colId xmlns:a16="http://schemas.microsoft.com/office/drawing/2014/main" val="20001"/>
                    </a:ext>
                  </a:extLst>
                </a:gridCol>
                <a:gridCol w="638732">
                  <a:extLst>
                    <a:ext uri="{9D8B030D-6E8A-4147-A177-3AD203B41FA5}">
                      <a16:colId xmlns:a16="http://schemas.microsoft.com/office/drawing/2014/main" val="20003"/>
                    </a:ext>
                  </a:extLst>
                </a:gridCol>
                <a:gridCol w="637013">
                  <a:extLst>
                    <a:ext uri="{9D8B030D-6E8A-4147-A177-3AD203B41FA5}">
                      <a16:colId xmlns:a16="http://schemas.microsoft.com/office/drawing/2014/main" val="20004"/>
                    </a:ext>
                  </a:extLst>
                </a:gridCol>
                <a:gridCol w="637013">
                  <a:extLst>
                    <a:ext uri="{9D8B030D-6E8A-4147-A177-3AD203B41FA5}">
                      <a16:colId xmlns:a16="http://schemas.microsoft.com/office/drawing/2014/main" val="20005"/>
                    </a:ext>
                  </a:extLst>
                </a:gridCol>
                <a:gridCol w="637013">
                  <a:extLst>
                    <a:ext uri="{9D8B030D-6E8A-4147-A177-3AD203B41FA5}">
                      <a16:colId xmlns:a16="http://schemas.microsoft.com/office/drawing/2014/main" val="866641267"/>
                    </a:ext>
                  </a:extLst>
                </a:gridCol>
                <a:gridCol w="637013">
                  <a:extLst>
                    <a:ext uri="{9D8B030D-6E8A-4147-A177-3AD203B41FA5}">
                      <a16:colId xmlns:a16="http://schemas.microsoft.com/office/drawing/2014/main" val="1283218324"/>
                    </a:ext>
                  </a:extLst>
                </a:gridCol>
              </a:tblGrid>
              <a:tr h="150323">
                <a:tc>
                  <a:txBody>
                    <a:bodyPr/>
                    <a:lstStyle/>
                    <a:p>
                      <a:pPr algn="ctr" fontAlgn="b"/>
                      <a:endParaRPr lang="en-GB" sz="800" b="0" i="1" u="none" strike="noStrike">
                        <a:solidFill>
                          <a:srgbClr val="000000"/>
                        </a:solidFill>
                        <a:effectLst/>
                        <a:latin typeface="+mn-lt"/>
                      </a:endParaRPr>
                    </a:p>
                  </a:txBody>
                  <a:tcPr marL="8959" marR="8959" marT="8959" marB="0" anchor="b">
                    <a:noFill/>
                  </a:tcPr>
                </a:tc>
                <a:tc>
                  <a:txBody>
                    <a:bodyPr/>
                    <a:lstStyle/>
                    <a:p>
                      <a:pPr algn="ctr" fontAlgn="b"/>
                      <a:endParaRPr lang="en-GB" sz="800" b="0" i="1" u="none" strike="noStrike">
                        <a:solidFill>
                          <a:srgbClr val="000000"/>
                        </a:solidFill>
                        <a:effectLst/>
                        <a:latin typeface="+mn-lt"/>
                      </a:endParaRPr>
                    </a:p>
                  </a:txBody>
                  <a:tcPr marL="8959" marR="8959" marT="8959" marB="0" anchor="b">
                    <a:noFill/>
                  </a:tcPr>
                </a:tc>
                <a:tc gridSpan="5">
                  <a:txBody>
                    <a:bodyPr/>
                    <a:lstStyle/>
                    <a:p>
                      <a:pPr algn="ctr" fontAlgn="b"/>
                      <a:r>
                        <a:rPr lang="en-GB" sz="700" u="none" strike="noStrike">
                          <a:effectLst/>
                          <a:latin typeface="+mn-lt"/>
                        </a:rPr>
                        <a:t>Annualized</a:t>
                      </a:r>
                      <a:endParaRPr lang="en-GB" sz="500" b="0" i="0" u="none" strike="noStrike">
                        <a:solidFill>
                          <a:srgbClr val="000000"/>
                        </a:solidFill>
                        <a:effectLst/>
                        <a:latin typeface="+mn-lt"/>
                      </a:endParaRPr>
                    </a:p>
                  </a:txBody>
                  <a:tcPr marL="8959" marR="8959"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 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algn="ctr" fontAlgn="b"/>
                      <a:endParaRPr lang="en-GB" sz="500" b="0" i="0" u="none" strike="noStrike">
                        <a:solidFill>
                          <a:srgbClr val="000000"/>
                        </a:solidFill>
                        <a:effectLst/>
                        <a:latin typeface="+mn-lt"/>
                      </a:endParaRPr>
                    </a:p>
                  </a:txBody>
                  <a:tcPr marL="8959" marR="8959"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algn="ctr" fontAlgn="b"/>
                      <a:endParaRPr lang="en-GB" sz="500" b="0" i="0" u="none" strike="noStrike">
                        <a:solidFill>
                          <a:srgbClr val="000000"/>
                        </a:solidFill>
                        <a:effectLst/>
                        <a:latin typeface="+mn-lt"/>
                      </a:endParaRPr>
                    </a:p>
                  </a:txBody>
                  <a:tcPr marL="8959" marR="8959" marT="8959" marB="9144" anchor="b">
                    <a:lnB w="9525"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210312">
                <a:tc>
                  <a:txBody>
                    <a:bodyPr/>
                    <a:lstStyle/>
                    <a:p>
                      <a:pPr algn="l" fontAlgn="ctr"/>
                      <a:r>
                        <a:rPr lang="en-US" sz="800" b="0" i="0" u="none" strike="noStrike">
                          <a:solidFill>
                            <a:schemeClr val="dk1"/>
                          </a:solidFill>
                          <a:effectLst/>
                          <a:latin typeface="+mn-lt"/>
                        </a:rPr>
                        <a:t>Asset Class</a:t>
                      </a:r>
                      <a:endParaRPr lang="en-GB" sz="800" b="0" i="0" u="none" strike="noStrike">
                        <a:solidFill>
                          <a:srgbClr val="000000"/>
                        </a:solidFill>
                        <a:effectLst/>
                        <a:latin typeface="+mn-lt"/>
                      </a:endParaRPr>
                    </a:p>
                  </a:txBody>
                  <a:tcPr marL="46800" marR="8959" marT="8959" marB="0" anchor="ctr">
                    <a:solidFill>
                      <a:schemeClr val="bg1">
                        <a:lumMod val="85000"/>
                      </a:schemeClr>
                    </a:solidFill>
                  </a:tcPr>
                </a:tc>
                <a:tc>
                  <a:txBody>
                    <a:bodyPr/>
                    <a:lstStyle/>
                    <a:p>
                      <a:pPr algn="ctr" fontAlgn="ctr"/>
                      <a:r>
                        <a:rPr lang="en-GB" sz="800" b="0" i="0" u="none" strike="noStrike">
                          <a:solidFill>
                            <a:schemeClr val="dk1"/>
                          </a:solidFill>
                          <a:effectLst/>
                          <a:latin typeface="+mn-lt"/>
                        </a:rPr>
                        <a:t>1 Year</a:t>
                      </a:r>
                      <a:endParaRPr lang="en-GB" sz="800" b="0" i="0" u="none" strike="noStrike">
                        <a:solidFill>
                          <a:srgbClr val="000000"/>
                        </a:solidFill>
                        <a:effectLst/>
                        <a:latin typeface="+mn-lt"/>
                      </a:endParaRPr>
                    </a:p>
                  </a:txBody>
                  <a:tcPr marL="0" marR="0" marT="0" marB="0" anchor="ctr">
                    <a:solidFill>
                      <a:schemeClr val="bg1">
                        <a:lumMod val="85000"/>
                      </a:schemeClr>
                    </a:solidFill>
                  </a:tcPr>
                </a:tc>
                <a:tc>
                  <a:txBody>
                    <a:bodyPr/>
                    <a:lstStyle/>
                    <a:p>
                      <a:pPr algn="ctr" fontAlgn="ctr"/>
                      <a:r>
                        <a:rPr lang="en-GB" sz="800" u="none" strike="noStrike">
                          <a:effectLst/>
                          <a:latin typeface="+mn-lt"/>
                        </a:rPr>
                        <a:t>3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5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10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15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20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209282">
                <a:tc>
                  <a:txBody>
                    <a:bodyPr/>
                    <a:lstStyle/>
                    <a:p>
                      <a:pPr algn="l" fontAlgn="b"/>
                      <a:r>
                        <a:rPr lang="en-US" sz="900" b="0" i="0" u="none" strike="noStrike" kern="1200">
                          <a:solidFill>
                            <a:schemeClr val="tx1"/>
                          </a:solidFill>
                          <a:effectLst/>
                          <a:latin typeface="+mn-lt"/>
                          <a:ea typeface="+mn-ea"/>
                          <a:cs typeface="+mn-cs"/>
                        </a:rPr>
                        <a:t>Growth</a:t>
                      </a:r>
                    </a:p>
                  </a:txBody>
                  <a:tcPr marL="46800" marR="7168" marT="7168" marB="0" anchor="ctr">
                    <a:noFill/>
                  </a:tcPr>
                </a:tc>
                <a:tc>
                  <a:txBody>
                    <a:bodyPr/>
                    <a:lstStyle/>
                    <a:p>
                      <a:pPr algn="ctr" fontAlgn="b"/>
                      <a:r>
                        <a:rPr lang="en-GB" sz="900" b="0" i="0" u="none" strike="noStrike">
                          <a:solidFill>
                            <a:schemeClr val="tx1"/>
                          </a:solidFill>
                          <a:effectLst/>
                          <a:latin typeface="+mn-lt"/>
                        </a:rPr>
                        <a:t>34.30</a:t>
                      </a:r>
                    </a:p>
                  </a:txBody>
                  <a:tcPr marL="0" marR="0" marT="0" marB="0" anchor="ctr">
                    <a:noFill/>
                  </a:tcPr>
                </a:tc>
                <a:tc>
                  <a:txBody>
                    <a:bodyPr/>
                    <a:lstStyle/>
                    <a:p>
                      <a:pPr algn="ctr" fontAlgn="b"/>
                      <a:r>
                        <a:rPr lang="en-GB" sz="900" b="0" i="0" u="none" strike="noStrike">
                          <a:solidFill>
                            <a:schemeClr val="tx1"/>
                          </a:solidFill>
                          <a:effectLst/>
                          <a:latin typeface="+mn-lt"/>
                        </a:rPr>
                        <a:t>16.17</a:t>
                      </a:r>
                    </a:p>
                  </a:txBody>
                  <a:tcPr marL="0" marR="0" marT="0" marB="0" anchor="ctr">
                    <a:noFill/>
                  </a:tcPr>
                </a:tc>
                <a:tc>
                  <a:txBody>
                    <a:bodyPr/>
                    <a:lstStyle/>
                    <a:p>
                      <a:pPr algn="ctr" fontAlgn="b"/>
                      <a:r>
                        <a:rPr lang="en-GB" sz="900" b="0" i="0" u="none" strike="noStrike">
                          <a:solidFill>
                            <a:schemeClr val="tx1"/>
                          </a:solidFill>
                          <a:effectLst/>
                          <a:latin typeface="+mn-lt"/>
                        </a:rPr>
                        <a:t>1.77</a:t>
                      </a:r>
                    </a:p>
                  </a:txBody>
                  <a:tcPr marL="0" marR="0" marT="0" marB="0" anchor="ctr">
                    <a:noFill/>
                  </a:tcPr>
                </a:tc>
                <a:tc>
                  <a:txBody>
                    <a:bodyPr/>
                    <a:lstStyle/>
                    <a:p>
                      <a:pPr algn="ctr" fontAlgn="b"/>
                      <a:r>
                        <a:rPr lang="en-GB" sz="900" b="0" i="0" u="none" strike="noStrike">
                          <a:solidFill>
                            <a:schemeClr val="tx1"/>
                          </a:solidFill>
                          <a:effectLst/>
                          <a:latin typeface="+mn-lt"/>
                        </a:rPr>
                        <a:t>8.76</a:t>
                      </a:r>
                    </a:p>
                  </a:txBody>
                  <a:tcPr marL="0" marR="0" marT="0" marB="0" anchor="ctr">
                    <a:noFill/>
                  </a:tcPr>
                </a:tc>
                <a:tc>
                  <a:txBody>
                    <a:bodyPr/>
                    <a:lstStyle/>
                    <a:p>
                      <a:pPr algn="ctr" fontAlgn="b"/>
                      <a:r>
                        <a:rPr lang="en-GB" sz="900" b="0" i="0" u="none" strike="noStrike">
                          <a:solidFill>
                            <a:schemeClr val="tx1"/>
                          </a:solidFill>
                          <a:effectLst/>
                          <a:latin typeface="+mn-lt"/>
                        </a:rPr>
                        <a:t>4.71</a:t>
                      </a:r>
                    </a:p>
                  </a:txBody>
                  <a:tcPr marL="0" marR="0" marT="0" marB="0" anchor="ctr">
                    <a:noFill/>
                  </a:tcPr>
                </a:tc>
                <a:tc>
                  <a:txBody>
                    <a:bodyPr/>
                    <a:lstStyle/>
                    <a:p>
                      <a:pPr algn="ctr" fontAlgn="b"/>
                      <a:r>
                        <a:rPr lang="en-GB" sz="900" b="0" i="0" u="none" strike="noStrike">
                          <a:solidFill>
                            <a:schemeClr val="tx1"/>
                          </a:solidFill>
                          <a:effectLst/>
                          <a:latin typeface="+mn-lt"/>
                        </a:rPr>
                        <a:t>6.23</a:t>
                      </a:r>
                    </a:p>
                  </a:txBody>
                  <a:tcPr marL="0" marR="0" marT="0" marB="0" anchor="ctr">
                    <a:noFill/>
                  </a:tcPr>
                </a:tc>
                <a:extLst>
                  <a:ext uri="{0D108BD9-81ED-4DB2-BD59-A6C34878D82A}">
                    <a16:rowId xmlns:a16="http://schemas.microsoft.com/office/drawing/2014/main" val="10003"/>
                  </a:ext>
                </a:extLst>
              </a:tr>
              <a:tr h="209282">
                <a:tc>
                  <a:txBody>
                    <a:bodyPr/>
                    <a:lstStyle/>
                    <a:p>
                      <a:pPr algn="l" fontAlgn="b"/>
                      <a:r>
                        <a:rPr lang="en-GB" sz="900" b="0" i="0" u="none" strike="noStrike" kern="1200">
                          <a:solidFill>
                            <a:schemeClr val="tx1"/>
                          </a:solidFill>
                          <a:effectLst/>
                          <a:latin typeface="+mn-lt"/>
                          <a:ea typeface="+mn-ea"/>
                          <a:cs typeface="+mn-cs"/>
                        </a:rPr>
                        <a:t>Large Cap</a:t>
                      </a:r>
                      <a:endParaRPr lang="en-US" sz="900" b="0" i="0" u="none" strike="noStrike" kern="1200">
                        <a:solidFill>
                          <a:schemeClr val="tx1"/>
                        </a:solidFill>
                        <a:effectLst/>
                        <a:latin typeface="+mn-lt"/>
                        <a:ea typeface="+mn-ea"/>
                        <a:cs typeface="+mn-cs"/>
                      </a:endParaRPr>
                    </a:p>
                  </a:txBody>
                  <a:tcPr marL="46800" marR="7168" marT="7168" marB="0" anchor="ctr">
                    <a:noFill/>
                  </a:tcPr>
                </a:tc>
                <a:tc>
                  <a:txBody>
                    <a:bodyPr/>
                    <a:lstStyle/>
                    <a:p>
                      <a:pPr algn="ctr" fontAlgn="b"/>
                      <a:r>
                        <a:rPr lang="en-GB" sz="900" b="0" i="0" u="none" strike="noStrike">
                          <a:solidFill>
                            <a:schemeClr val="tx1"/>
                          </a:solidFill>
                          <a:effectLst/>
                          <a:latin typeface="+mn-lt"/>
                        </a:rPr>
                        <a:t>33.57</a:t>
                      </a:r>
                    </a:p>
                  </a:txBody>
                  <a:tcPr marL="0" marR="0" marT="0" marB="0" anchor="ctr">
                    <a:noFill/>
                  </a:tcPr>
                </a:tc>
                <a:tc>
                  <a:txBody>
                    <a:bodyPr/>
                    <a:lstStyle/>
                    <a:p>
                      <a:pPr algn="ctr" fontAlgn="b"/>
                      <a:r>
                        <a:rPr lang="en-GB" sz="900" b="0" i="0" u="none" strike="noStrike">
                          <a:solidFill>
                            <a:schemeClr val="tx1"/>
                          </a:solidFill>
                          <a:effectLst/>
                          <a:latin typeface="+mn-lt"/>
                        </a:rPr>
                        <a:t>16.40</a:t>
                      </a:r>
                    </a:p>
                  </a:txBody>
                  <a:tcPr marL="0" marR="0" marT="0" marB="0" anchor="ctr">
                    <a:noFill/>
                  </a:tcPr>
                </a:tc>
                <a:tc>
                  <a:txBody>
                    <a:bodyPr/>
                    <a:lstStyle/>
                    <a:p>
                      <a:pPr algn="ctr" fontAlgn="b"/>
                      <a:r>
                        <a:rPr lang="en-GB" sz="900" b="0" i="0" u="none" strike="noStrike">
                          <a:solidFill>
                            <a:schemeClr val="tx1"/>
                          </a:solidFill>
                          <a:effectLst/>
                          <a:latin typeface="+mn-lt"/>
                        </a:rPr>
                        <a:t>4.20</a:t>
                      </a:r>
                    </a:p>
                  </a:txBody>
                  <a:tcPr marL="0" marR="0" marT="0" marB="0" anchor="ctr">
                    <a:noFill/>
                  </a:tcPr>
                </a:tc>
                <a:tc>
                  <a:txBody>
                    <a:bodyPr/>
                    <a:lstStyle/>
                    <a:p>
                      <a:pPr algn="ctr" fontAlgn="b"/>
                      <a:r>
                        <a:rPr lang="en-GB" sz="900" b="0" i="0" u="none" strike="noStrike">
                          <a:solidFill>
                            <a:schemeClr val="tx1"/>
                          </a:solidFill>
                          <a:effectLst/>
                          <a:latin typeface="+mn-lt"/>
                        </a:rPr>
                        <a:t>8.42</a:t>
                      </a:r>
                    </a:p>
                  </a:txBody>
                  <a:tcPr marL="0" marR="0" marT="0" marB="0" anchor="ctr">
                    <a:noFill/>
                  </a:tcPr>
                </a:tc>
                <a:tc>
                  <a:txBody>
                    <a:bodyPr/>
                    <a:lstStyle/>
                    <a:p>
                      <a:pPr algn="ctr" fontAlgn="b"/>
                      <a:r>
                        <a:rPr lang="en-GB" sz="900" b="0" i="0" u="none" strike="noStrike">
                          <a:solidFill>
                            <a:schemeClr val="tx1"/>
                          </a:solidFill>
                          <a:effectLst/>
                          <a:latin typeface="+mn-lt"/>
                        </a:rPr>
                        <a:t>3.82</a:t>
                      </a:r>
                    </a:p>
                  </a:txBody>
                  <a:tcPr marL="0" marR="0" marT="0" marB="0" anchor="ctr">
                    <a:noFill/>
                  </a:tcPr>
                </a:tc>
                <a:tc>
                  <a:txBody>
                    <a:bodyPr/>
                    <a:lstStyle/>
                    <a:p>
                      <a:pPr algn="ctr" fontAlgn="b"/>
                      <a:r>
                        <a:rPr lang="en-GB" sz="900" b="0" i="0" u="none" strike="noStrike">
                          <a:solidFill>
                            <a:schemeClr val="tx1"/>
                          </a:solidFill>
                          <a:effectLst/>
                          <a:latin typeface="+mn-lt"/>
                        </a:rPr>
                        <a:t>5.99</a:t>
                      </a:r>
                    </a:p>
                  </a:txBody>
                  <a:tcPr marL="0" marR="0" marT="0" marB="0" anchor="ctr">
                    <a:noFill/>
                  </a:tcPr>
                </a:tc>
                <a:extLst>
                  <a:ext uri="{0D108BD9-81ED-4DB2-BD59-A6C34878D82A}">
                    <a16:rowId xmlns:a16="http://schemas.microsoft.com/office/drawing/2014/main" val="10004"/>
                  </a:ext>
                </a:extLst>
              </a:tr>
              <a:tr h="209282">
                <a:tc>
                  <a:txBody>
                    <a:bodyPr/>
                    <a:lstStyle/>
                    <a:p>
                      <a:pPr algn="l" fontAlgn="b"/>
                      <a:r>
                        <a:rPr lang="en-GB" sz="900" b="0" i="0" u="none" strike="noStrike" kern="1200">
                          <a:solidFill>
                            <a:schemeClr val="tx1"/>
                          </a:solidFill>
                          <a:effectLst/>
                          <a:latin typeface="+mn-lt"/>
                          <a:ea typeface="+mn-ea"/>
                          <a:cs typeface="+mn-cs"/>
                        </a:rPr>
                        <a:t>Value</a:t>
                      </a:r>
                    </a:p>
                  </a:txBody>
                  <a:tcPr marL="46800" marR="7168" marT="7168" marB="0" anchor="ctr">
                    <a:noFill/>
                  </a:tcPr>
                </a:tc>
                <a:tc>
                  <a:txBody>
                    <a:bodyPr/>
                    <a:lstStyle/>
                    <a:p>
                      <a:pPr algn="ctr" fontAlgn="b"/>
                      <a:r>
                        <a:rPr lang="en-GB" sz="900" b="0" i="0" u="none" strike="noStrike">
                          <a:solidFill>
                            <a:schemeClr val="tx1"/>
                          </a:solidFill>
                          <a:effectLst/>
                          <a:latin typeface="+mn-lt"/>
                        </a:rPr>
                        <a:t>32.74</a:t>
                      </a:r>
                    </a:p>
                  </a:txBody>
                  <a:tcPr marL="0" marR="0" marT="0" marB="0" anchor="ctr">
                    <a:noFill/>
                  </a:tcPr>
                </a:tc>
                <a:tc>
                  <a:txBody>
                    <a:bodyPr/>
                    <a:lstStyle/>
                    <a:p>
                      <a:pPr algn="ctr" fontAlgn="b"/>
                      <a:r>
                        <a:rPr lang="en-GB" sz="900" b="0" i="0" u="none" strike="noStrike">
                          <a:solidFill>
                            <a:schemeClr val="tx1"/>
                          </a:solidFill>
                          <a:effectLst/>
                          <a:latin typeface="+mn-lt"/>
                        </a:rPr>
                        <a:t>16.58</a:t>
                      </a:r>
                    </a:p>
                  </a:txBody>
                  <a:tcPr marL="0" marR="0" marT="0" marB="0" anchor="ctr">
                    <a:noFill/>
                  </a:tcPr>
                </a:tc>
                <a:tc>
                  <a:txBody>
                    <a:bodyPr/>
                    <a:lstStyle/>
                    <a:p>
                      <a:pPr algn="ctr" fontAlgn="b"/>
                      <a:r>
                        <a:rPr lang="en-GB" sz="900" b="0" i="0" u="none" strike="noStrike">
                          <a:solidFill>
                            <a:schemeClr val="tx1"/>
                          </a:solidFill>
                          <a:effectLst/>
                          <a:latin typeface="+mn-lt"/>
                        </a:rPr>
                        <a:t>6.76</a:t>
                      </a:r>
                    </a:p>
                  </a:txBody>
                  <a:tcPr marL="0" marR="0" marT="0" marB="0" anchor="ctr">
                    <a:noFill/>
                  </a:tcPr>
                </a:tc>
                <a:tc>
                  <a:txBody>
                    <a:bodyPr/>
                    <a:lstStyle/>
                    <a:p>
                      <a:pPr algn="ctr" fontAlgn="b"/>
                      <a:r>
                        <a:rPr lang="en-GB" sz="900" b="0" i="0" u="none" strike="noStrike">
                          <a:solidFill>
                            <a:schemeClr val="tx1"/>
                          </a:solidFill>
                          <a:effectLst/>
                          <a:latin typeface="+mn-lt"/>
                        </a:rPr>
                        <a:t>7.96</a:t>
                      </a:r>
                    </a:p>
                  </a:txBody>
                  <a:tcPr marL="0" marR="0" marT="0" marB="0" anchor="ctr">
                    <a:noFill/>
                  </a:tcPr>
                </a:tc>
                <a:tc>
                  <a:txBody>
                    <a:bodyPr/>
                    <a:lstStyle/>
                    <a:p>
                      <a:pPr algn="ctr" fontAlgn="b"/>
                      <a:r>
                        <a:rPr lang="en-GB" sz="900" b="0" i="0" u="none" strike="noStrike">
                          <a:solidFill>
                            <a:schemeClr val="tx1"/>
                          </a:solidFill>
                          <a:effectLst/>
                          <a:latin typeface="+mn-lt"/>
                        </a:rPr>
                        <a:t>2.82</a:t>
                      </a:r>
                    </a:p>
                  </a:txBody>
                  <a:tcPr marL="0" marR="0" marT="0" marB="0" anchor="ctr">
                    <a:noFill/>
                  </a:tcPr>
                </a:tc>
                <a:tc>
                  <a:txBody>
                    <a:bodyPr/>
                    <a:lstStyle/>
                    <a:p>
                      <a:pPr algn="ctr" fontAlgn="b"/>
                      <a:r>
                        <a:rPr lang="en-GB" sz="900" b="0" i="0" u="none" strike="noStrike">
                          <a:solidFill>
                            <a:schemeClr val="tx1"/>
                          </a:solidFill>
                          <a:effectLst/>
                          <a:latin typeface="+mn-lt"/>
                        </a:rPr>
                        <a:t>5.65</a:t>
                      </a:r>
                    </a:p>
                  </a:txBody>
                  <a:tcPr marL="0" marR="0" marT="0" marB="0" anchor="ctr">
                    <a:noFill/>
                  </a:tcPr>
                </a:tc>
                <a:extLst>
                  <a:ext uri="{0D108BD9-81ED-4DB2-BD59-A6C34878D82A}">
                    <a16:rowId xmlns:a16="http://schemas.microsoft.com/office/drawing/2014/main" val="10005"/>
                  </a:ext>
                </a:extLst>
              </a:tr>
              <a:tr h="209282">
                <a:tc>
                  <a:txBody>
                    <a:bodyPr/>
                    <a:lstStyle/>
                    <a:p>
                      <a:pPr algn="l" fontAlgn="b"/>
                      <a:r>
                        <a:rPr lang="en-GB" sz="900" b="0" i="0" u="none" strike="noStrike" kern="1200">
                          <a:solidFill>
                            <a:schemeClr val="tx1"/>
                          </a:solidFill>
                          <a:effectLst/>
                          <a:latin typeface="+mn-lt"/>
                          <a:ea typeface="+mn-ea"/>
                          <a:cs typeface="+mn-cs"/>
                        </a:rPr>
                        <a:t>Marketwide</a:t>
                      </a:r>
                    </a:p>
                  </a:txBody>
                  <a:tcPr marL="46800" marR="7168" marT="7168" marB="0" anchor="ctr">
                    <a:noFill/>
                  </a:tcPr>
                </a:tc>
                <a:tc>
                  <a:txBody>
                    <a:bodyPr/>
                    <a:lstStyle/>
                    <a:p>
                      <a:pPr algn="ctr" fontAlgn="b"/>
                      <a:r>
                        <a:rPr lang="en-GB" sz="900" b="0" i="0" u="none" strike="noStrike">
                          <a:solidFill>
                            <a:schemeClr val="tx1"/>
                          </a:solidFill>
                          <a:effectLst/>
                          <a:latin typeface="+mn-lt"/>
                        </a:rPr>
                        <a:t>31.38</a:t>
                      </a:r>
                    </a:p>
                  </a:txBody>
                  <a:tcPr marL="0" marR="0" marT="0" marB="0" anchor="ctr">
                    <a:noFill/>
                  </a:tcPr>
                </a:tc>
                <a:tc>
                  <a:txBody>
                    <a:bodyPr/>
                    <a:lstStyle/>
                    <a:p>
                      <a:pPr algn="ctr" fontAlgn="b"/>
                      <a:r>
                        <a:rPr lang="en-GB" sz="900" b="0" i="0" u="none" strike="noStrike">
                          <a:solidFill>
                            <a:schemeClr val="tx1"/>
                          </a:solidFill>
                          <a:effectLst/>
                          <a:latin typeface="+mn-lt"/>
                        </a:rPr>
                        <a:t>16.25</a:t>
                      </a:r>
                    </a:p>
                  </a:txBody>
                  <a:tcPr marL="0" marR="0" marT="0" marB="0" anchor="ctr">
                    <a:noFill/>
                  </a:tcPr>
                </a:tc>
                <a:tc>
                  <a:txBody>
                    <a:bodyPr/>
                    <a:lstStyle/>
                    <a:p>
                      <a:pPr algn="ctr" fontAlgn="b"/>
                      <a:r>
                        <a:rPr lang="en-GB" sz="900" b="0" i="0" u="none" strike="noStrike">
                          <a:solidFill>
                            <a:schemeClr val="tx1"/>
                          </a:solidFill>
                          <a:effectLst/>
                          <a:latin typeface="+mn-lt"/>
                        </a:rPr>
                        <a:t>4.66</a:t>
                      </a:r>
                    </a:p>
                  </a:txBody>
                  <a:tcPr marL="0" marR="0" marT="0" marB="0" anchor="ctr">
                    <a:noFill/>
                  </a:tcPr>
                </a:tc>
                <a:tc>
                  <a:txBody>
                    <a:bodyPr/>
                    <a:lstStyle/>
                    <a:p>
                      <a:pPr algn="ctr" fontAlgn="b"/>
                      <a:r>
                        <a:rPr lang="en-GB" sz="900" b="0" i="0" u="none" strike="noStrike">
                          <a:solidFill>
                            <a:schemeClr val="tx1"/>
                          </a:solidFill>
                          <a:effectLst/>
                          <a:latin typeface="+mn-lt"/>
                        </a:rPr>
                        <a:t>8.37</a:t>
                      </a:r>
                    </a:p>
                  </a:txBody>
                  <a:tcPr marL="0" marR="0" marT="0" marB="0" anchor="ctr">
                    <a:noFill/>
                  </a:tcPr>
                </a:tc>
                <a:tc>
                  <a:txBody>
                    <a:bodyPr/>
                    <a:lstStyle/>
                    <a:p>
                      <a:pPr algn="ctr" fontAlgn="b"/>
                      <a:r>
                        <a:rPr lang="en-GB" sz="900" b="0" i="0" u="none" strike="noStrike">
                          <a:solidFill>
                            <a:schemeClr val="tx1"/>
                          </a:solidFill>
                          <a:effectLst/>
                          <a:latin typeface="+mn-lt"/>
                        </a:rPr>
                        <a:t>3.87</a:t>
                      </a:r>
                    </a:p>
                  </a:txBody>
                  <a:tcPr marL="0" marR="0" marT="0" marB="0" anchor="ctr">
                    <a:noFill/>
                  </a:tcPr>
                </a:tc>
                <a:tc>
                  <a:txBody>
                    <a:bodyPr/>
                    <a:lstStyle/>
                    <a:p>
                      <a:pPr algn="ctr" fontAlgn="b"/>
                      <a:r>
                        <a:rPr lang="en-GB" sz="900" b="0" i="0" u="none" strike="noStrike">
                          <a:solidFill>
                            <a:schemeClr val="tx1"/>
                          </a:solidFill>
                          <a:effectLst/>
                          <a:latin typeface="+mn-lt"/>
                        </a:rPr>
                        <a:t>6.13</a:t>
                      </a:r>
                    </a:p>
                  </a:txBody>
                  <a:tcPr marL="0" marR="0" marT="0" marB="0" anchor="ctr">
                    <a:noFill/>
                  </a:tcPr>
                </a:tc>
                <a:extLst>
                  <a:ext uri="{0D108BD9-81ED-4DB2-BD59-A6C34878D82A}">
                    <a16:rowId xmlns:a16="http://schemas.microsoft.com/office/drawing/2014/main" val="1870949891"/>
                  </a:ext>
                </a:extLst>
              </a:tr>
              <a:tr h="209282">
                <a:tc>
                  <a:txBody>
                    <a:bodyPr/>
                    <a:lstStyle/>
                    <a:p>
                      <a:pPr algn="l" fontAlgn="b"/>
                      <a:r>
                        <a:rPr lang="en-GB" sz="900" b="0" i="0" u="none" strike="noStrike" kern="1200">
                          <a:solidFill>
                            <a:schemeClr val="tx1"/>
                          </a:solidFill>
                          <a:effectLst/>
                          <a:latin typeface="+mn-lt"/>
                          <a:ea typeface="+mn-ea"/>
                          <a:cs typeface="+mn-cs"/>
                        </a:rPr>
                        <a:t>Small Cap</a:t>
                      </a:r>
                    </a:p>
                  </a:txBody>
                  <a:tcPr marL="46800" marR="7168" marT="7168" marB="0" anchor="ctr">
                    <a:noFill/>
                  </a:tcPr>
                </a:tc>
                <a:tc>
                  <a:txBody>
                    <a:bodyPr/>
                    <a:lstStyle/>
                    <a:p>
                      <a:pPr algn="ctr" fontAlgn="b"/>
                      <a:r>
                        <a:rPr lang="en-GB" sz="900" b="0" i="0" u="none" strike="noStrike">
                          <a:solidFill>
                            <a:schemeClr val="tx1"/>
                          </a:solidFill>
                          <a:effectLst/>
                          <a:latin typeface="+mn-lt"/>
                        </a:rPr>
                        <a:t>18.58</a:t>
                      </a:r>
                    </a:p>
                  </a:txBody>
                  <a:tcPr marL="0" marR="0" marT="0" marB="0" anchor="ctr">
                    <a:noFill/>
                  </a:tcPr>
                </a:tc>
                <a:tc>
                  <a:txBody>
                    <a:bodyPr/>
                    <a:lstStyle/>
                    <a:p>
                      <a:pPr algn="ctr" fontAlgn="b"/>
                      <a:r>
                        <a:rPr lang="en-GB" sz="900" b="0" i="0" u="none" strike="noStrike">
                          <a:solidFill>
                            <a:schemeClr val="tx1"/>
                          </a:solidFill>
                          <a:effectLst/>
                          <a:latin typeface="+mn-lt"/>
                        </a:rPr>
                        <a:t>15.47</a:t>
                      </a:r>
                    </a:p>
                  </a:txBody>
                  <a:tcPr marL="0" marR="0" marT="0" marB="0" anchor="ctr">
                    <a:noFill/>
                  </a:tcPr>
                </a:tc>
                <a:tc>
                  <a:txBody>
                    <a:bodyPr/>
                    <a:lstStyle/>
                    <a:p>
                      <a:pPr algn="ctr" fontAlgn="b"/>
                      <a:r>
                        <a:rPr lang="en-GB" sz="900" b="0" i="0" u="none" strike="noStrike">
                          <a:solidFill>
                            <a:schemeClr val="tx1"/>
                          </a:solidFill>
                          <a:effectLst/>
                          <a:latin typeface="+mn-lt"/>
                        </a:rPr>
                        <a:t>8.43</a:t>
                      </a:r>
                    </a:p>
                  </a:txBody>
                  <a:tcPr marL="0" marR="0" marT="0" marB="0" anchor="ctr">
                    <a:noFill/>
                  </a:tcPr>
                </a:tc>
                <a:tc>
                  <a:txBody>
                    <a:bodyPr/>
                    <a:lstStyle/>
                    <a:p>
                      <a:pPr algn="ctr" fontAlgn="b"/>
                      <a:r>
                        <a:rPr lang="en-GB" sz="900" b="0" i="0" u="none" strike="noStrike">
                          <a:solidFill>
                            <a:schemeClr val="tx1"/>
                          </a:solidFill>
                          <a:effectLst/>
                          <a:latin typeface="+mn-lt"/>
                        </a:rPr>
                        <a:t>8.31</a:t>
                      </a:r>
                    </a:p>
                  </a:txBody>
                  <a:tcPr marL="0" marR="0" marT="0" marB="0" anchor="ctr">
                    <a:noFill/>
                  </a:tcPr>
                </a:tc>
                <a:tc>
                  <a:txBody>
                    <a:bodyPr/>
                    <a:lstStyle/>
                    <a:p>
                      <a:pPr algn="ctr" fontAlgn="b"/>
                      <a:r>
                        <a:rPr lang="en-GB" sz="900" b="0" i="0" u="none" strike="noStrike">
                          <a:solidFill>
                            <a:schemeClr val="tx1"/>
                          </a:solidFill>
                          <a:effectLst/>
                          <a:latin typeface="+mn-lt"/>
                        </a:rPr>
                        <a:t>4.30</a:t>
                      </a:r>
                    </a:p>
                  </a:txBody>
                  <a:tcPr marL="0" marR="0" marT="0" marB="0" anchor="ctr">
                    <a:noFill/>
                  </a:tcPr>
                </a:tc>
                <a:tc>
                  <a:txBody>
                    <a:bodyPr/>
                    <a:lstStyle/>
                    <a:p>
                      <a:pPr algn="ctr" fontAlgn="b"/>
                      <a:r>
                        <a:rPr lang="en-GB" sz="900" b="0" i="0" u="none" strike="noStrike">
                          <a:solidFill>
                            <a:schemeClr val="tx1"/>
                          </a:solidFill>
                          <a:effectLst/>
                          <a:latin typeface="+mn-lt"/>
                        </a:rPr>
                        <a:t>7.20</a:t>
                      </a:r>
                    </a:p>
                  </a:txBody>
                  <a:tcPr marL="0" marR="0" marT="0" marB="0" anchor="ctr">
                    <a:noFill/>
                  </a:tcPr>
                </a:tc>
                <a:extLst>
                  <a:ext uri="{0D108BD9-81ED-4DB2-BD59-A6C34878D82A}">
                    <a16:rowId xmlns:a16="http://schemas.microsoft.com/office/drawing/2014/main" val="293383331"/>
                  </a:ext>
                </a:extLst>
              </a:tr>
            </a:tbl>
          </a:graphicData>
        </a:graphic>
      </p:graphicFrame>
      <p:grpSp>
        <p:nvGrpSpPr>
          <p:cNvPr id="28" name="Group 27">
            <a:extLst>
              <a:ext uri="{FF2B5EF4-FFF2-40B4-BE49-F238E27FC236}">
                <a16:creationId xmlns:a16="http://schemas.microsoft.com/office/drawing/2014/main" id="{D08565FB-165C-48F2-BA74-501048788A7A}"/>
              </a:ext>
            </a:extLst>
          </p:cNvPr>
          <p:cNvGrpSpPr/>
          <p:nvPr/>
        </p:nvGrpSpPr>
        <p:grpSpPr>
          <a:xfrm>
            <a:off x="4637281" y="4789625"/>
            <a:ext cx="4871844" cy="355735"/>
            <a:chOff x="4637281" y="4790616"/>
            <a:chExt cx="4871844" cy="355735"/>
          </a:xfrm>
        </p:grpSpPr>
        <p:sp>
          <p:nvSpPr>
            <p:cNvPr id="29" name="Content Placeholder 23">
              <a:extLst>
                <a:ext uri="{FF2B5EF4-FFF2-40B4-BE49-F238E27FC236}">
                  <a16:creationId xmlns:a16="http://schemas.microsoft.com/office/drawing/2014/main" id="{BDA446DE-62C6-40AD-9ACC-E8D41B7BC88B}"/>
                </a:ext>
              </a:extLst>
            </p:cNvPr>
            <p:cNvSpPr txBox="1"/>
            <p:nvPr/>
          </p:nvSpPr>
          <p:spPr>
            <a:xfrm>
              <a:off x="4637281" y="4790616"/>
              <a:ext cx="4441437" cy="355735"/>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Period Returns (%) </a:t>
              </a:r>
            </a:p>
          </p:txBody>
        </p:sp>
        <p:cxnSp>
          <p:nvCxnSpPr>
            <p:cNvPr id="30" name="Straight Connector 29">
              <a:extLst>
                <a:ext uri="{FF2B5EF4-FFF2-40B4-BE49-F238E27FC236}">
                  <a16:creationId xmlns:a16="http://schemas.microsoft.com/office/drawing/2014/main" id="{74FBC81F-6DC7-46EB-90FF-8D7C26727439}"/>
                </a:ext>
              </a:extLst>
            </p:cNvPr>
            <p:cNvCxnSpPr/>
            <p:nvPr/>
          </p:nvCxnSpPr>
          <p:spPr>
            <a:xfrm>
              <a:off x="4720988" y="5033043"/>
              <a:ext cx="4788137"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7109146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ssetID" descr="svtx:content/slide/@id">
            <a:extLst>
              <a:ext uri="{FF2B5EF4-FFF2-40B4-BE49-F238E27FC236}">
                <a16:creationId xmlns:a16="http://schemas.microsoft.com/office/drawing/2014/main" id="{F91C6F59-1B39-FF20-D35C-FFF38264DBE2}"/>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283111</a:t>
            </a:r>
          </a:p>
        </p:txBody>
      </p:sp>
      <p:sp>
        <p:nvSpPr>
          <p:cNvPr id="2" name="Title 1"/>
          <p:cNvSpPr>
            <a:spLocks noGrp="1"/>
          </p:cNvSpPr>
          <p:nvPr>
            <p:ph type="title"/>
          </p:nvPr>
        </p:nvSpPr>
        <p:spPr>
          <a:xfrm>
            <a:off x="596487" y="677016"/>
            <a:ext cx="9052560" cy="521864"/>
          </a:xfrm>
        </p:spPr>
        <p:txBody>
          <a:bodyPr/>
          <a:lstStyle/>
          <a:p>
            <a:r>
              <a:rPr lang="en-US">
                <a:solidFill>
                  <a:schemeClr val="tx1"/>
                </a:solidFill>
              </a:rPr>
              <a:t>Country Returns</a:t>
            </a:r>
          </a:p>
        </p:txBody>
      </p:sp>
      <p:sp>
        <p:nvSpPr>
          <p:cNvPr id="3" name="Slide Number Placeholder 2"/>
          <p:cNvSpPr>
            <a:spLocks noGrp="1"/>
          </p:cNvSpPr>
          <p:nvPr>
            <p:ph type="sldNum" sz="quarter" idx="12"/>
          </p:nvPr>
        </p:nvSpPr>
        <p:spPr/>
        <p:txBody>
          <a:bodyPr/>
          <a:lstStyle/>
          <a:p>
            <a:fld id="{66F6FF41-5833-4EBF-9145-362BCED2914A}" type="slidenum">
              <a:rPr lang="en-US" smtClean="0"/>
              <a:t>7</a:t>
            </a:fld>
            <a:endParaRPr lang="en-US"/>
          </a:p>
        </p:txBody>
      </p:sp>
      <p:pic>
        <p:nvPicPr>
          <p:cNvPr id="9" name="Picture Placeholder 8">
            <a:extLst>
              <a:ext uri="{FF2B5EF4-FFF2-40B4-BE49-F238E27FC236}">
                <a16:creationId xmlns:a16="http://schemas.microsoft.com/office/drawing/2014/main" id="{52BF0076-ECC4-A914-3FC5-86CD57D71DE4}"/>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659" b="7659"/>
          <a:stretch>
            <a:fillRect/>
          </a:stretch>
        </p:blipFill>
        <p:spPr/>
      </p:pic>
      <p:sp>
        <p:nvSpPr>
          <p:cNvPr id="17" name="Text Placeholder 16"/>
          <p:cNvSpPr>
            <a:spLocks noGrp="1"/>
          </p:cNvSpPr>
          <p:nvPr>
            <p:ph type="body" sz="quarter" idx="15"/>
          </p:nvPr>
        </p:nvSpPr>
        <p:spPr>
          <a:xfrm>
            <a:off x="606012" y="7134371"/>
            <a:ext cx="8529320" cy="400050"/>
          </a:xfrm>
        </p:spPr>
        <p:txBody>
          <a:bodyPr/>
          <a:lstStyle/>
          <a:p>
            <a:r>
              <a:rPr lang="en-GB" b="1"/>
              <a:t>Past performance is no guarantee of future results.</a:t>
            </a:r>
            <a:r>
              <a:rPr lang="en-GB"/>
              <a:t> </a:t>
            </a:r>
          </a:p>
          <a:p>
            <a:r>
              <a:rPr lang="en-US"/>
              <a:t>Country returns are the country component indices of the MSCI All Country World IMI Index for all countries except the United States, where the Russell 3000 Index is used instead. Global is the return of the MSCI All Country World IMI Index. MSCI index returns are net dividend. Indices are not available for direct investment. Their performance does not reflect the expenses associated with the management of an actual portfolio. Frank Russell Company is the source and owner of the trademarks, service marks and copyrights related to the Russell Indexes. MSCI data © MSCI 2026, all rights reserved.</a:t>
            </a:r>
          </a:p>
        </p:txBody>
      </p:sp>
      <p:sp>
        <p:nvSpPr>
          <p:cNvPr id="6" name="Text Placeholder 5"/>
          <p:cNvSpPr>
            <a:spLocks noGrp="1"/>
          </p:cNvSpPr>
          <p:nvPr>
            <p:ph type="body" sz="quarter" idx="14"/>
          </p:nvPr>
        </p:nvSpPr>
        <p:spPr>
          <a:xfrm>
            <a:off x="596488" y="1086488"/>
            <a:ext cx="8823326" cy="346075"/>
          </a:xfrm>
        </p:spPr>
        <p:txBody>
          <a:bodyPr/>
          <a:lstStyle/>
          <a:p>
            <a:pPr lvl="0"/>
            <a:r>
              <a:rPr lang="en-US">
                <a:highlight>
                  <a:srgbClr val="FFFFFF"/>
                </a:highlight>
              </a:rPr>
              <a:t>2025 i</a:t>
            </a:r>
            <a:r>
              <a:rPr lang="en-US"/>
              <a:t>ndex returns</a:t>
            </a:r>
          </a:p>
        </p:txBody>
      </p:sp>
      <p:grpSp>
        <p:nvGrpSpPr>
          <p:cNvPr id="5" name="Group 4">
            <a:extLst>
              <a:ext uri="{FF2B5EF4-FFF2-40B4-BE49-F238E27FC236}">
                <a16:creationId xmlns:a16="http://schemas.microsoft.com/office/drawing/2014/main" id="{5C8E553A-85CF-4769-96BE-4D3F5F023C60}"/>
              </a:ext>
            </a:extLst>
          </p:cNvPr>
          <p:cNvGrpSpPr/>
          <p:nvPr/>
        </p:nvGrpSpPr>
        <p:grpSpPr>
          <a:xfrm>
            <a:off x="685800" y="1933575"/>
            <a:ext cx="8945688" cy="4880097"/>
            <a:chOff x="670524" y="2478270"/>
            <a:chExt cx="8960964" cy="4316351"/>
          </a:xfrm>
        </p:grpSpPr>
        <p:graphicFrame>
          <p:nvGraphicFramePr>
            <p:cNvPr id="23" name="Chart 22">
              <a:extLst>
                <a:ext uri="{FF2B5EF4-FFF2-40B4-BE49-F238E27FC236}">
                  <a16:creationId xmlns:a16="http://schemas.microsoft.com/office/drawing/2014/main" id="{0AA7D450-3EFE-48D2-B177-6CDAD87391C1}"/>
                </a:ext>
              </a:extLst>
            </p:cNvPr>
            <p:cNvGraphicFramePr/>
            <p:nvPr>
              <p:extLst>
                <p:ext uri="{D42A27DB-BD31-4B8C-83A1-F6EECF244321}">
                  <p14:modId xmlns:p14="http://schemas.microsoft.com/office/powerpoint/2010/main" val="3293791858"/>
                </p:ext>
              </p:extLst>
            </p:nvPr>
          </p:nvGraphicFramePr>
          <p:xfrm>
            <a:off x="670524" y="2478270"/>
            <a:ext cx="8960964" cy="4316351"/>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a16="http://schemas.microsoft.com/office/drawing/2014/main" id="{09F3BA36-B609-4FD3-A9F5-BE5074B62344}"/>
                </a:ext>
              </a:extLst>
            </p:cNvPr>
            <p:cNvSpPr txBox="1"/>
            <p:nvPr/>
          </p:nvSpPr>
          <p:spPr>
            <a:xfrm rot="16200000">
              <a:off x="7093463" y="6106808"/>
              <a:ext cx="523875" cy="230832"/>
            </a:xfrm>
            <a:prstGeom prst="rect">
              <a:avLst/>
            </a:prstGeom>
            <a:noFill/>
          </p:spPr>
          <p:txBody>
            <a:bodyPr wrap="square" rtlCol="0">
              <a:spAutoFit/>
            </a:bodyPr>
            <a:lstStyle>
              <a:defPPr>
                <a:defRPr lang="en-US"/>
              </a:defPPr>
              <a:lvl1pPr marL="0" algn="l" defTabSz="1018228" rtl="0" eaLnBrk="1" latinLnBrk="0" hangingPunct="1">
                <a:defRPr sz="2000" kern="1200">
                  <a:solidFill>
                    <a:schemeClr val="tx1"/>
                  </a:solidFill>
                  <a:latin typeface="+mn-lt"/>
                  <a:ea typeface="+mn-ea"/>
                  <a:cs typeface="+mn-cs"/>
                </a:defRPr>
              </a:lvl1pPr>
              <a:lvl2pPr marL="509115" algn="l" defTabSz="1018228" rtl="0" eaLnBrk="1" latinLnBrk="0" hangingPunct="1">
                <a:defRPr sz="2000" kern="1200">
                  <a:solidFill>
                    <a:schemeClr val="tx1"/>
                  </a:solidFill>
                  <a:latin typeface="+mn-lt"/>
                  <a:ea typeface="+mn-ea"/>
                  <a:cs typeface="+mn-cs"/>
                </a:defRPr>
              </a:lvl2pPr>
              <a:lvl3pPr marL="1018228" algn="l" defTabSz="1018228" rtl="0" eaLnBrk="1" latinLnBrk="0" hangingPunct="1">
                <a:defRPr sz="2000" kern="1200">
                  <a:solidFill>
                    <a:schemeClr val="tx1"/>
                  </a:solidFill>
                  <a:latin typeface="+mn-lt"/>
                  <a:ea typeface="+mn-ea"/>
                  <a:cs typeface="+mn-cs"/>
                </a:defRPr>
              </a:lvl3pPr>
              <a:lvl4pPr marL="1527344" algn="l" defTabSz="1018228" rtl="0" eaLnBrk="1" latinLnBrk="0" hangingPunct="1">
                <a:defRPr sz="2000" kern="1200">
                  <a:solidFill>
                    <a:schemeClr val="tx1"/>
                  </a:solidFill>
                  <a:latin typeface="+mn-lt"/>
                  <a:ea typeface="+mn-ea"/>
                  <a:cs typeface="+mn-cs"/>
                </a:defRPr>
              </a:lvl4pPr>
              <a:lvl5pPr marL="2036458" algn="l" defTabSz="1018228" rtl="0" eaLnBrk="1" latinLnBrk="0" hangingPunct="1">
                <a:defRPr sz="2000" kern="1200">
                  <a:solidFill>
                    <a:schemeClr val="tx1"/>
                  </a:solidFill>
                  <a:latin typeface="+mn-lt"/>
                  <a:ea typeface="+mn-ea"/>
                  <a:cs typeface="+mn-cs"/>
                </a:defRPr>
              </a:lvl5pPr>
              <a:lvl6pPr marL="2545574" algn="l" defTabSz="1018228" rtl="0" eaLnBrk="1" latinLnBrk="0" hangingPunct="1">
                <a:defRPr sz="2000" kern="1200">
                  <a:solidFill>
                    <a:schemeClr val="tx1"/>
                  </a:solidFill>
                  <a:latin typeface="+mn-lt"/>
                  <a:ea typeface="+mn-ea"/>
                  <a:cs typeface="+mn-cs"/>
                </a:defRPr>
              </a:lvl6pPr>
              <a:lvl7pPr marL="3054686" algn="l" defTabSz="1018228" rtl="0" eaLnBrk="1" latinLnBrk="0" hangingPunct="1">
                <a:defRPr sz="2000" kern="1200">
                  <a:solidFill>
                    <a:schemeClr val="tx1"/>
                  </a:solidFill>
                  <a:latin typeface="+mn-lt"/>
                  <a:ea typeface="+mn-ea"/>
                  <a:cs typeface="+mn-cs"/>
                </a:defRPr>
              </a:lvl7pPr>
              <a:lvl8pPr marL="3563802" algn="l" defTabSz="1018228" rtl="0" eaLnBrk="1" latinLnBrk="0" hangingPunct="1">
                <a:defRPr sz="2000" kern="1200">
                  <a:solidFill>
                    <a:schemeClr val="tx1"/>
                  </a:solidFill>
                  <a:latin typeface="+mn-lt"/>
                  <a:ea typeface="+mn-ea"/>
                  <a:cs typeface="+mn-cs"/>
                </a:defRPr>
              </a:lvl8pPr>
              <a:lvl9pPr marL="4072914" algn="l" defTabSz="1018228" rtl="0" eaLnBrk="1" latinLnBrk="0" hangingPunct="1">
                <a:defRPr sz="2000" kern="1200">
                  <a:solidFill>
                    <a:schemeClr val="tx1"/>
                  </a:solidFill>
                  <a:latin typeface="+mn-lt"/>
                  <a:ea typeface="+mn-ea"/>
                  <a:cs typeface="+mn-cs"/>
                </a:defRPr>
              </a:lvl9pPr>
            </a:lstStyle>
            <a:p>
              <a:pPr algn="r"/>
              <a:r>
                <a:rPr lang="en-US" sz="900">
                  <a:solidFill>
                    <a:srgbClr val="35627D"/>
                  </a:solidFill>
                  <a:latin typeface="Arial" pitchFamily="34" charset="0"/>
                  <a:cs typeface="Arial" pitchFamily="34" charset="0"/>
                </a:rPr>
                <a:t>Global</a:t>
              </a:r>
            </a:p>
          </p:txBody>
        </p:sp>
      </p:grpSp>
    </p:spTree>
    <p:extLst>
      <p:ext uri="{BB962C8B-B14F-4D97-AF65-F5344CB8AC3E}">
        <p14:creationId xmlns:p14="http://schemas.microsoft.com/office/powerpoint/2010/main" val="58356166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ssetID" descr="svtx:content/slide/@id">
            <a:extLst>
              <a:ext uri="{FF2B5EF4-FFF2-40B4-BE49-F238E27FC236}">
                <a16:creationId xmlns:a16="http://schemas.microsoft.com/office/drawing/2014/main" id="{DDC8BB6A-3B34-D45D-9930-9AD8DC5D8ECA}"/>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283112</a:t>
            </a:r>
          </a:p>
        </p:txBody>
      </p:sp>
      <p:graphicFrame>
        <p:nvGraphicFramePr>
          <p:cNvPr id="23" name="Chart 22">
            <a:extLst>
              <a:ext uri="{FF2B5EF4-FFF2-40B4-BE49-F238E27FC236}">
                <a16:creationId xmlns:a16="http://schemas.microsoft.com/office/drawing/2014/main" id="{AB558C0A-6E47-42AB-A432-A73456178C8F}"/>
              </a:ext>
            </a:extLst>
          </p:cNvPr>
          <p:cNvGraphicFramePr/>
          <p:nvPr>
            <p:extLst>
              <p:ext uri="{D42A27DB-BD31-4B8C-83A1-F6EECF244321}">
                <p14:modId xmlns:p14="http://schemas.microsoft.com/office/powerpoint/2010/main" val="960307255"/>
              </p:ext>
            </p:extLst>
          </p:nvPr>
        </p:nvGraphicFramePr>
        <p:xfrm>
          <a:off x="618195" y="4962985"/>
          <a:ext cx="3638408" cy="1818751"/>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noFill/>
        </p:spPr>
        <p:txBody>
          <a:bodyPr/>
          <a:lstStyle/>
          <a:p>
            <a:r>
              <a:rPr lang="en-US">
                <a:solidFill>
                  <a:schemeClr val="tx1"/>
                </a:solidFill>
              </a:rPr>
              <a:t>Real Estate Investment Trusts (REITs)</a:t>
            </a:r>
          </a:p>
        </p:txBody>
      </p:sp>
      <p:pic>
        <p:nvPicPr>
          <p:cNvPr id="5" name="Picture Placeholder 4">
            <a:extLst>
              <a:ext uri="{FF2B5EF4-FFF2-40B4-BE49-F238E27FC236}">
                <a16:creationId xmlns:a16="http://schemas.microsoft.com/office/drawing/2014/main" id="{F049C3EA-5CB0-7C8F-7AC0-C8922905B7BE}"/>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p:pic>
      <p:sp>
        <p:nvSpPr>
          <p:cNvPr id="7" name="Text Placeholder 6"/>
          <p:cNvSpPr>
            <a:spLocks noGrp="1"/>
          </p:cNvSpPr>
          <p:nvPr>
            <p:ph type="body" sz="quarter" idx="14"/>
          </p:nvPr>
        </p:nvSpPr>
        <p:spPr/>
        <p:txBody>
          <a:bodyPr/>
          <a:lstStyle/>
          <a:p>
            <a:r>
              <a:rPr lang="en-US"/>
              <a:t>2025 index returns</a:t>
            </a:r>
          </a:p>
        </p:txBody>
      </p:sp>
      <p:sp>
        <p:nvSpPr>
          <p:cNvPr id="10" name="Text Placeholder 9"/>
          <p:cNvSpPr>
            <a:spLocks noGrp="1"/>
          </p:cNvSpPr>
          <p:nvPr>
            <p:ph type="body" sz="quarter" idx="15"/>
          </p:nvPr>
        </p:nvSpPr>
        <p:spPr>
          <a:xfrm>
            <a:off x="603885" y="7124074"/>
            <a:ext cx="8529320" cy="400050"/>
          </a:xfrm>
        </p:spPr>
        <p:txBody>
          <a:bodyPr/>
          <a:lstStyle/>
          <a:p>
            <a:r>
              <a:rPr lang="en-US" b="1"/>
              <a:t>Past performance is not a guarantee of future results. Indices are not available for direct investment. Index performance does not reflect the expenses associated with the management of an actual portfolio.</a:t>
            </a:r>
            <a:r>
              <a:rPr lang="en-US"/>
              <a:t> Number of REIT stocks and total value based on the two indices. All index returns are net of withholding tax on dividends. Total value of REIT stocks represented by Dow Jones US Select REIT Index and the S&amp;P Global ex US REIT Index. Dow Jones US Select REIT Index used as proxy for the US market, and S&amp;P Global ex US REIT Index used as proxy for the World ex US market. Dow Jones and S&amp;P data © 2026 S&amp;P Dow Jones Indices LLC, a division of S&amp;P Global. All rights reserved.</a:t>
            </a:r>
          </a:p>
        </p:txBody>
      </p:sp>
      <p:sp>
        <p:nvSpPr>
          <p:cNvPr id="12" name="Text Placeholder 11"/>
          <p:cNvSpPr>
            <a:spLocks noGrp="1"/>
          </p:cNvSpPr>
          <p:nvPr>
            <p:ph type="body" sz="quarter" idx="18"/>
          </p:nvPr>
        </p:nvSpPr>
        <p:spPr>
          <a:xfrm>
            <a:off x="604843" y="1790200"/>
            <a:ext cx="3642042" cy="2257925"/>
          </a:xfrm>
        </p:spPr>
        <p:txBody>
          <a:bodyPr/>
          <a:lstStyle/>
          <a:p>
            <a:r>
              <a:rPr lang="en-GB"/>
              <a:t>US real estate investment trusts underperformed non-US REITs during the year</a:t>
            </a:r>
            <a:r>
              <a:rPr lang="en-US"/>
              <a:t>.</a:t>
            </a:r>
          </a:p>
        </p:txBody>
      </p:sp>
      <p:graphicFrame>
        <p:nvGraphicFramePr>
          <p:cNvPr id="14" name="Chart 13"/>
          <p:cNvGraphicFramePr/>
          <p:nvPr>
            <p:extLst>
              <p:ext uri="{D42A27DB-BD31-4B8C-83A1-F6EECF244321}">
                <p14:modId xmlns:p14="http://schemas.microsoft.com/office/powerpoint/2010/main" val="3047187812"/>
              </p:ext>
            </p:extLst>
          </p:nvPr>
        </p:nvGraphicFramePr>
        <p:xfrm>
          <a:off x="4724400" y="2108270"/>
          <a:ext cx="4784725" cy="1474267"/>
        </p:xfrm>
        <a:graphic>
          <a:graphicData uri="http://schemas.openxmlformats.org/drawingml/2006/chart">
            <c:chart xmlns:c="http://schemas.openxmlformats.org/drawingml/2006/chart" xmlns:r="http://schemas.openxmlformats.org/officeDocument/2006/relationships" r:id="rId5"/>
          </a:graphicData>
        </a:graphic>
      </p:graphicFrame>
      <p:sp>
        <p:nvSpPr>
          <p:cNvPr id="4" name="Slide Number Placeholder 3"/>
          <p:cNvSpPr>
            <a:spLocks noGrp="1"/>
          </p:cNvSpPr>
          <p:nvPr>
            <p:ph type="sldNum" sz="quarter" idx="12"/>
          </p:nvPr>
        </p:nvSpPr>
        <p:spPr/>
        <p:txBody>
          <a:bodyPr/>
          <a:lstStyle/>
          <a:p>
            <a:fld id="{66F6FF41-5833-4EBF-9145-362BCED2914A}" type="slidenum">
              <a:rPr lang="en-US" smtClean="0"/>
              <a:t>8</a:t>
            </a:fld>
            <a:endParaRPr lang="en-US"/>
          </a:p>
        </p:txBody>
      </p:sp>
      <p:grpSp>
        <p:nvGrpSpPr>
          <p:cNvPr id="13" name="Group 12">
            <a:extLst>
              <a:ext uri="{FF2B5EF4-FFF2-40B4-BE49-F238E27FC236}">
                <a16:creationId xmlns:a16="http://schemas.microsoft.com/office/drawing/2014/main" id="{4BDFD310-C68F-4E7E-87A5-D3E5756F1D6F}"/>
              </a:ext>
            </a:extLst>
          </p:cNvPr>
          <p:cNvGrpSpPr/>
          <p:nvPr/>
        </p:nvGrpSpPr>
        <p:grpSpPr>
          <a:xfrm>
            <a:off x="603812" y="4779587"/>
            <a:ext cx="3771481" cy="404896"/>
            <a:chOff x="609600" y="4779587"/>
            <a:chExt cx="3771481" cy="404896"/>
          </a:xfrm>
        </p:grpSpPr>
        <p:cxnSp>
          <p:nvCxnSpPr>
            <p:cNvPr id="16" name="Straight Connector 15">
              <a:extLst>
                <a:ext uri="{FF2B5EF4-FFF2-40B4-BE49-F238E27FC236}">
                  <a16:creationId xmlns:a16="http://schemas.microsoft.com/office/drawing/2014/main" id="{F6932385-666D-4F4B-86B2-2F996A266634}"/>
                </a:ext>
              </a:extLst>
            </p:cNvPr>
            <p:cNvCxnSpPr/>
            <p:nvPr/>
          </p:nvCxnSpPr>
          <p:spPr>
            <a:xfrm>
              <a:off x="688974" y="5029064"/>
              <a:ext cx="3550922"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7" name="Content Placeholder 10">
              <a:extLst>
                <a:ext uri="{FF2B5EF4-FFF2-40B4-BE49-F238E27FC236}">
                  <a16:creationId xmlns:a16="http://schemas.microsoft.com/office/drawing/2014/main" id="{9D1904CE-EBF7-4A60-B009-02F50DD887C0}"/>
                </a:ext>
              </a:extLst>
            </p:cNvPr>
            <p:cNvSpPr txBox="1"/>
            <p:nvPr/>
          </p:nvSpPr>
          <p:spPr>
            <a:xfrm>
              <a:off x="609600" y="4779587"/>
              <a:ext cx="3771481" cy="404896"/>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Total Value of REIT Stocks</a:t>
              </a:r>
            </a:p>
            <a:p>
              <a:pPr marL="0" lvl="1" indent="0">
                <a:spcBef>
                  <a:spcPct val="0"/>
                </a:spcBef>
                <a:buNone/>
              </a:pPr>
              <a:endParaRPr lang="en-US" sz="1000" b="1"/>
            </a:p>
          </p:txBody>
        </p:sp>
      </p:grpSp>
      <p:sp>
        <p:nvSpPr>
          <p:cNvPr id="18" name="Content Placeholder 23">
            <a:extLst>
              <a:ext uri="{FF2B5EF4-FFF2-40B4-BE49-F238E27FC236}">
                <a16:creationId xmlns:a16="http://schemas.microsoft.com/office/drawing/2014/main" id="{1C7B5E27-9DA1-494F-B8D3-D60B2B526A53}"/>
              </a:ext>
            </a:extLst>
          </p:cNvPr>
          <p:cNvSpPr txBox="1"/>
          <p:nvPr/>
        </p:nvSpPr>
        <p:spPr>
          <a:xfrm>
            <a:off x="4631586" y="4781545"/>
            <a:ext cx="4441437" cy="355735"/>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Period Returns (%) </a:t>
            </a:r>
          </a:p>
        </p:txBody>
      </p:sp>
      <p:grpSp>
        <p:nvGrpSpPr>
          <p:cNvPr id="25" name="Group 24">
            <a:extLst>
              <a:ext uri="{FF2B5EF4-FFF2-40B4-BE49-F238E27FC236}">
                <a16:creationId xmlns:a16="http://schemas.microsoft.com/office/drawing/2014/main" id="{28525792-914C-43DC-98C8-6B1157F61920}"/>
              </a:ext>
            </a:extLst>
          </p:cNvPr>
          <p:cNvGrpSpPr/>
          <p:nvPr/>
        </p:nvGrpSpPr>
        <p:grpSpPr>
          <a:xfrm>
            <a:off x="4635169" y="1798133"/>
            <a:ext cx="4880306" cy="342590"/>
            <a:chOff x="4635169" y="1826708"/>
            <a:chExt cx="4880306" cy="342590"/>
          </a:xfrm>
        </p:grpSpPr>
        <p:sp>
          <p:nvSpPr>
            <p:cNvPr id="26" name="Content Placeholder 9">
              <a:extLst>
                <a:ext uri="{FF2B5EF4-FFF2-40B4-BE49-F238E27FC236}">
                  <a16:creationId xmlns:a16="http://schemas.microsoft.com/office/drawing/2014/main" id="{F44C35C8-37C3-4FB5-8507-365D94C17F43}"/>
                </a:ext>
              </a:extLst>
            </p:cNvPr>
            <p:cNvSpPr txBox="1"/>
            <p:nvPr/>
          </p:nvSpPr>
          <p:spPr>
            <a:xfrm>
              <a:off x="4635169" y="1826708"/>
              <a:ext cx="4441437" cy="34259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Ranked Returns (%)</a:t>
              </a:r>
            </a:p>
          </p:txBody>
        </p:sp>
        <p:cxnSp>
          <p:nvCxnSpPr>
            <p:cNvPr id="27" name="Straight Connector 26">
              <a:extLst>
                <a:ext uri="{FF2B5EF4-FFF2-40B4-BE49-F238E27FC236}">
                  <a16:creationId xmlns:a16="http://schemas.microsoft.com/office/drawing/2014/main" id="{E6AD3C78-F71E-4033-BE42-1BF2D5F91BE2}"/>
                </a:ext>
              </a:extLst>
            </p:cNvPr>
            <p:cNvCxnSpPr/>
            <p:nvPr/>
          </p:nvCxnSpPr>
          <p:spPr>
            <a:xfrm flipV="1">
              <a:off x="4724400" y="2067001"/>
              <a:ext cx="4791075"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cxnSp>
        <p:nvCxnSpPr>
          <p:cNvPr id="19" name="Straight Connector 18">
            <a:extLst>
              <a:ext uri="{FF2B5EF4-FFF2-40B4-BE49-F238E27FC236}">
                <a16:creationId xmlns:a16="http://schemas.microsoft.com/office/drawing/2014/main" id="{87C1EC0E-B92F-4909-BBC2-1112B5274984}"/>
              </a:ext>
            </a:extLst>
          </p:cNvPr>
          <p:cNvCxnSpPr/>
          <p:nvPr/>
        </p:nvCxnSpPr>
        <p:spPr>
          <a:xfrm>
            <a:off x="4720988" y="5025228"/>
            <a:ext cx="4804012"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1" name="Table 20">
            <a:extLst>
              <a:ext uri="{FF2B5EF4-FFF2-40B4-BE49-F238E27FC236}">
                <a16:creationId xmlns:a16="http://schemas.microsoft.com/office/drawing/2014/main" id="{97AA11CE-07D0-455D-9BD9-C5B1F79F406E}"/>
              </a:ext>
            </a:extLst>
          </p:cNvPr>
          <p:cNvGraphicFramePr>
            <a:graphicFrameLocks noGrp="1"/>
          </p:cNvGraphicFramePr>
          <p:nvPr>
            <p:extLst>
              <p:ext uri="{D42A27DB-BD31-4B8C-83A1-F6EECF244321}">
                <p14:modId xmlns:p14="http://schemas.microsoft.com/office/powerpoint/2010/main" val="2025474416"/>
              </p:ext>
            </p:extLst>
          </p:nvPr>
        </p:nvGraphicFramePr>
        <p:xfrm>
          <a:off x="4725670" y="5047427"/>
          <a:ext cx="4803918" cy="771483"/>
        </p:xfrm>
        <a:graphic>
          <a:graphicData uri="http://schemas.openxmlformats.org/drawingml/2006/table">
            <a:tbl>
              <a:tblPr>
                <a:tableStyleId>{5C22544A-7EE6-4342-B048-85BDC9FD1C3A}</a:tableStyleId>
              </a:tblPr>
              <a:tblGrid>
                <a:gridCol w="1259586">
                  <a:extLst>
                    <a:ext uri="{9D8B030D-6E8A-4147-A177-3AD203B41FA5}">
                      <a16:colId xmlns:a16="http://schemas.microsoft.com/office/drawing/2014/main" val="20000"/>
                    </a:ext>
                  </a:extLst>
                </a:gridCol>
                <a:gridCol w="590722">
                  <a:extLst>
                    <a:ext uri="{9D8B030D-6E8A-4147-A177-3AD203B41FA5}">
                      <a16:colId xmlns:a16="http://schemas.microsoft.com/office/drawing/2014/main" val="20001"/>
                    </a:ext>
                  </a:extLst>
                </a:gridCol>
                <a:gridCol w="590722">
                  <a:extLst>
                    <a:ext uri="{9D8B030D-6E8A-4147-A177-3AD203B41FA5}">
                      <a16:colId xmlns:a16="http://schemas.microsoft.com/office/drawing/2014/main" val="20003"/>
                    </a:ext>
                  </a:extLst>
                </a:gridCol>
                <a:gridCol w="590722">
                  <a:extLst>
                    <a:ext uri="{9D8B030D-6E8A-4147-A177-3AD203B41FA5}">
                      <a16:colId xmlns:a16="http://schemas.microsoft.com/office/drawing/2014/main" val="20004"/>
                    </a:ext>
                  </a:extLst>
                </a:gridCol>
                <a:gridCol w="590722">
                  <a:extLst>
                    <a:ext uri="{9D8B030D-6E8A-4147-A177-3AD203B41FA5}">
                      <a16:colId xmlns:a16="http://schemas.microsoft.com/office/drawing/2014/main" val="20005"/>
                    </a:ext>
                  </a:extLst>
                </a:gridCol>
                <a:gridCol w="590722">
                  <a:extLst>
                    <a:ext uri="{9D8B030D-6E8A-4147-A177-3AD203B41FA5}">
                      <a16:colId xmlns:a16="http://schemas.microsoft.com/office/drawing/2014/main" val="1173120267"/>
                    </a:ext>
                  </a:extLst>
                </a:gridCol>
                <a:gridCol w="590722">
                  <a:extLst>
                    <a:ext uri="{9D8B030D-6E8A-4147-A177-3AD203B41FA5}">
                      <a16:colId xmlns:a16="http://schemas.microsoft.com/office/drawing/2014/main" val="1386519054"/>
                    </a:ext>
                  </a:extLst>
                </a:gridCol>
              </a:tblGrid>
              <a:tr h="0">
                <a:tc>
                  <a:txBody>
                    <a:bodyPr/>
                    <a:lstStyle/>
                    <a:p>
                      <a:endParaRPr lang="en-GB" sz="500"/>
                    </a:p>
                  </a:txBody>
                  <a:tcPr marL="8959" marR="8959" marT="8959" marB="0" anchor="b">
                    <a:noFill/>
                  </a:tcPr>
                </a:tc>
                <a:tc>
                  <a:txBody>
                    <a:bodyPr/>
                    <a:lstStyle/>
                    <a:p>
                      <a:pPr algn="r" fontAlgn="b"/>
                      <a:r>
                        <a:rPr lang="en-GB" sz="500" u="none" strike="noStrike">
                          <a:effectLst/>
                          <a:latin typeface="+mn-lt"/>
                        </a:rPr>
                        <a:t> </a:t>
                      </a:r>
                      <a:endParaRPr lang="en-GB" sz="500" b="0" i="0" u="none" strike="noStrike">
                        <a:solidFill>
                          <a:srgbClr val="000000"/>
                        </a:solidFill>
                        <a:effectLst/>
                        <a:latin typeface="+mn-lt"/>
                      </a:endParaRPr>
                    </a:p>
                  </a:txBody>
                  <a:tcPr marL="8959" marR="107513" marT="8959" marB="0" anchor="b">
                    <a:noFill/>
                  </a:tcPr>
                </a:tc>
                <a:tc gridSpan="5">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700" u="none" strike="noStrike">
                          <a:effectLst/>
                          <a:latin typeface="+mn-lt"/>
                        </a:rPr>
                        <a:t>Annualized</a:t>
                      </a: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210312">
                <a:tc>
                  <a:txBody>
                    <a:bodyPr/>
                    <a:lstStyle/>
                    <a:p>
                      <a:pPr algn="l" fontAlgn="ctr"/>
                      <a:r>
                        <a:rPr lang="en-US" sz="800" b="0" i="0" u="none" strike="noStrike">
                          <a:solidFill>
                            <a:schemeClr val="dk1"/>
                          </a:solidFill>
                          <a:effectLst/>
                          <a:latin typeface="+mn-lt"/>
                        </a:rPr>
                        <a:t>Asset Class</a:t>
                      </a:r>
                      <a:endParaRPr lang="en-GB" sz="800" b="0" i="0" u="none" strike="noStrike">
                        <a:solidFill>
                          <a:srgbClr val="000000"/>
                        </a:solidFill>
                        <a:effectLst/>
                        <a:latin typeface="+mn-lt"/>
                      </a:endParaRPr>
                    </a:p>
                  </a:txBody>
                  <a:tcPr marL="46800" marR="8959" marT="8959" marB="0" anchor="ctr">
                    <a:solidFill>
                      <a:schemeClr val="bg1">
                        <a:lumMod val="85000"/>
                      </a:schemeClr>
                    </a:solidFill>
                  </a:tcPr>
                </a:tc>
                <a:tc>
                  <a:txBody>
                    <a:bodyPr/>
                    <a:lstStyle/>
                    <a:p>
                      <a:pPr algn="ctr" fontAlgn="ctr"/>
                      <a:r>
                        <a:rPr lang="en-GB" sz="800" b="0" i="0" u="none" strike="noStrike">
                          <a:solidFill>
                            <a:schemeClr val="dk1"/>
                          </a:solidFill>
                          <a:effectLst/>
                          <a:latin typeface="+mn-lt"/>
                        </a:rPr>
                        <a:t>1 Year</a:t>
                      </a:r>
                      <a:endParaRPr lang="en-GB" sz="800" b="0" i="0" u="none" strike="noStrike">
                        <a:solidFill>
                          <a:srgbClr val="000000"/>
                        </a:solidFill>
                        <a:effectLst/>
                        <a:latin typeface="+mn-lt"/>
                      </a:endParaRPr>
                    </a:p>
                  </a:txBody>
                  <a:tcPr marL="0" marR="0" marT="0" marB="0" anchor="ctr">
                    <a:solidFill>
                      <a:schemeClr val="bg1">
                        <a:lumMod val="85000"/>
                      </a:schemeClr>
                    </a:solidFill>
                  </a:tcPr>
                </a:tc>
                <a:tc>
                  <a:txBody>
                    <a:bodyPr/>
                    <a:lstStyle/>
                    <a:p>
                      <a:pPr algn="ctr" fontAlgn="ctr"/>
                      <a:r>
                        <a:rPr lang="en-GB" sz="800" u="none" strike="noStrike">
                          <a:effectLst/>
                          <a:latin typeface="+mn-lt"/>
                        </a:rPr>
                        <a:t>3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5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10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15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20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218194">
                <a:tc>
                  <a:txBody>
                    <a:bodyPr/>
                    <a:lstStyle/>
                    <a:p>
                      <a:pPr algn="l" fontAlgn="b"/>
                      <a:r>
                        <a:rPr lang="en-US" sz="900" b="0" i="0" u="none" strike="noStrike" kern="1200">
                          <a:solidFill>
                            <a:srgbClr val="000000"/>
                          </a:solidFill>
                          <a:effectLst/>
                          <a:latin typeface="+mn-lt"/>
                          <a:ea typeface="+mn-ea"/>
                          <a:cs typeface="+mn-cs"/>
                        </a:rPr>
                        <a:t>Global ex US REITS</a:t>
                      </a:r>
                    </a:p>
                  </a:txBody>
                  <a:tcPr marL="46800" marR="7168" marT="7168" marB="0" anchor="ctr">
                    <a:noFill/>
                  </a:tcPr>
                </a:tc>
                <a:tc>
                  <a:txBody>
                    <a:bodyPr/>
                    <a:lstStyle/>
                    <a:p>
                      <a:pPr algn="ctr" fontAlgn="b"/>
                      <a:r>
                        <a:rPr lang="en-GB" sz="900" b="0" i="0" u="none" strike="noStrike">
                          <a:solidFill>
                            <a:schemeClr val="tx1"/>
                          </a:solidFill>
                          <a:effectLst/>
                          <a:latin typeface="+mn-lt"/>
                        </a:rPr>
                        <a:t>24.29</a:t>
                      </a:r>
                    </a:p>
                  </a:txBody>
                  <a:tcPr marL="0" marR="0" marT="0" marB="0" anchor="ctr">
                    <a:noFill/>
                  </a:tcPr>
                </a:tc>
                <a:tc>
                  <a:txBody>
                    <a:bodyPr/>
                    <a:lstStyle/>
                    <a:p>
                      <a:pPr algn="ctr" fontAlgn="b"/>
                      <a:r>
                        <a:rPr lang="en-GB" sz="900" b="0" i="0" u="none" strike="noStrike">
                          <a:solidFill>
                            <a:schemeClr val="tx1"/>
                          </a:solidFill>
                          <a:effectLst/>
                          <a:latin typeface="+mn-lt"/>
                        </a:rPr>
                        <a:t>6.55</a:t>
                      </a:r>
                    </a:p>
                  </a:txBody>
                  <a:tcPr marL="0" marR="0" marT="0" marB="0" anchor="ctr">
                    <a:noFill/>
                  </a:tcPr>
                </a:tc>
                <a:tc>
                  <a:txBody>
                    <a:bodyPr/>
                    <a:lstStyle/>
                    <a:p>
                      <a:pPr algn="ctr" fontAlgn="b"/>
                      <a:r>
                        <a:rPr lang="en-GB" sz="900" b="0" i="0" u="none" strike="noStrike">
                          <a:solidFill>
                            <a:schemeClr val="tx1"/>
                          </a:solidFill>
                          <a:effectLst/>
                          <a:latin typeface="+mn-lt"/>
                        </a:rPr>
                        <a:t>1.09</a:t>
                      </a:r>
                    </a:p>
                  </a:txBody>
                  <a:tcPr marL="0" marR="0" marT="0" marB="0" anchor="ctr">
                    <a:noFill/>
                  </a:tcPr>
                </a:tc>
                <a:tc>
                  <a:txBody>
                    <a:bodyPr/>
                    <a:lstStyle/>
                    <a:p>
                      <a:pPr algn="ctr" fontAlgn="b"/>
                      <a:r>
                        <a:rPr lang="en-GB" sz="900" b="0" i="0" u="none" strike="noStrike">
                          <a:solidFill>
                            <a:schemeClr val="tx1"/>
                          </a:solidFill>
                          <a:effectLst/>
                          <a:latin typeface="+mn-lt"/>
                        </a:rPr>
                        <a:t>2.62</a:t>
                      </a:r>
                    </a:p>
                  </a:txBody>
                  <a:tcPr marL="0" marR="0" marT="0" marB="0" anchor="ctr">
                    <a:noFill/>
                  </a:tcPr>
                </a:tc>
                <a:tc>
                  <a:txBody>
                    <a:bodyPr/>
                    <a:lstStyle/>
                    <a:p>
                      <a:pPr algn="ctr" fontAlgn="b"/>
                      <a:r>
                        <a:rPr lang="en-GB" sz="900" b="0" i="0" u="none" strike="noStrike">
                          <a:solidFill>
                            <a:srgbClr val="000000"/>
                          </a:solidFill>
                          <a:effectLst/>
                          <a:latin typeface="+mn-lt"/>
                        </a:rPr>
                        <a:t>3.64</a:t>
                      </a:r>
                    </a:p>
                  </a:txBody>
                  <a:tcPr marL="0" marR="0" marT="0" marB="0" anchor="ctr">
                    <a:noFill/>
                  </a:tcPr>
                </a:tc>
                <a:tc>
                  <a:txBody>
                    <a:bodyPr/>
                    <a:lstStyle/>
                    <a:p>
                      <a:pPr algn="ctr" fontAlgn="b"/>
                      <a:r>
                        <a:rPr lang="en-GB" sz="900" b="0" i="0" u="none" strike="noStrike">
                          <a:solidFill>
                            <a:srgbClr val="000000"/>
                          </a:solidFill>
                          <a:effectLst/>
                          <a:latin typeface="+mn-lt"/>
                        </a:rPr>
                        <a:t>2.97</a:t>
                      </a:r>
                    </a:p>
                  </a:txBody>
                  <a:tcPr marL="0" marR="0" marT="0" marB="0" anchor="ctr">
                    <a:noFill/>
                  </a:tcPr>
                </a:tc>
                <a:extLst>
                  <a:ext uri="{0D108BD9-81ED-4DB2-BD59-A6C34878D82A}">
                    <a16:rowId xmlns:a16="http://schemas.microsoft.com/office/drawing/2014/main" val="10003"/>
                  </a:ext>
                </a:extLst>
              </a:tr>
              <a:tr h="218194">
                <a:tc>
                  <a:txBody>
                    <a:bodyPr/>
                    <a:lstStyle/>
                    <a:p>
                      <a:pPr algn="l" fontAlgn="b"/>
                      <a:r>
                        <a:rPr lang="en-GB" sz="900" b="0" i="0" u="none" strike="noStrike" kern="1200">
                          <a:solidFill>
                            <a:srgbClr val="000000"/>
                          </a:solidFill>
                          <a:effectLst/>
                          <a:latin typeface="+mn-lt"/>
                          <a:ea typeface="+mn-ea"/>
                          <a:cs typeface="+mn-cs"/>
                        </a:rPr>
                        <a:t>US REITS</a:t>
                      </a:r>
                      <a:endParaRPr lang="en-US" sz="900" b="0" i="0" u="none" strike="noStrike" kern="1200">
                        <a:solidFill>
                          <a:srgbClr val="000000"/>
                        </a:solidFill>
                        <a:effectLst/>
                        <a:latin typeface="+mn-lt"/>
                        <a:ea typeface="+mn-ea"/>
                        <a:cs typeface="+mn-cs"/>
                      </a:endParaRPr>
                    </a:p>
                  </a:txBody>
                  <a:tcPr marL="46800" marR="7168" marT="7168" marB="0" anchor="ctr">
                    <a:noFill/>
                  </a:tcPr>
                </a:tc>
                <a:tc>
                  <a:txBody>
                    <a:bodyPr/>
                    <a:lstStyle/>
                    <a:p>
                      <a:pPr algn="ctr" fontAlgn="b"/>
                      <a:r>
                        <a:rPr lang="en-GB" sz="900" b="0" i="0" u="none" strike="noStrike">
                          <a:solidFill>
                            <a:schemeClr val="tx1"/>
                          </a:solidFill>
                          <a:effectLst/>
                          <a:latin typeface="+mn-lt"/>
                        </a:rPr>
                        <a:t>3.67</a:t>
                      </a:r>
                    </a:p>
                  </a:txBody>
                  <a:tcPr marL="0" marR="0" marT="0" marB="0" anchor="ctr">
                    <a:noFill/>
                  </a:tcPr>
                </a:tc>
                <a:tc>
                  <a:txBody>
                    <a:bodyPr/>
                    <a:lstStyle/>
                    <a:p>
                      <a:pPr algn="ctr" fontAlgn="b"/>
                      <a:r>
                        <a:rPr lang="en-GB" sz="900" b="0" i="0" u="none" strike="noStrike">
                          <a:solidFill>
                            <a:schemeClr val="tx1"/>
                          </a:solidFill>
                          <a:effectLst/>
                          <a:latin typeface="+mn-lt"/>
                        </a:rPr>
                        <a:t>8.50</a:t>
                      </a:r>
                    </a:p>
                  </a:txBody>
                  <a:tcPr marL="0" marR="0" marT="0" marB="0" anchor="ctr">
                    <a:noFill/>
                  </a:tcPr>
                </a:tc>
                <a:tc>
                  <a:txBody>
                    <a:bodyPr/>
                    <a:lstStyle/>
                    <a:p>
                      <a:pPr algn="ctr" fontAlgn="b"/>
                      <a:r>
                        <a:rPr lang="en-GB" sz="900" b="0" i="0" u="none" strike="noStrike">
                          <a:solidFill>
                            <a:schemeClr val="tx1"/>
                          </a:solidFill>
                          <a:effectLst/>
                          <a:latin typeface="+mn-lt"/>
                        </a:rPr>
                        <a:t>6.65</a:t>
                      </a:r>
                    </a:p>
                  </a:txBody>
                  <a:tcPr marL="0" marR="0" marT="0" marB="0" anchor="ctr">
                    <a:noFill/>
                  </a:tcPr>
                </a:tc>
                <a:tc>
                  <a:txBody>
                    <a:bodyPr/>
                    <a:lstStyle/>
                    <a:p>
                      <a:pPr algn="ctr" fontAlgn="b"/>
                      <a:r>
                        <a:rPr lang="en-GB" sz="900" b="0" i="0" u="none" strike="noStrike">
                          <a:solidFill>
                            <a:schemeClr val="tx1"/>
                          </a:solidFill>
                          <a:effectLst/>
                          <a:latin typeface="+mn-lt"/>
                        </a:rPr>
                        <a:t>4.81</a:t>
                      </a:r>
                    </a:p>
                  </a:txBody>
                  <a:tcPr marL="0" marR="0" marT="0" marB="0" anchor="ctr">
                    <a:noFill/>
                  </a:tcPr>
                </a:tc>
                <a:tc>
                  <a:txBody>
                    <a:bodyPr/>
                    <a:lstStyle/>
                    <a:p>
                      <a:pPr algn="ctr" fontAlgn="b"/>
                      <a:r>
                        <a:rPr lang="en-GB" sz="900" b="0" i="0" u="none" strike="noStrike">
                          <a:solidFill>
                            <a:srgbClr val="000000"/>
                          </a:solidFill>
                          <a:effectLst/>
                          <a:latin typeface="+mn-lt"/>
                        </a:rPr>
                        <a:t>7.26</a:t>
                      </a:r>
                    </a:p>
                  </a:txBody>
                  <a:tcPr marL="0" marR="0" marT="0" marB="0" anchor="ctr">
                    <a:noFill/>
                  </a:tcPr>
                </a:tc>
                <a:tc>
                  <a:txBody>
                    <a:bodyPr/>
                    <a:lstStyle/>
                    <a:p>
                      <a:pPr algn="ctr" fontAlgn="b"/>
                      <a:r>
                        <a:rPr lang="en-GB" sz="900" b="0" i="0" u="none" strike="noStrike">
                          <a:solidFill>
                            <a:srgbClr val="000000"/>
                          </a:solidFill>
                          <a:effectLst/>
                          <a:latin typeface="+mn-lt"/>
                        </a:rPr>
                        <a:t>6.00</a:t>
                      </a:r>
                    </a:p>
                  </a:txBody>
                  <a:tcPr marL="0" marR="0" marT="0" marB="0" anchor="c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74381338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ssetID" descr="svtx:content/slide/@id">
            <a:extLst>
              <a:ext uri="{FF2B5EF4-FFF2-40B4-BE49-F238E27FC236}">
                <a16:creationId xmlns:a16="http://schemas.microsoft.com/office/drawing/2014/main" id="{BE027C69-C612-3B99-7BA5-8BC36BE5EFB7}"/>
              </a:ext>
            </a:extLst>
          </p:cNvPr>
          <p:cNvSpPr txBox="1">
            <a:spLocks noGrp="1" noRot="1" noMove="1" noResize="1" noEditPoints="1" noAdjustHandles="1" noChangeArrowheads="1" noChangeShapeType="1"/>
          </p:cNvSpPr>
          <p:nvPr/>
        </p:nvSpPr>
        <p:spPr>
          <a:xfrm>
            <a:off x="8238931" y="7549836"/>
            <a:ext cx="1819469" cy="22860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defTabSz="1018824">
              <a:lnSpc>
                <a:spcPct val="110000"/>
              </a:lnSpc>
              <a:spcBef>
                <a:spcPts val="600"/>
              </a:spcBef>
            </a:pPr>
            <a:r>
              <a:rPr lang="en-US" sz="700">
                <a:solidFill>
                  <a:schemeClr val="bg1">
                    <a:lumMod val="50000"/>
                  </a:schemeClr>
                </a:solidFill>
                <a:latin typeface="Avenir LT 35 Light" panose="020B0303020000020003" pitchFamily="34" charset="0"/>
                <a:cs typeface="+mn-cs"/>
              </a:rPr>
              <a:t>283113</a:t>
            </a:r>
          </a:p>
        </p:txBody>
      </p:sp>
      <p:graphicFrame>
        <p:nvGraphicFramePr>
          <p:cNvPr id="11" name="Chart 10"/>
          <p:cNvGraphicFramePr/>
          <p:nvPr>
            <p:extLst>
              <p:ext uri="{D42A27DB-BD31-4B8C-83A1-F6EECF244321}">
                <p14:modId xmlns:p14="http://schemas.microsoft.com/office/powerpoint/2010/main" val="3703842288"/>
              </p:ext>
            </p:extLst>
          </p:nvPr>
        </p:nvGraphicFramePr>
        <p:xfrm>
          <a:off x="4724400" y="2121675"/>
          <a:ext cx="4912359" cy="462202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noFill/>
        </p:spPr>
        <p:txBody>
          <a:bodyPr/>
          <a:lstStyle/>
          <a:p>
            <a:r>
              <a:rPr lang="en-US">
                <a:solidFill>
                  <a:schemeClr val="tx1"/>
                </a:solidFill>
              </a:rPr>
              <a:t>Commodities</a:t>
            </a:r>
          </a:p>
        </p:txBody>
      </p:sp>
      <p:pic>
        <p:nvPicPr>
          <p:cNvPr id="8" name="Picture Placeholder 7">
            <a:extLst>
              <a:ext uri="{FF2B5EF4-FFF2-40B4-BE49-F238E27FC236}">
                <a16:creationId xmlns:a16="http://schemas.microsoft.com/office/drawing/2014/main" id="{C5B97231-05ED-5B44-A12D-9D1A55A60F83}"/>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t="7659" b="7659"/>
          <a:stretch>
            <a:fillRect/>
          </a:stretch>
        </p:blipFill>
        <p:spPr/>
      </p:pic>
      <p:sp>
        <p:nvSpPr>
          <p:cNvPr id="4" name="Text Placeholder 3"/>
          <p:cNvSpPr>
            <a:spLocks noGrp="1"/>
          </p:cNvSpPr>
          <p:nvPr>
            <p:ph type="body" sz="quarter" idx="14"/>
          </p:nvPr>
        </p:nvSpPr>
        <p:spPr/>
        <p:txBody>
          <a:bodyPr/>
          <a:lstStyle/>
          <a:p>
            <a:r>
              <a:rPr lang="en-US"/>
              <a:t>2025 index returns</a:t>
            </a:r>
          </a:p>
        </p:txBody>
      </p:sp>
      <p:sp>
        <p:nvSpPr>
          <p:cNvPr id="6" name="Text Placeholder 5"/>
          <p:cNvSpPr>
            <a:spLocks noGrp="1"/>
          </p:cNvSpPr>
          <p:nvPr>
            <p:ph type="body" sz="quarter" idx="15"/>
          </p:nvPr>
        </p:nvSpPr>
        <p:spPr>
          <a:xfrm>
            <a:off x="603885" y="7128844"/>
            <a:ext cx="8529320" cy="400050"/>
          </a:xfrm>
        </p:spPr>
        <p:txBody>
          <a:bodyPr/>
          <a:lstStyle/>
          <a:p>
            <a:r>
              <a:rPr lang="en-US" b="1"/>
              <a:t>Past performance is not a guarantee of future results. </a:t>
            </a:r>
            <a:r>
              <a:rPr lang="en-US"/>
              <a:t>Index is not available for direct investment. Index performance does not reflect the expenses associated with the management of an actual portfolio. </a:t>
            </a:r>
            <a:br>
              <a:rPr lang="en-US"/>
            </a:br>
            <a:r>
              <a:rPr lang="en-US"/>
              <a:t>Commodities returns represent the return of the Bloomberg Commodity Total Return Index. Individual commodities are sub-index values of the Bloomberg Commodity Total Return Index. Data provided by Bloomberg.</a:t>
            </a:r>
          </a:p>
        </p:txBody>
      </p:sp>
      <p:sp>
        <p:nvSpPr>
          <p:cNvPr id="7" name="Text Placeholder 6"/>
          <p:cNvSpPr>
            <a:spLocks noGrp="1"/>
          </p:cNvSpPr>
          <p:nvPr>
            <p:ph type="body" sz="quarter" idx="18"/>
          </p:nvPr>
        </p:nvSpPr>
        <p:spPr>
          <a:xfrm>
            <a:off x="604843" y="1803848"/>
            <a:ext cx="3642042" cy="2678089"/>
          </a:xfrm>
        </p:spPr>
        <p:txBody>
          <a:bodyPr/>
          <a:lstStyle/>
          <a:p>
            <a:r>
              <a:rPr lang="en-US"/>
              <a:t>The Bloomberg Commodity Total Return Index returned +15.77% for the year.</a:t>
            </a:r>
          </a:p>
          <a:p>
            <a:r>
              <a:rPr lang="en-US"/>
              <a:t>Silver and Gold were the best performers, returning +152.68% and +57.49% for the year, respectively. Natural Gas and Sugar were the worst performers, returning -21.88% and -21.11% for the year, respectively. </a:t>
            </a:r>
          </a:p>
        </p:txBody>
      </p:sp>
      <p:sp>
        <p:nvSpPr>
          <p:cNvPr id="5" name="Slide Number Placeholder 4"/>
          <p:cNvSpPr>
            <a:spLocks noGrp="1"/>
          </p:cNvSpPr>
          <p:nvPr>
            <p:ph type="sldNum" sz="quarter" idx="12"/>
          </p:nvPr>
        </p:nvSpPr>
        <p:spPr/>
        <p:txBody>
          <a:bodyPr/>
          <a:lstStyle/>
          <a:p>
            <a:fld id="{66F6FF41-5833-4EBF-9145-362BCED2914A}" type="slidenum">
              <a:rPr lang="en-US" smtClean="0"/>
              <a:t>9</a:t>
            </a:fld>
            <a:endParaRPr lang="en-US"/>
          </a:p>
        </p:txBody>
      </p:sp>
      <p:sp>
        <p:nvSpPr>
          <p:cNvPr id="10" name="Content Placeholder 23">
            <a:extLst>
              <a:ext uri="{FF2B5EF4-FFF2-40B4-BE49-F238E27FC236}">
                <a16:creationId xmlns:a16="http://schemas.microsoft.com/office/drawing/2014/main" id="{92E9D4F4-7627-4470-A874-089331CE9A46}"/>
              </a:ext>
            </a:extLst>
          </p:cNvPr>
          <p:cNvSpPr txBox="1"/>
          <p:nvPr/>
        </p:nvSpPr>
        <p:spPr>
          <a:xfrm>
            <a:off x="602289" y="4779587"/>
            <a:ext cx="4441437" cy="355735"/>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Period Returns (%) </a:t>
            </a:r>
          </a:p>
        </p:txBody>
      </p:sp>
      <p:grpSp>
        <p:nvGrpSpPr>
          <p:cNvPr id="13" name="Group 12">
            <a:extLst>
              <a:ext uri="{FF2B5EF4-FFF2-40B4-BE49-F238E27FC236}">
                <a16:creationId xmlns:a16="http://schemas.microsoft.com/office/drawing/2014/main" id="{13074BDB-43A9-4214-9ED4-1BEF099B31D9}"/>
              </a:ext>
            </a:extLst>
          </p:cNvPr>
          <p:cNvGrpSpPr/>
          <p:nvPr/>
        </p:nvGrpSpPr>
        <p:grpSpPr>
          <a:xfrm>
            <a:off x="4635169" y="1798133"/>
            <a:ext cx="4873956" cy="342590"/>
            <a:chOff x="4635169" y="1826708"/>
            <a:chExt cx="4873956" cy="342590"/>
          </a:xfrm>
        </p:grpSpPr>
        <p:sp>
          <p:nvSpPr>
            <p:cNvPr id="14" name="Content Placeholder 9">
              <a:extLst>
                <a:ext uri="{FF2B5EF4-FFF2-40B4-BE49-F238E27FC236}">
                  <a16:creationId xmlns:a16="http://schemas.microsoft.com/office/drawing/2014/main" id="{885CB641-0687-4E32-9CBC-02EAE6C00FDE}"/>
                </a:ext>
              </a:extLst>
            </p:cNvPr>
            <p:cNvSpPr txBox="1"/>
            <p:nvPr/>
          </p:nvSpPr>
          <p:spPr>
            <a:xfrm>
              <a:off x="4635169" y="1826708"/>
              <a:ext cx="4441437" cy="342590"/>
            </a:xfrm>
            <a:prstGeom prst="rect">
              <a:avLst/>
            </a:prstGeom>
          </p:spPr>
          <p:txBody>
            <a:bodyPr/>
            <a:lstStyle>
              <a:defPPr>
                <a:defRPr lang="en-US"/>
              </a:defPPr>
              <a:lvl1pPr marL="0" indent="0" algn="l" defTabSz="1018228" rtl="0" eaLnBrk="1" latinLnBrk="0" hangingPunct="1">
                <a:spcBef>
                  <a:spcPct val="20000"/>
                </a:spcBef>
                <a:buFont typeface="Arial" pitchFamily="34" charset="0"/>
                <a:buNone/>
                <a:defRPr sz="1600" kern="1200">
                  <a:solidFill>
                    <a:schemeClr val="tx1"/>
                  </a:solidFill>
                  <a:latin typeface="Arial" pitchFamily="34" charset="0"/>
                  <a:ea typeface="+mn-ea"/>
                  <a:cs typeface="Arial" pitchFamily="34" charset="0"/>
                </a:defRPr>
              </a:lvl1pPr>
              <a:lvl2pPr marL="827310" indent="-318195"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272787"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781900"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291015" indent="-254556" algn="l" defTabSz="1018228"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80012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9245"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8359"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7471" indent="-254556" algn="l" defTabSz="1018228"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lvl="1" indent="0">
                <a:spcBef>
                  <a:spcPct val="0"/>
                </a:spcBef>
                <a:buNone/>
              </a:pPr>
              <a:r>
                <a:rPr lang="en-US" sz="1000" b="1"/>
                <a:t>Ranked Returns for Individual Commodities (%)</a:t>
              </a:r>
            </a:p>
          </p:txBody>
        </p:sp>
        <p:cxnSp>
          <p:nvCxnSpPr>
            <p:cNvPr id="15" name="Straight Connector 14">
              <a:extLst>
                <a:ext uri="{FF2B5EF4-FFF2-40B4-BE49-F238E27FC236}">
                  <a16:creationId xmlns:a16="http://schemas.microsoft.com/office/drawing/2014/main" id="{3815A6ED-4A5D-44BB-BE94-1E4D2FC90105}"/>
                </a:ext>
              </a:extLst>
            </p:cNvPr>
            <p:cNvCxnSpPr/>
            <p:nvPr/>
          </p:nvCxnSpPr>
          <p:spPr>
            <a:xfrm flipV="1">
              <a:off x="4724400" y="2067000"/>
              <a:ext cx="4784725" cy="1"/>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cxnSp>
        <p:nvCxnSpPr>
          <p:cNvPr id="16" name="Straight Connector 15">
            <a:extLst>
              <a:ext uri="{FF2B5EF4-FFF2-40B4-BE49-F238E27FC236}">
                <a16:creationId xmlns:a16="http://schemas.microsoft.com/office/drawing/2014/main" id="{05D330DD-FAEF-4BFA-B6BE-0EC24F0D15C9}"/>
              </a:ext>
            </a:extLst>
          </p:cNvPr>
          <p:cNvCxnSpPr/>
          <p:nvPr/>
        </p:nvCxnSpPr>
        <p:spPr>
          <a:xfrm>
            <a:off x="696792" y="5025229"/>
            <a:ext cx="3460993"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7" name="Table 16">
            <a:extLst>
              <a:ext uri="{FF2B5EF4-FFF2-40B4-BE49-F238E27FC236}">
                <a16:creationId xmlns:a16="http://schemas.microsoft.com/office/drawing/2014/main" id="{30145397-70CE-4C7C-AF99-7836A14BC47B}"/>
              </a:ext>
            </a:extLst>
          </p:cNvPr>
          <p:cNvGraphicFramePr>
            <a:graphicFrameLocks noGrp="1"/>
          </p:cNvGraphicFramePr>
          <p:nvPr>
            <p:extLst>
              <p:ext uri="{D42A27DB-BD31-4B8C-83A1-F6EECF244321}">
                <p14:modId xmlns:p14="http://schemas.microsoft.com/office/powerpoint/2010/main" val="52547826"/>
              </p:ext>
            </p:extLst>
          </p:nvPr>
        </p:nvGraphicFramePr>
        <p:xfrm>
          <a:off x="682993" y="5049557"/>
          <a:ext cx="3474794" cy="553289"/>
        </p:xfrm>
        <a:graphic>
          <a:graphicData uri="http://schemas.openxmlformats.org/drawingml/2006/table">
            <a:tbl>
              <a:tblPr>
                <a:tableStyleId>{5C22544A-7EE6-4342-B048-85BDC9FD1C3A}</a:tableStyleId>
              </a:tblPr>
              <a:tblGrid>
                <a:gridCol w="706922">
                  <a:extLst>
                    <a:ext uri="{9D8B030D-6E8A-4147-A177-3AD203B41FA5}">
                      <a16:colId xmlns:a16="http://schemas.microsoft.com/office/drawing/2014/main" val="20000"/>
                    </a:ext>
                  </a:extLst>
                </a:gridCol>
                <a:gridCol w="461312">
                  <a:extLst>
                    <a:ext uri="{9D8B030D-6E8A-4147-A177-3AD203B41FA5}">
                      <a16:colId xmlns:a16="http://schemas.microsoft.com/office/drawing/2014/main" val="20001"/>
                    </a:ext>
                  </a:extLst>
                </a:gridCol>
                <a:gridCol w="461312">
                  <a:extLst>
                    <a:ext uri="{9D8B030D-6E8A-4147-A177-3AD203B41FA5}">
                      <a16:colId xmlns:a16="http://schemas.microsoft.com/office/drawing/2014/main" val="20003"/>
                    </a:ext>
                  </a:extLst>
                </a:gridCol>
                <a:gridCol w="461312">
                  <a:extLst>
                    <a:ext uri="{9D8B030D-6E8A-4147-A177-3AD203B41FA5}">
                      <a16:colId xmlns:a16="http://schemas.microsoft.com/office/drawing/2014/main" val="20004"/>
                    </a:ext>
                  </a:extLst>
                </a:gridCol>
                <a:gridCol w="461312">
                  <a:extLst>
                    <a:ext uri="{9D8B030D-6E8A-4147-A177-3AD203B41FA5}">
                      <a16:colId xmlns:a16="http://schemas.microsoft.com/office/drawing/2014/main" val="20005"/>
                    </a:ext>
                  </a:extLst>
                </a:gridCol>
                <a:gridCol w="461312">
                  <a:extLst>
                    <a:ext uri="{9D8B030D-6E8A-4147-A177-3AD203B41FA5}">
                      <a16:colId xmlns:a16="http://schemas.microsoft.com/office/drawing/2014/main" val="3985324660"/>
                    </a:ext>
                  </a:extLst>
                </a:gridCol>
                <a:gridCol w="461312">
                  <a:extLst>
                    <a:ext uri="{9D8B030D-6E8A-4147-A177-3AD203B41FA5}">
                      <a16:colId xmlns:a16="http://schemas.microsoft.com/office/drawing/2014/main" val="1979199700"/>
                    </a:ext>
                  </a:extLst>
                </a:gridCol>
              </a:tblGrid>
              <a:tr h="0">
                <a:tc>
                  <a:txBody>
                    <a:bodyPr/>
                    <a:lstStyle/>
                    <a:p>
                      <a:endParaRPr lang="en-GB" sz="500"/>
                    </a:p>
                  </a:txBody>
                  <a:tcPr marL="8959" marR="8959" marT="8959" marB="0" anchor="b">
                    <a:noFill/>
                  </a:tcPr>
                </a:tc>
                <a:tc>
                  <a:txBody>
                    <a:bodyPr/>
                    <a:lstStyle/>
                    <a:p>
                      <a:pPr algn="r" fontAlgn="b"/>
                      <a:r>
                        <a:rPr lang="en-GB" sz="500" u="none" strike="noStrike">
                          <a:effectLst/>
                          <a:latin typeface="+mn-lt"/>
                        </a:rPr>
                        <a:t> </a:t>
                      </a:r>
                      <a:endParaRPr lang="en-GB" sz="500" b="0" i="0" u="none" strike="noStrike">
                        <a:solidFill>
                          <a:srgbClr val="000000"/>
                        </a:solidFill>
                        <a:effectLst/>
                        <a:latin typeface="+mn-lt"/>
                      </a:endParaRPr>
                    </a:p>
                  </a:txBody>
                  <a:tcPr marL="8959" marR="107513" marT="8959" marB="0" anchor="b">
                    <a:noFill/>
                  </a:tcPr>
                </a:tc>
                <a:tc gridSpan="5">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700" u="none" strike="noStrike">
                          <a:effectLst/>
                          <a:latin typeface="+mn-lt"/>
                        </a:rPr>
                        <a:t>Annualized</a:t>
                      </a: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r>
                        <a:rPr lang="en-GB" sz="800" u="none" strike="noStrike">
                          <a:effectLst/>
                          <a:latin typeface="+mn-lt"/>
                        </a:rPr>
                        <a:t>Annualized</a:t>
                      </a:r>
                      <a:endParaRPr lang="en-GB" sz="800" b="0" i="1" u="none" strike="noStrike">
                        <a:solidFill>
                          <a:srgbClr val="000000"/>
                        </a:solidFill>
                        <a:effectLst/>
                        <a:latin typeface="+mn-lt"/>
                      </a:endParaRPr>
                    </a:p>
                  </a:txBody>
                  <a:tcPr marL="8959" marR="8959" marT="8959" marB="0">
                    <a:noFill/>
                  </a:tcPr>
                </a:tc>
                <a:tc hMerge="1">
                  <a:txBody>
                    <a:bodyPr/>
                    <a:lstStyle/>
                    <a:p>
                      <a:endParaRPr lang="en-GB"/>
                    </a:p>
                  </a:txBody>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tc hMerge="1">
                  <a:txBody>
                    <a:bodyPr/>
                    <a:lstStyle/>
                    <a:p>
                      <a:pPr marL="0" marR="0" lvl="0" indent="0" algn="ctr" defTabSz="1018824" rtl="0" eaLnBrk="1" fontAlgn="b" latinLnBrk="0" hangingPunct="1">
                        <a:lnSpc>
                          <a:spcPct val="100000"/>
                        </a:lnSpc>
                        <a:spcBef>
                          <a:spcPct val="0"/>
                        </a:spcBef>
                        <a:spcAft>
                          <a:spcPct val="0"/>
                        </a:spcAft>
                        <a:buClrTx/>
                        <a:buSzTx/>
                        <a:buFontTx/>
                        <a:buNone/>
                        <a:defRPr/>
                      </a:pPr>
                      <a:endParaRPr lang="en-GB" sz="700" b="0" i="1" u="none" strike="noStrike">
                        <a:solidFill>
                          <a:srgbClr val="000000"/>
                        </a:solidFill>
                        <a:effectLst/>
                        <a:latin typeface="+mn-lt"/>
                      </a:endParaRPr>
                    </a:p>
                  </a:txBody>
                  <a:tcPr marL="0" marR="0" marT="8959" marB="9144" anchor="b">
                    <a:lnB w="9525"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210312">
                <a:tc>
                  <a:txBody>
                    <a:bodyPr/>
                    <a:lstStyle/>
                    <a:p>
                      <a:pPr algn="l" fontAlgn="ctr"/>
                      <a:r>
                        <a:rPr lang="en-US" sz="800" b="0" i="0" u="none" strike="noStrike">
                          <a:solidFill>
                            <a:schemeClr val="dk1"/>
                          </a:solidFill>
                          <a:effectLst/>
                          <a:latin typeface="+mn-lt"/>
                        </a:rPr>
                        <a:t>Asset Class</a:t>
                      </a:r>
                      <a:endParaRPr lang="en-GB" sz="800" b="0" i="0" u="none" strike="noStrike">
                        <a:solidFill>
                          <a:srgbClr val="000000"/>
                        </a:solidFill>
                        <a:effectLst/>
                        <a:latin typeface="+mn-lt"/>
                      </a:endParaRPr>
                    </a:p>
                  </a:txBody>
                  <a:tcPr marL="46800" marR="8959" marT="8959" marB="0" anchor="ctr">
                    <a:solidFill>
                      <a:schemeClr val="bg1">
                        <a:lumMod val="85000"/>
                      </a:schemeClr>
                    </a:solidFill>
                  </a:tcPr>
                </a:tc>
                <a:tc>
                  <a:txBody>
                    <a:bodyPr/>
                    <a:lstStyle/>
                    <a:p>
                      <a:pPr algn="ctr" fontAlgn="ctr"/>
                      <a:r>
                        <a:rPr lang="en-GB" sz="800" b="0" i="0" u="none" strike="noStrike">
                          <a:solidFill>
                            <a:schemeClr val="dk1"/>
                          </a:solidFill>
                          <a:effectLst/>
                          <a:latin typeface="+mn-lt"/>
                        </a:rPr>
                        <a:t>1 Year</a:t>
                      </a:r>
                      <a:endParaRPr lang="en-GB" sz="800" b="0" i="0" u="none" strike="noStrike">
                        <a:solidFill>
                          <a:srgbClr val="000000"/>
                        </a:solidFill>
                        <a:effectLst/>
                        <a:latin typeface="+mn-lt"/>
                      </a:endParaRPr>
                    </a:p>
                  </a:txBody>
                  <a:tcPr marL="0" marR="0" marT="0" marB="0" anchor="ctr">
                    <a:solidFill>
                      <a:schemeClr val="bg1">
                        <a:lumMod val="85000"/>
                      </a:schemeClr>
                    </a:solidFill>
                  </a:tcPr>
                </a:tc>
                <a:tc>
                  <a:txBody>
                    <a:bodyPr/>
                    <a:lstStyle/>
                    <a:p>
                      <a:pPr algn="ctr" fontAlgn="ctr"/>
                      <a:r>
                        <a:rPr lang="en-GB" sz="800" u="none" strike="noStrike">
                          <a:effectLst/>
                          <a:latin typeface="+mn-lt"/>
                        </a:rPr>
                        <a:t>3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5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u="none" strike="noStrike">
                          <a:effectLst/>
                          <a:latin typeface="+mn-lt"/>
                        </a:rPr>
                        <a:t>10 Years</a:t>
                      </a:r>
                      <a:endParaRPr lang="en-GB" sz="800" b="0" i="0" u="none" strike="noStrike">
                        <a:solidFill>
                          <a:srgbClr val="000000"/>
                        </a:solidFill>
                        <a:effectLst/>
                        <a:latin typeface="+mn-lt"/>
                      </a:endParaRP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15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tc>
                  <a:txBody>
                    <a:bodyPr/>
                    <a:lstStyle/>
                    <a:p>
                      <a:pPr algn="ctr" fontAlgn="ctr"/>
                      <a:r>
                        <a:rPr lang="en-GB" sz="800" b="0" i="0" u="none" strike="noStrike">
                          <a:solidFill>
                            <a:srgbClr val="000000"/>
                          </a:solidFill>
                          <a:effectLst/>
                          <a:latin typeface="+mn-lt"/>
                        </a:rPr>
                        <a:t>20 Years</a:t>
                      </a:r>
                    </a:p>
                  </a:txBody>
                  <a:tcPr marL="0" marR="0" marT="0" marB="0" anchor="ctr">
                    <a:lnT w="9525" cap="flat" cmpd="sng" algn="ctr">
                      <a:solidFill>
                        <a:schemeClr val="tx1">
                          <a:lumMod val="75000"/>
                          <a:lumOff val="25000"/>
                        </a:schemeClr>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0002"/>
                  </a:ext>
                </a:extLst>
              </a:tr>
              <a:tr h="218194">
                <a:tc>
                  <a:txBody>
                    <a:bodyPr/>
                    <a:lstStyle/>
                    <a:p>
                      <a:pPr algn="l" fontAlgn="b"/>
                      <a:r>
                        <a:rPr lang="en-US" sz="800" b="0" i="0" u="none" strike="noStrike" kern="1200">
                          <a:solidFill>
                            <a:srgbClr val="000000"/>
                          </a:solidFill>
                          <a:effectLst/>
                          <a:latin typeface="+mn-lt"/>
                          <a:ea typeface="+mn-ea"/>
                          <a:cs typeface="+mn-cs"/>
                        </a:rPr>
                        <a:t>Commodities</a:t>
                      </a:r>
                    </a:p>
                  </a:txBody>
                  <a:tcPr marL="46800" marR="7168" marT="7168" marB="0" anchor="ctr">
                    <a:noFill/>
                  </a:tcPr>
                </a:tc>
                <a:tc>
                  <a:txBody>
                    <a:bodyPr/>
                    <a:lstStyle/>
                    <a:p>
                      <a:pPr algn="ctr" fontAlgn="b"/>
                      <a:r>
                        <a:rPr lang="en-GB" sz="800" b="0" i="0" u="none" strike="noStrike">
                          <a:solidFill>
                            <a:schemeClr val="tx1"/>
                          </a:solidFill>
                          <a:effectLst/>
                          <a:latin typeface="+mn-lt"/>
                        </a:rPr>
                        <a:t>15.77</a:t>
                      </a:r>
                    </a:p>
                  </a:txBody>
                  <a:tcPr marL="0" marR="0" marT="0" marB="0" anchor="ctr">
                    <a:noFill/>
                  </a:tcPr>
                </a:tc>
                <a:tc>
                  <a:txBody>
                    <a:bodyPr/>
                    <a:lstStyle/>
                    <a:p>
                      <a:pPr algn="ctr" fontAlgn="b"/>
                      <a:r>
                        <a:rPr lang="en-GB" sz="800" b="0" i="0" u="none" strike="noStrike">
                          <a:solidFill>
                            <a:schemeClr val="tx1"/>
                          </a:solidFill>
                          <a:effectLst/>
                          <a:latin typeface="+mn-lt"/>
                        </a:rPr>
                        <a:t>3.96</a:t>
                      </a:r>
                    </a:p>
                  </a:txBody>
                  <a:tcPr marL="0" marR="0" marT="0" marB="0" anchor="ctr">
                    <a:noFill/>
                  </a:tcPr>
                </a:tc>
                <a:tc>
                  <a:txBody>
                    <a:bodyPr/>
                    <a:lstStyle/>
                    <a:p>
                      <a:pPr algn="ctr" fontAlgn="b"/>
                      <a:r>
                        <a:rPr lang="en-GB" sz="800" b="0" i="0" u="none" strike="noStrike">
                          <a:solidFill>
                            <a:schemeClr val="tx1"/>
                          </a:solidFill>
                          <a:effectLst/>
                          <a:latin typeface="+mn-lt"/>
                        </a:rPr>
                        <a:t>10.64</a:t>
                      </a:r>
                    </a:p>
                  </a:txBody>
                  <a:tcPr marL="0" marR="0" marT="0" marB="0" anchor="ctr">
                    <a:noFill/>
                  </a:tcPr>
                </a:tc>
                <a:tc>
                  <a:txBody>
                    <a:bodyPr/>
                    <a:lstStyle/>
                    <a:p>
                      <a:pPr algn="ctr" fontAlgn="b"/>
                      <a:r>
                        <a:rPr lang="en-GB" sz="800" b="0" i="0" u="none" strike="noStrike">
                          <a:solidFill>
                            <a:schemeClr val="tx1"/>
                          </a:solidFill>
                          <a:effectLst/>
                          <a:latin typeface="+mn-lt"/>
                        </a:rPr>
                        <a:t>5.73</a:t>
                      </a:r>
                    </a:p>
                  </a:txBody>
                  <a:tcPr marL="0" marR="0" marT="0" marB="0" anchor="ctr">
                    <a:noFill/>
                  </a:tcPr>
                </a:tc>
                <a:tc>
                  <a:txBody>
                    <a:bodyPr/>
                    <a:lstStyle/>
                    <a:p>
                      <a:pPr algn="ctr" fontAlgn="b"/>
                      <a:r>
                        <a:rPr lang="en-GB" sz="800" b="0" i="0" u="none" strike="noStrike">
                          <a:solidFill>
                            <a:srgbClr val="C00000"/>
                          </a:solidFill>
                          <a:effectLst/>
                          <a:latin typeface="+mn-lt"/>
                        </a:rPr>
                        <a:t>-1.10</a:t>
                      </a:r>
                    </a:p>
                  </a:txBody>
                  <a:tcPr marL="0" marR="0" marT="0" marB="0" anchor="ctr">
                    <a:noFill/>
                  </a:tcPr>
                </a:tc>
                <a:tc>
                  <a:txBody>
                    <a:bodyPr/>
                    <a:lstStyle/>
                    <a:p>
                      <a:pPr algn="ctr" fontAlgn="b"/>
                      <a:r>
                        <a:rPr lang="en-GB" sz="800" b="0" i="0" u="none" strike="noStrike">
                          <a:solidFill>
                            <a:srgbClr val="C00000"/>
                          </a:solidFill>
                          <a:effectLst/>
                          <a:latin typeface="+mn-lt"/>
                        </a:rPr>
                        <a:t>-0.54</a:t>
                      </a:r>
                    </a:p>
                  </a:txBody>
                  <a:tcPr marL="0" marR="0" marT="0" marB="0" anchor="c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8597313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5.14 unknown"/>
  <p:tag name="AS_RELEASE_DATE" val="2023.06.30"/>
  <p:tag name="AS_TITLE" val="Aspose.Slides for Java"/>
  <p:tag name="AS_VERSION" val="23.6"/>
</p:tagLst>
</file>

<file path=ppt/theme/theme1.xml><?xml version="1.0" encoding="utf-8"?>
<a:theme xmlns:a="http://schemas.openxmlformats.org/drawingml/2006/main" name="1_QMR_Q2_2016_Landscape v1arr">
  <a:themeElements>
    <a:clrScheme name="Custom 1">
      <a:dk1>
        <a:srgbClr val="000000"/>
      </a:dk1>
      <a:lt1>
        <a:srgbClr val="FFFFFF"/>
      </a:lt1>
      <a:dk2>
        <a:srgbClr val="002744"/>
      </a:dk2>
      <a:lt2>
        <a:srgbClr val="383B45"/>
      </a:lt2>
      <a:accent1>
        <a:srgbClr val="FF5B10"/>
      </a:accent1>
      <a:accent2>
        <a:srgbClr val="383B45"/>
      </a:accent2>
      <a:accent3>
        <a:srgbClr val="FF5B10"/>
      </a:accent3>
      <a:accent4>
        <a:srgbClr val="383B45"/>
      </a:accent4>
      <a:accent5>
        <a:srgbClr val="FF5B10"/>
      </a:accent5>
      <a:accent6>
        <a:srgbClr val="383B45"/>
      </a:accent6>
      <a:hlink>
        <a:srgbClr val="90CFFE"/>
      </a:hlink>
      <a:folHlink>
        <a:srgbClr val="59A8D1"/>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6350">
          <a:solidFill>
            <a:schemeClr val="bg1">
              <a:lumMod val="6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QMR 2013">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White label colors">
    <a:dk1>
      <a:sysClr val="windowText" lastClr="000000"/>
    </a:dk1>
    <a:lt1>
      <a:sysClr val="window" lastClr="FFFFFF"/>
    </a:lt1>
    <a:dk2>
      <a:srgbClr val="35627D"/>
    </a:dk2>
    <a:lt2>
      <a:srgbClr val="A5C3CF"/>
    </a:lt2>
    <a:accent1>
      <a:srgbClr val="4D859E"/>
    </a:accent1>
    <a:accent2>
      <a:srgbClr val="93A37C"/>
    </a:accent2>
    <a:accent3>
      <a:srgbClr val="C00000"/>
    </a:accent3>
    <a:accent4>
      <a:srgbClr val="C5A43B"/>
    </a:accent4>
    <a:accent5>
      <a:srgbClr val="976563"/>
    </a:accent5>
    <a:accent6>
      <a:srgbClr val="8B814F"/>
    </a:accent6>
    <a:hlink>
      <a:srgbClr val="0000FF"/>
    </a:hlink>
    <a:folHlink>
      <a:srgbClr val="800080"/>
    </a:folHlink>
  </a:clrScheme>
  <a:fontScheme name="QMR_ari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2E99976109CA4197459330AA2E83EB" ma:contentTypeVersion="17" ma:contentTypeDescription="Create a new document." ma:contentTypeScope="" ma:versionID="18529b3c2c013fcdca7549a0ef246b7d">
  <xsd:schema xmlns:xsd="http://www.w3.org/2001/XMLSchema" xmlns:xs="http://www.w3.org/2001/XMLSchema" xmlns:p="http://schemas.microsoft.com/office/2006/metadata/properties" xmlns:ns2="5c0be1cc-c8b8-4479-83d7-9548889dc0ba" xmlns:ns3="686fa99f-0dfd-40df-80b2-f6c8676f8436" targetNamespace="http://schemas.microsoft.com/office/2006/metadata/properties" ma:root="true" ma:fieldsID="9c98506d0b7c93e3d4fd4f339a2302ad" ns2:_="" ns3:_="">
    <xsd:import namespace="5c0be1cc-c8b8-4479-83d7-9548889dc0ba"/>
    <xsd:import namespace="686fa99f-0dfd-40df-80b2-f6c8676f843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_Flow_SignoffStatus"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oveDocument"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0be1cc-c8b8-4479-83d7-9548889dc0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Flow_SignoffStatus" ma:index="14" nillable="true" ma:displayName="Sign-off status" ma:internalName="Sign_x002d_off_x0020_status">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6e6bf21b-f940-4fed-bdde-749fe0f1002c"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oveDocument" ma:index="23" nillable="true" ma:displayName="MoveDocument" ma:format="Dropdown" ma:internalName="MoveDocument">
      <xsd:simpleType>
        <xsd:restriction base="dms:Choice">
          <xsd:enumeration value="Peer Review"/>
          <xsd:enumeration value="SME Review"/>
          <xsd:enumeration value="Pre-Upload Review"/>
          <xsd:enumeration value="Ready to Publish"/>
          <xsd:enumeration value="Published"/>
        </xsd:restriction>
      </xsd:simpleType>
    </xsd:element>
    <xsd:element name="MediaServiceDateTaken" ma:index="24"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86fa99f-0dfd-40df-80b2-f6c8676f843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fe89b116-b866-4c2b-85b5-113c58586ef4}" ma:internalName="TaxCatchAll" ma:showField="CatchAllData" ma:web="686fa99f-0dfd-40df-80b2-f6c8676f84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c0be1cc-c8b8-4479-83d7-9548889dc0ba">
      <Terms xmlns="http://schemas.microsoft.com/office/infopath/2007/PartnerControls"/>
    </lcf76f155ced4ddcb4097134ff3c332f>
    <TaxCatchAll xmlns="686fa99f-0dfd-40df-80b2-f6c8676f8436" xsi:nil="true"/>
    <_Flow_SignoffStatus xmlns="5c0be1cc-c8b8-4479-83d7-9548889dc0ba" xsi:nil="true"/>
    <MoveDocument xmlns="5c0be1cc-c8b8-4479-83d7-9548889dc0b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3ACE857-4952-4972-9CE0-71BB55911C39}">
  <ds:schemaRefs>
    <ds:schemaRef ds:uri="5c0be1cc-c8b8-4479-83d7-9548889dc0ba"/>
    <ds:schemaRef ds:uri="686fa99f-0dfd-40df-80b2-f6c8676f843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17CCBFF-4C5E-4AD5-B8A5-28D96D3874AE}">
  <ds:schemaRefs>
    <ds:schemaRef ds:uri="5c0be1cc-c8b8-4479-83d7-9548889dc0ba"/>
    <ds:schemaRef ds:uri="http://schemas.microsoft.com/office/2006/documentManagement/types"/>
    <ds:schemaRef ds:uri="http://schemas.openxmlformats.org/package/2006/metadata/core-properties"/>
    <ds:schemaRef ds:uri="http://schemas.microsoft.com/office/2006/metadata/properties"/>
    <ds:schemaRef ds:uri="http://purl.org/dc/terms/"/>
    <ds:schemaRef ds:uri="http://schemas.microsoft.com/office/infopath/2007/PartnerControls"/>
    <ds:schemaRef ds:uri="http://www.w3.org/XML/1998/namespace"/>
    <ds:schemaRef ds:uri="http://purl.org/dc/dcmitype/"/>
    <ds:schemaRef ds:uri="http://purl.org/dc/elements/1.1/"/>
    <ds:schemaRef ds:uri="686fa99f-0dfd-40df-80b2-f6c8676f8436"/>
  </ds:schemaRefs>
</ds:datastoreItem>
</file>

<file path=customXml/itemProps3.xml><?xml version="1.0" encoding="utf-8"?>
<ds:datastoreItem xmlns:ds="http://schemas.openxmlformats.org/officeDocument/2006/customXml" ds:itemID="{948778DA-6B6A-4EB8-8B1E-90D20BD9538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74</TotalTime>
  <Words>2747</Words>
  <Application>Microsoft Office PowerPoint</Application>
  <PresentationFormat>Custom</PresentationFormat>
  <Paragraphs>640</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Arial Narrow</vt:lpstr>
      <vt:lpstr>Avenir LT 35 Light</vt:lpstr>
      <vt:lpstr>Avenir LT 65 Medium</vt:lpstr>
      <vt:lpstr>Avenir LT Std 35 Light</vt:lpstr>
      <vt:lpstr>Calibri</vt:lpstr>
      <vt:lpstr>Verdana</vt:lpstr>
      <vt:lpstr>1_QMR_Q2_2016_Landscape v1arr</vt:lpstr>
      <vt:lpstr>PowerPoint Presentation</vt:lpstr>
      <vt:lpstr>2025 Annual Market Review</vt:lpstr>
      <vt:lpstr>Market Summary</vt:lpstr>
      <vt:lpstr>US Stocks</vt:lpstr>
      <vt:lpstr>International Developed Stocks</vt:lpstr>
      <vt:lpstr>Emerging Markets Stocks</vt:lpstr>
      <vt:lpstr>Country Returns</vt:lpstr>
      <vt:lpstr>Real Estate Investment Trusts (REITs)</vt:lpstr>
      <vt:lpstr>Commodities</vt:lpstr>
      <vt:lpstr>Fixed Income</vt:lpstr>
      <vt:lpstr>Global Fixed Income</vt:lpstr>
    </vt:vector>
  </TitlesOfParts>
  <Manager>Savotex GmbH</Manager>
  <Company>Dimensional Fund Advisors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Market Review</dc:title>
  <dc:creator>Jennifer Kennedy</dc:creator>
  <cp:lastModifiedBy>Jennifer Kennedy</cp:lastModifiedBy>
  <cp:revision>2</cp:revision>
  <cp:lastPrinted>2024-08-06T19:30:27Z</cp:lastPrinted>
  <dcterms:created xsi:type="dcterms:W3CDTF">2016-07-05T22:39:06Z</dcterms:created>
  <dcterms:modified xsi:type="dcterms:W3CDTF">2026-01-07T07:00:20Z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0x010100982E99976109CA4197459330AA2E83EB</vt:lpwstr>
  </property>
  <property fmtid="{D5CDD505-2E9C-101B-9397-08002B2CF9AE}" pid="3" name="MediaServiceImageTags">
    <vt:lpwstr/>
  </property>
  <property fmtid="{D5CDD505-2E9C-101B-9397-08002B2CF9AE}" pid="4" name="MSIP_Label_9e0091bf-42ae-41c9-b2bd-8f960b8bfdda_ActionId">
    <vt:lpwstr>ff3bc4f2-0626-41c2-8fa5-ea5647c2617f</vt:lpwstr>
  </property>
  <property fmtid="{D5CDD505-2E9C-101B-9397-08002B2CF9AE}" pid="5" name="MSIP_Label_9e0091bf-42ae-41c9-b2bd-8f960b8bfdda_ContentBits">
    <vt:lpwstr>0</vt:lpwstr>
  </property>
  <property fmtid="{D5CDD505-2E9C-101B-9397-08002B2CF9AE}" pid="6" name="MSIP_Label_9e0091bf-42ae-41c9-b2bd-8f960b8bfdda_Enabled">
    <vt:lpwstr>true</vt:lpwstr>
  </property>
  <property fmtid="{D5CDD505-2E9C-101B-9397-08002B2CF9AE}" pid="7" name="MSIP_Label_9e0091bf-42ae-41c9-b2bd-8f960b8bfdda_Method">
    <vt:lpwstr>Privileged</vt:lpwstr>
  </property>
  <property fmtid="{D5CDD505-2E9C-101B-9397-08002B2CF9AE}" pid="8" name="MSIP_Label_9e0091bf-42ae-41c9-b2bd-8f960b8bfdda_Name">
    <vt:lpwstr>Limited Access Content - No Label</vt:lpwstr>
  </property>
  <property fmtid="{D5CDD505-2E9C-101B-9397-08002B2CF9AE}" pid="9" name="MSIP_Label_9e0091bf-42ae-41c9-b2bd-8f960b8bfdda_SetDate">
    <vt:lpwstr>2021-10-06T13:43:46Z</vt:lpwstr>
  </property>
  <property fmtid="{D5CDD505-2E9C-101B-9397-08002B2CF9AE}" pid="10" name="MSIP_Label_9e0091bf-42ae-41c9-b2bd-8f960b8bfdda_SiteId">
    <vt:lpwstr>50488be8-ac74-4dcd-9bdd-44db35d92d8d</vt:lpwstr>
  </property>
</Properties>
</file>