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9.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notesSlides/notesSlide10.xml" ContentType="application/vnd.openxmlformats-officedocument.presentationml.notesSlide+xml"/>
  <Override PartName="/ppt/charts/chart1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1.xml" ContentType="application/vnd.openxmlformats-officedocument.themeOverride+xml"/>
  <Override PartName="/ppt/notesSlides/notesSlide11.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notesSlides/notesSlide12.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notesSlides/notesSlide13.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drawings/drawing3.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notesSlides/notesSlide14.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charts/chart18.xml" ContentType="application/vnd.openxmlformats-officedocument.drawingml.chart+xml"/>
  <Override PartName="/ppt/theme/themeOverride18.xml" ContentType="application/vnd.openxmlformats-officedocument.themeOverride+xml"/>
  <Override PartName="/ppt/charts/chart19.xml" ContentType="application/vnd.openxmlformats-officedocument.drawingml.chart+xml"/>
  <Override PartName="/ppt/theme/themeOverride19.xml" ContentType="application/vnd.openxmlformats-officedocument.themeOverride+xml"/>
  <Override PartName="/ppt/charts/chart20.xml" ContentType="application/vnd.openxmlformats-officedocument.drawingml.chart+xml"/>
  <Override PartName="/ppt/theme/themeOverride20.xml" ContentType="application/vnd.openxmlformats-officedocument.themeOverride+xml"/>
  <Override PartName="/ppt/charts/chart21.xml" ContentType="application/vnd.openxmlformats-officedocument.drawingml.chart+xml"/>
  <Override PartName="/ppt/theme/themeOverride21.xml" ContentType="application/vnd.openxmlformats-officedocument.themeOverride+xml"/>
  <Override PartName="/ppt/charts/chart22.xml" ContentType="application/vnd.openxmlformats-officedocument.drawingml.chart+xml"/>
  <Override PartName="/ppt/theme/themeOverride2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5" r:id="rId4"/>
  </p:sldMasterIdLst>
  <p:notesMasterIdLst>
    <p:notesMasterId r:id="rId21"/>
  </p:notesMasterIdLst>
  <p:sldIdLst>
    <p:sldId id="691" r:id="rId5"/>
    <p:sldId id="694" r:id="rId6"/>
    <p:sldId id="697" r:id="rId7"/>
    <p:sldId id="700" r:id="rId8"/>
    <p:sldId id="703" r:id="rId9"/>
    <p:sldId id="706" r:id="rId10"/>
    <p:sldId id="709" r:id="rId11"/>
    <p:sldId id="712" r:id="rId12"/>
    <p:sldId id="715" r:id="rId13"/>
    <p:sldId id="718" r:id="rId14"/>
    <p:sldId id="721" r:id="rId15"/>
    <p:sldId id="724" r:id="rId16"/>
    <p:sldId id="727" r:id="rId17"/>
    <p:sldId id="730" r:id="rId18"/>
    <p:sldId id="486" r:id="rId19"/>
    <p:sldId id="489" r:id="rId20"/>
  </p:sldIdLst>
  <p:sldSz cx="10058400" cy="7772400"/>
  <p:notesSz cx="7023100" cy="9309100"/>
  <p:custDataLst>
    <p:tags r:id="rId22"/>
  </p:custDataLst>
  <p:defaultTex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3" userDrawn="1">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Goodrum@dimensional.com" initials="TG" lastIdx="0" clrIdx="0"/>
  <p:cmAuthor id="1" name="Adam.Martin@dimensional.com" initials="A" lastIdx="0" clrIdx="1">
    <p:extLst>
      <p:ext uri="{19B8F6BF-5375-455C-9EA6-DF929625EA0E}">
        <p15:presenceInfo xmlns:p15="http://schemas.microsoft.com/office/powerpoint/2012/main" userId="S-1-5-21-1017909788-408882013-1392588124-23038" providerId="AD"/>
      </p:ext>
    </p:extLst>
  </p:cmAuthor>
  <p:cmAuthor id="2" name="Kim.VanWieren@dimensional.com" initials="K" lastIdx="0" clrIdx="2">
    <p:extLst>
      <p:ext uri="{19B8F6BF-5375-455C-9EA6-DF929625EA0E}">
        <p15:presenceInfo xmlns:p15="http://schemas.microsoft.com/office/powerpoint/2012/main" userId="S::Kim.VanWieren@dimensional.com::d2301082-860f-4797-b047-30b05285eb34" providerId="AD"/>
      </p:ext>
    </p:extLst>
  </p:cmAuthor>
  <p:cmAuthor id="3" name="Michael.Borland@dimensional.com" initials="MB"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709C"/>
    <a:srgbClr val="432547"/>
    <a:srgbClr val="9EAE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7" autoAdjust="0"/>
  </p:normalViewPr>
  <p:slideViewPr>
    <p:cSldViewPr snapToGrid="0">
      <p:cViewPr varScale="1">
        <p:scale>
          <a:sx n="84" d="100"/>
          <a:sy n="84" d="100"/>
        </p:scale>
        <p:origin x="1186" y="86"/>
      </p:cViewPr>
      <p:guideLst>
        <p:guide orient="horz" pos="1663"/>
        <p:guide pos="3168"/>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dfacanada.sharepoint.com/sites/Team-xFN-ISG-MKT-IAD-Team/Shared%20Documents/General/Slide%20Update%20Workflow/QMR/US/QMR%20Master_US.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Sheet1!$D$2:$D$263</c:f>
              <c:numCache>
                <c:formatCode>General</c:formatCode>
                <c:ptCount val="262"/>
                <c:pt idx="196">
                  <c:v>520</c:v>
                </c:pt>
                <c:pt idx="197">
                  <c:v>520</c:v>
                </c:pt>
                <c:pt idx="198">
                  <c:v>520</c:v>
                </c:pt>
                <c:pt idx="199">
                  <c:v>520</c:v>
                </c:pt>
                <c:pt idx="200">
                  <c:v>520</c:v>
                </c:pt>
                <c:pt idx="201">
                  <c:v>520</c:v>
                </c:pt>
                <c:pt idx="202">
                  <c:v>520</c:v>
                </c:pt>
                <c:pt idx="203">
                  <c:v>520</c:v>
                </c:pt>
                <c:pt idx="204">
                  <c:v>520</c:v>
                </c:pt>
                <c:pt idx="205">
                  <c:v>520</c:v>
                </c:pt>
                <c:pt idx="206">
                  <c:v>520</c:v>
                </c:pt>
                <c:pt idx="207">
                  <c:v>520</c:v>
                </c:pt>
                <c:pt idx="208">
                  <c:v>520</c:v>
                </c:pt>
                <c:pt idx="209">
                  <c:v>520</c:v>
                </c:pt>
                <c:pt idx="210">
                  <c:v>520</c:v>
                </c:pt>
                <c:pt idx="211">
                  <c:v>520</c:v>
                </c:pt>
                <c:pt idx="212">
                  <c:v>520</c:v>
                </c:pt>
                <c:pt idx="213">
                  <c:v>520</c:v>
                </c:pt>
                <c:pt idx="214">
                  <c:v>520</c:v>
                </c:pt>
                <c:pt idx="215">
                  <c:v>520</c:v>
                </c:pt>
                <c:pt idx="216">
                  <c:v>520</c:v>
                </c:pt>
                <c:pt idx="217">
                  <c:v>520</c:v>
                </c:pt>
                <c:pt idx="218">
                  <c:v>520</c:v>
                </c:pt>
                <c:pt idx="219">
                  <c:v>520</c:v>
                </c:pt>
                <c:pt idx="220">
                  <c:v>520</c:v>
                </c:pt>
                <c:pt idx="221">
                  <c:v>520</c:v>
                </c:pt>
                <c:pt idx="222">
                  <c:v>520</c:v>
                </c:pt>
                <c:pt idx="223">
                  <c:v>520</c:v>
                </c:pt>
                <c:pt idx="224">
                  <c:v>520</c:v>
                </c:pt>
                <c:pt idx="225">
                  <c:v>520</c:v>
                </c:pt>
                <c:pt idx="226">
                  <c:v>520</c:v>
                </c:pt>
                <c:pt idx="227">
                  <c:v>520</c:v>
                </c:pt>
                <c:pt idx="228">
                  <c:v>520</c:v>
                </c:pt>
                <c:pt idx="229">
                  <c:v>520</c:v>
                </c:pt>
                <c:pt idx="230">
                  <c:v>520</c:v>
                </c:pt>
                <c:pt idx="231">
                  <c:v>520</c:v>
                </c:pt>
                <c:pt idx="232">
                  <c:v>520</c:v>
                </c:pt>
                <c:pt idx="233">
                  <c:v>520</c:v>
                </c:pt>
                <c:pt idx="234">
                  <c:v>520</c:v>
                </c:pt>
                <c:pt idx="235">
                  <c:v>520</c:v>
                </c:pt>
                <c:pt idx="236">
                  <c:v>520</c:v>
                </c:pt>
                <c:pt idx="237">
                  <c:v>520</c:v>
                </c:pt>
                <c:pt idx="238">
                  <c:v>520</c:v>
                </c:pt>
                <c:pt idx="239">
                  <c:v>520</c:v>
                </c:pt>
                <c:pt idx="240">
                  <c:v>520</c:v>
                </c:pt>
                <c:pt idx="241">
                  <c:v>520</c:v>
                </c:pt>
                <c:pt idx="242">
                  <c:v>520</c:v>
                </c:pt>
                <c:pt idx="243">
                  <c:v>520</c:v>
                </c:pt>
                <c:pt idx="244">
                  <c:v>520</c:v>
                </c:pt>
                <c:pt idx="245">
                  <c:v>520</c:v>
                </c:pt>
                <c:pt idx="246">
                  <c:v>520</c:v>
                </c:pt>
                <c:pt idx="247">
                  <c:v>520</c:v>
                </c:pt>
                <c:pt idx="248">
                  <c:v>520</c:v>
                </c:pt>
                <c:pt idx="249">
                  <c:v>520</c:v>
                </c:pt>
                <c:pt idx="250">
                  <c:v>520</c:v>
                </c:pt>
                <c:pt idx="251">
                  <c:v>520</c:v>
                </c:pt>
                <c:pt idx="252">
                  <c:v>520</c:v>
                </c:pt>
                <c:pt idx="253">
                  <c:v>520</c:v>
                </c:pt>
                <c:pt idx="254">
                  <c:v>520</c:v>
                </c:pt>
                <c:pt idx="255">
                  <c:v>520</c:v>
                </c:pt>
                <c:pt idx="256">
                  <c:v>520</c:v>
                </c:pt>
                <c:pt idx="257">
                  <c:v>520</c:v>
                </c:pt>
                <c:pt idx="258">
                  <c:v>520</c:v>
                </c:pt>
                <c:pt idx="259">
                  <c:v>520</c:v>
                </c:pt>
                <c:pt idx="260">
                  <c:v>520</c:v>
                </c:pt>
                <c:pt idx="261">
                  <c:v>520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A903-4894-8181-6153C07161B1}"/>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Sheet1!$B$2:$B$263</c:f>
              <c:numCache>
                <c:formatCode>_(* #,##0.00_);_(* \(#,##0.00\);_(* "-"??_);_(@_)</c:formatCode>
                <c:ptCount val="262"/>
                <c:pt idx="0">
                  <c:v>386.03758990392902</c:v>
                </c:pt>
                <c:pt idx="1">
                  <c:v>388.37884971083201</c:v>
                </c:pt>
                <c:pt idx="2">
                  <c:v>390.24839468885398</c:v>
                </c:pt>
                <c:pt idx="3">
                  <c:v>376.99849527804201</c:v>
                </c:pt>
                <c:pt idx="4">
                  <c:v>356.78575967145599</c:v>
                </c:pt>
                <c:pt idx="5">
                  <c:v>348.02567765686001</c:v>
                </c:pt>
                <c:pt idx="6">
                  <c:v>346.86333603461799</c:v>
                </c:pt>
                <c:pt idx="7">
                  <c:v>366.630801590761</c:v>
                </c:pt>
                <c:pt idx="8">
                  <c:v>363.89744530033198</c:v>
                </c:pt>
                <c:pt idx="9">
                  <c:v>369.23257649521503</c:v>
                </c:pt>
                <c:pt idx="10">
                  <c:v>373.884548581915</c:v>
                </c:pt>
                <c:pt idx="11">
                  <c:v>375.11121891966701</c:v>
                </c:pt>
                <c:pt idx="12">
                  <c:v>369.52663770201201</c:v>
                </c:pt>
                <c:pt idx="13">
                  <c:v>370.37106005700298</c:v>
                </c:pt>
                <c:pt idx="14">
                  <c:v>370.61668188475801</c:v>
                </c:pt>
                <c:pt idx="15">
                  <c:v>365.81376950312699</c:v>
                </c:pt>
                <c:pt idx="16">
                  <c:v>372.05155171366198</c:v>
                </c:pt>
                <c:pt idx="17">
                  <c:v>377.64097180227498</c:v>
                </c:pt>
                <c:pt idx="18">
                  <c:v>383.13027781185099</c:v>
                </c:pt>
                <c:pt idx="19">
                  <c:v>385.44112390635303</c:v>
                </c:pt>
                <c:pt idx="20">
                  <c:v>386.61037293052999</c:v>
                </c:pt>
                <c:pt idx="21">
                  <c:v>388.54757293117899</c:v>
                </c:pt>
                <c:pt idx="22">
                  <c:v>389.637994627171</c:v>
                </c:pt>
                <c:pt idx="23">
                  <c:v>390.39937021835101</c:v>
                </c:pt>
                <c:pt idx="24">
                  <c:v>397.02595435540599</c:v>
                </c:pt>
                <c:pt idx="25">
                  <c:v>395.67378726102402</c:v>
                </c:pt>
                <c:pt idx="26">
                  <c:v>393.67899521153402</c:v>
                </c:pt>
                <c:pt idx="27">
                  <c:v>394.68376278137299</c:v>
                </c:pt>
                <c:pt idx="28">
                  <c:v>395.58542115279101</c:v>
                </c:pt>
                <c:pt idx="29">
                  <c:v>396.187109545255</c:v>
                </c:pt>
                <c:pt idx="30">
                  <c:v>404.93994441808798</c:v>
                </c:pt>
                <c:pt idx="31">
                  <c:v>407.59244857364899</c:v>
                </c:pt>
                <c:pt idx="32">
                  <c:v>408.97040496474199</c:v>
                </c:pt>
                <c:pt idx="33">
                  <c:v>410.17133146791298</c:v>
                </c:pt>
                <c:pt idx="34">
                  <c:v>412.21727230387899</c:v>
                </c:pt>
                <c:pt idx="35">
                  <c:v>413.16488281071997</c:v>
                </c:pt>
                <c:pt idx="36">
                  <c:v>412.81071146911898</c:v>
                </c:pt>
                <c:pt idx="37">
                  <c:v>409.24272466935503</c:v>
                </c:pt>
                <c:pt idx="38">
                  <c:v>407.88561060198498</c:v>
                </c:pt>
                <c:pt idx="39">
                  <c:v>406.57631043640703</c:v>
                </c:pt>
                <c:pt idx="40">
                  <c:v>407.63499286484699</c:v>
                </c:pt>
                <c:pt idx="41">
                  <c:v>412.72529668361199</c:v>
                </c:pt>
                <c:pt idx="42">
                  <c:v>410.504318103017</c:v>
                </c:pt>
                <c:pt idx="43">
                  <c:v>412.36126484537698</c:v>
                </c:pt>
                <c:pt idx="44">
                  <c:v>412.03394583384801</c:v>
                </c:pt>
                <c:pt idx="45">
                  <c:v>413.645021924383</c:v>
                </c:pt>
                <c:pt idx="46">
                  <c:v>415.08286711863502</c:v>
                </c:pt>
                <c:pt idx="47">
                  <c:v>416.52690421811502</c:v>
                </c:pt>
                <c:pt idx="48">
                  <c:v>415.562829497753</c:v>
                </c:pt>
                <c:pt idx="49">
                  <c:v>417.99725223836998</c:v>
                </c:pt>
                <c:pt idx="50">
                  <c:v>418.84608791103398</c:v>
                </c:pt>
                <c:pt idx="51">
                  <c:v>420.63992336041599</c:v>
                </c:pt>
                <c:pt idx="52">
                  <c:v>420.42660360512201</c:v>
                </c:pt>
                <c:pt idx="53">
                  <c:v>421.67825076976698</c:v>
                </c:pt>
                <c:pt idx="54">
                  <c:v>417.07423075110199</c:v>
                </c:pt>
                <c:pt idx="55">
                  <c:v>420.75051912924499</c:v>
                </c:pt>
                <c:pt idx="56">
                  <c:v>417.44675811520801</c:v>
                </c:pt>
                <c:pt idx="57">
                  <c:v>417.10339187623498</c:v>
                </c:pt>
                <c:pt idx="58">
                  <c:v>415.35090565604298</c:v>
                </c:pt>
                <c:pt idx="59">
                  <c:v>415.30806017490499</c:v>
                </c:pt>
                <c:pt idx="60">
                  <c:v>417.355759822849</c:v>
                </c:pt>
                <c:pt idx="61">
                  <c:v>423.42972980358002</c:v>
                </c:pt>
                <c:pt idx="62">
                  <c:v>423.02125578120501</c:v>
                </c:pt>
                <c:pt idx="63">
                  <c:v>426.56633427201001</c:v>
                </c:pt>
                <c:pt idx="64">
                  <c:v>429.03647719660501</c:v>
                </c:pt>
                <c:pt idx="65">
                  <c:v>430.53471140277702</c:v>
                </c:pt>
                <c:pt idx="66">
                  <c:v>430.32495385809801</c:v>
                </c:pt>
                <c:pt idx="67">
                  <c:v>431.79859645565398</c:v>
                </c:pt>
                <c:pt idx="68">
                  <c:v>434.66566184417002</c:v>
                </c:pt>
                <c:pt idx="69">
                  <c:v>434.32440531145801</c:v>
                </c:pt>
                <c:pt idx="70">
                  <c:v>431.61029985471799</c:v>
                </c:pt>
                <c:pt idx="71">
                  <c:v>431.32034055923202</c:v>
                </c:pt>
                <c:pt idx="72">
                  <c:v>433.67799589837102</c:v>
                </c:pt>
                <c:pt idx="73">
                  <c:v>434.61359502592398</c:v>
                </c:pt>
                <c:pt idx="74">
                  <c:v>432.89842906761902</c:v>
                </c:pt>
                <c:pt idx="75">
                  <c:v>433.33225567420902</c:v>
                </c:pt>
                <c:pt idx="76">
                  <c:v>431.84244919589298</c:v>
                </c:pt>
                <c:pt idx="77">
                  <c:v>432.24709243708401</c:v>
                </c:pt>
                <c:pt idx="78">
                  <c:v>434.68780399994</c:v>
                </c:pt>
                <c:pt idx="79">
                  <c:v>435.49781798939398</c:v>
                </c:pt>
                <c:pt idx="80">
                  <c:v>436.28405028981899</c:v>
                </c:pt>
                <c:pt idx="81">
                  <c:v>436.36554413660002</c:v>
                </c:pt>
                <c:pt idx="82">
                  <c:v>440.85598872864699</c:v>
                </c:pt>
                <c:pt idx="83">
                  <c:v>441.81173268240798</c:v>
                </c:pt>
                <c:pt idx="84">
                  <c:v>441.785644804122</c:v>
                </c:pt>
                <c:pt idx="85">
                  <c:v>440.907811028862</c:v>
                </c:pt>
                <c:pt idx="86">
                  <c:v>439.23070829538699</c:v>
                </c:pt>
                <c:pt idx="87">
                  <c:v>438.55696269278002</c:v>
                </c:pt>
                <c:pt idx="88">
                  <c:v>436.37357462007799</c:v>
                </c:pt>
                <c:pt idx="89">
                  <c:v>430.64367186171597</c:v>
                </c:pt>
                <c:pt idx="90">
                  <c:v>435.85661889264799</c:v>
                </c:pt>
                <c:pt idx="91">
                  <c:v>435.29831650719598</c:v>
                </c:pt>
                <c:pt idx="92">
                  <c:v>438.11094882708198</c:v>
                </c:pt>
                <c:pt idx="93">
                  <c:v>439.20317221534799</c:v>
                </c:pt>
                <c:pt idx="94">
                  <c:v>441.59898348803898</c:v>
                </c:pt>
                <c:pt idx="95">
                  <c:v>440.52006099111901</c:v>
                </c:pt>
                <c:pt idx="96">
                  <c:v>444.75628872216799</c:v>
                </c:pt>
                <c:pt idx="97">
                  <c:v>447.56393376843698</c:v>
                </c:pt>
                <c:pt idx="98">
                  <c:v>447.089214340551</c:v>
                </c:pt>
                <c:pt idx="99">
                  <c:v>447.21029776882301</c:v>
                </c:pt>
                <c:pt idx="100">
                  <c:v>446.88666625538298</c:v>
                </c:pt>
                <c:pt idx="101">
                  <c:v>445.32124889793602</c:v>
                </c:pt>
                <c:pt idx="102">
                  <c:v>444.35714157558101</c:v>
                </c:pt>
                <c:pt idx="103">
                  <c:v>442.86011023073399</c:v>
                </c:pt>
                <c:pt idx="104">
                  <c:v>448.88008383456702</c:v>
                </c:pt>
                <c:pt idx="105">
                  <c:v>447.79276196659799</c:v>
                </c:pt>
                <c:pt idx="106">
                  <c:v>447.631431817227</c:v>
                </c:pt>
                <c:pt idx="107">
                  <c:v>447.79345519215599</c:v>
                </c:pt>
                <c:pt idx="108">
                  <c:v>449.366729717412</c:v>
                </c:pt>
                <c:pt idx="109">
                  <c:v>447.14800242992197</c:v>
                </c:pt>
                <c:pt idx="110">
                  <c:v>447.40818036904898</c:v>
                </c:pt>
                <c:pt idx="111">
                  <c:v>444.14757630211102</c:v>
                </c:pt>
                <c:pt idx="112">
                  <c:v>445.70662419040099</c:v>
                </c:pt>
                <c:pt idx="113">
                  <c:v>448.448864592924</c:v>
                </c:pt>
                <c:pt idx="114">
                  <c:v>449.224184561242</c:v>
                </c:pt>
                <c:pt idx="115">
                  <c:v>450.72943426733502</c:v>
                </c:pt>
                <c:pt idx="116">
                  <c:v>452.07067786786803</c:v>
                </c:pt>
                <c:pt idx="117">
                  <c:v>453.55738801387503</c:v>
                </c:pt>
                <c:pt idx="118">
                  <c:v>456.69230832872802</c:v>
                </c:pt>
                <c:pt idx="119">
                  <c:v>457.03320452117998</c:v>
                </c:pt>
                <c:pt idx="120">
                  <c:v>459.17786359173101</c:v>
                </c:pt>
                <c:pt idx="121">
                  <c:v>459.28662932778599</c:v>
                </c:pt>
                <c:pt idx="122">
                  <c:v>459.11565744580003</c:v>
                </c:pt>
                <c:pt idx="123">
                  <c:v>460.437617623454</c:v>
                </c:pt>
                <c:pt idx="124">
                  <c:v>461.65377113453297</c:v>
                </c:pt>
                <c:pt idx="125">
                  <c:v>463.25472164280399</c:v>
                </c:pt>
                <c:pt idx="126">
                  <c:v>461.86808444724602</c:v>
                </c:pt>
                <c:pt idx="127">
                  <c:v>460.50921843011503</c:v>
                </c:pt>
                <c:pt idx="128">
                  <c:v>457.81590383289802</c:v>
                </c:pt>
                <c:pt idx="129">
                  <c:v>459.45392147817603</c:v>
                </c:pt>
                <c:pt idx="130">
                  <c:v>461.33212495565698</c:v>
                </c:pt>
                <c:pt idx="131">
                  <c:v>463.35352395189398</c:v>
                </c:pt>
                <c:pt idx="132">
                  <c:v>465.15763343325398</c:v>
                </c:pt>
                <c:pt idx="133">
                  <c:v>466.18444448828302</c:v>
                </c:pt>
                <c:pt idx="134">
                  <c:v>467.37615826369199</c:v>
                </c:pt>
                <c:pt idx="135">
                  <c:v>468.734936758527</c:v>
                </c:pt>
                <c:pt idx="136">
                  <c:v>466.89329341023102</c:v>
                </c:pt>
                <c:pt idx="137">
                  <c:v>468.76790719466902</c:v>
                </c:pt>
                <c:pt idx="138">
                  <c:v>467.54195409695399</c:v>
                </c:pt>
                <c:pt idx="139">
                  <c:v>457.58642191963901</c:v>
                </c:pt>
                <c:pt idx="140">
                  <c:v>461.74866979106099</c:v>
                </c:pt>
                <c:pt idx="141">
                  <c:v>460.45049646714801</c:v>
                </c:pt>
                <c:pt idx="142">
                  <c:v>463.81298120361299</c:v>
                </c:pt>
                <c:pt idx="143">
                  <c:v>463.33911887930799</c:v>
                </c:pt>
                <c:pt idx="144">
                  <c:v>463.11696218165201</c:v>
                </c:pt>
                <c:pt idx="145">
                  <c:v>468.66974321849699</c:v>
                </c:pt>
                <c:pt idx="146">
                  <c:v>468.27587677505301</c:v>
                </c:pt>
                <c:pt idx="147">
                  <c:v>466.36072026794301</c:v>
                </c:pt>
                <c:pt idx="148">
                  <c:v>468.39990555553402</c:v>
                </c:pt>
                <c:pt idx="149">
                  <c:v>471.36917330899399</c:v>
                </c:pt>
                <c:pt idx="150">
                  <c:v>476.621557140476</c:v>
                </c:pt>
                <c:pt idx="151">
                  <c:v>477.14195243168098</c:v>
                </c:pt>
                <c:pt idx="152">
                  <c:v>477.533550418598</c:v>
                </c:pt>
                <c:pt idx="153">
                  <c:v>473.202591400291</c:v>
                </c:pt>
                <c:pt idx="154">
                  <c:v>473.71684890656002</c:v>
                </c:pt>
                <c:pt idx="155">
                  <c:v>474.49267678099</c:v>
                </c:pt>
                <c:pt idx="156">
                  <c:v>469.30815385286297</c:v>
                </c:pt>
                <c:pt idx="157">
                  <c:v>469.82634162421101</c:v>
                </c:pt>
                <c:pt idx="158">
                  <c:v>467.088276864487</c:v>
                </c:pt>
                <c:pt idx="159">
                  <c:v>466.79346924082603</c:v>
                </c:pt>
                <c:pt idx="160">
                  <c:v>473.257026166814</c:v>
                </c:pt>
                <c:pt idx="161">
                  <c:v>475.25380522618502</c:v>
                </c:pt>
                <c:pt idx="162">
                  <c:v>476.48611234675298</c:v>
                </c:pt>
                <c:pt idx="163">
                  <c:v>471.06151774831301</c:v>
                </c:pt>
                <c:pt idx="164">
                  <c:v>468.887179417347</c:v>
                </c:pt>
                <c:pt idx="165">
                  <c:v>465.32602625595302</c:v>
                </c:pt>
                <c:pt idx="166">
                  <c:v>459.787790995075</c:v>
                </c:pt>
                <c:pt idx="167">
                  <c:v>460.36358715393499</c:v>
                </c:pt>
                <c:pt idx="168">
                  <c:v>456.31052113488897</c:v>
                </c:pt>
                <c:pt idx="169">
                  <c:v>457.38140973966802</c:v>
                </c:pt>
                <c:pt idx="170">
                  <c:v>462.855826768432</c:v>
                </c:pt>
                <c:pt idx="171">
                  <c:v>466.994706482759</c:v>
                </c:pt>
                <c:pt idx="172">
                  <c:v>471.31863027065901</c:v>
                </c:pt>
                <c:pt idx="173">
                  <c:v>471.55908204789</c:v>
                </c:pt>
                <c:pt idx="174">
                  <c:v>473.664276791622</c:v>
                </c:pt>
                <c:pt idx="175">
                  <c:v>471.81581440881303</c:v>
                </c:pt>
                <c:pt idx="176">
                  <c:v>472.76029337165198</c:v>
                </c:pt>
                <c:pt idx="177">
                  <c:v>474.35622480548801</c:v>
                </c:pt>
                <c:pt idx="178">
                  <c:v>476.06374465290997</c:v>
                </c:pt>
                <c:pt idx="179">
                  <c:v>476.44209236264402</c:v>
                </c:pt>
                <c:pt idx="180">
                  <c:v>475.20213485593098</c:v>
                </c:pt>
                <c:pt idx="181">
                  <c:v>474.45006465580002</c:v>
                </c:pt>
                <c:pt idx="182">
                  <c:v>476.97103979705599</c:v>
                </c:pt>
                <c:pt idx="183">
                  <c:v>478.657883747521</c:v>
                </c:pt>
                <c:pt idx="184">
                  <c:v>475.67471794032298</c:v>
                </c:pt>
                <c:pt idx="185">
                  <c:v>475.18809523577698</c:v>
                </c:pt>
                <c:pt idx="186">
                  <c:v>472.884528900188</c:v>
                </c:pt>
                <c:pt idx="187">
                  <c:v>469.21053469293997</c:v>
                </c:pt>
                <c:pt idx="188">
                  <c:v>472.108172502569</c:v>
                </c:pt>
                <c:pt idx="189">
                  <c:v>475.52473937184499</c:v>
                </c:pt>
                <c:pt idx="190">
                  <c:v>478.88860798795599</c:v>
                </c:pt>
                <c:pt idx="191">
                  <c:v>481.07154647406799</c:v>
                </c:pt>
                <c:pt idx="192">
                  <c:v>482.240974829533</c:v>
                </c:pt>
                <c:pt idx="193">
                  <c:v>482.26820466262501</c:v>
                </c:pt>
                <c:pt idx="194">
                  <c:v>482.36969236375802</c:v>
                </c:pt>
                <c:pt idx="195">
                  <c:v>481.42617000994898</c:v>
                </c:pt>
                <c:pt idx="196">
                  <c:v>481.18839333572498</c:v>
                </c:pt>
                <c:pt idx="197">
                  <c:v>478.60767181111498</c:v>
                </c:pt>
                <c:pt idx="198">
                  <c:v>478.66203106540303</c:v>
                </c:pt>
                <c:pt idx="199">
                  <c:v>480.98547370029598</c:v>
                </c:pt>
                <c:pt idx="200">
                  <c:v>484.94293247411099</c:v>
                </c:pt>
                <c:pt idx="201">
                  <c:v>488.33179161656898</c:v>
                </c:pt>
                <c:pt idx="202">
                  <c:v>486.60146043024702</c:v>
                </c:pt>
                <c:pt idx="203">
                  <c:v>485.64865156051502</c:v>
                </c:pt>
                <c:pt idx="204">
                  <c:v>488.21962239191402</c:v>
                </c:pt>
                <c:pt idx="205">
                  <c:v>489.85563243229001</c:v>
                </c:pt>
                <c:pt idx="206">
                  <c:v>489.76957425188499</c:v>
                </c:pt>
                <c:pt idx="207">
                  <c:v>489.06105394601201</c:v>
                </c:pt>
                <c:pt idx="208">
                  <c:v>489.92525392746802</c:v>
                </c:pt>
                <c:pt idx="209">
                  <c:v>489.92038157182498</c:v>
                </c:pt>
                <c:pt idx="210">
                  <c:v>489.42761333206698</c:v>
                </c:pt>
                <c:pt idx="211">
                  <c:v>482.36329802132701</c:v>
                </c:pt>
                <c:pt idx="212">
                  <c:v>485.37520450540501</c:v>
                </c:pt>
                <c:pt idx="213">
                  <c:v>488.86260258568001</c:v>
                </c:pt>
                <c:pt idx="214">
                  <c:v>489.59809275368701</c:v>
                </c:pt>
                <c:pt idx="215">
                  <c:v>492.73084240499202</c:v>
                </c:pt>
                <c:pt idx="216">
                  <c:v>495.98957183453803</c:v>
                </c:pt>
                <c:pt idx="217">
                  <c:v>496.270345876872</c:v>
                </c:pt>
                <c:pt idx="218">
                  <c:v>495.57692647861398</c:v>
                </c:pt>
                <c:pt idx="219">
                  <c:v>492.79568335106097</c:v>
                </c:pt>
                <c:pt idx="220">
                  <c:v>492.59012038305201</c:v>
                </c:pt>
                <c:pt idx="221">
                  <c:v>492.69280665546898</c:v>
                </c:pt>
                <c:pt idx="222">
                  <c:v>490.83839434410999</c:v>
                </c:pt>
                <c:pt idx="223">
                  <c:v>484.80014626119498</c:v>
                </c:pt>
                <c:pt idx="224">
                  <c:v>492.16499607016402</c:v>
                </c:pt>
                <c:pt idx="225">
                  <c:v>497.452877028937</c:v>
                </c:pt>
                <c:pt idx="226">
                  <c:v>497.820612700884</c:v>
                </c:pt>
                <c:pt idx="227">
                  <c:v>498.22919050580799</c:v>
                </c:pt>
                <c:pt idx="228">
                  <c:v>493.36287424932999</c:v>
                </c:pt>
                <c:pt idx="229">
                  <c:v>492.252129309645</c:v>
                </c:pt>
                <c:pt idx="230">
                  <c:v>492.202303499891</c:v>
                </c:pt>
                <c:pt idx="231">
                  <c:v>492.14947222734099</c:v>
                </c:pt>
                <c:pt idx="232">
                  <c:v>495.59636699713502</c:v>
                </c:pt>
                <c:pt idx="233">
                  <c:v>494.49937677913698</c:v>
                </c:pt>
                <c:pt idx="234">
                  <c:v>497.23387070743598</c:v>
                </c:pt>
                <c:pt idx="235">
                  <c:v>494.185103853334</c:v>
                </c:pt>
                <c:pt idx="236">
                  <c:v>496.75928860877298</c:v>
                </c:pt>
                <c:pt idx="237">
                  <c:v>501.263494793316</c:v>
                </c:pt>
                <c:pt idx="238">
                  <c:v>500.29368978340602</c:v>
                </c:pt>
                <c:pt idx="239">
                  <c:v>499.13088827850999</c:v>
                </c:pt>
                <c:pt idx="240">
                  <c:v>495.883895654821</c:v>
                </c:pt>
                <c:pt idx="241">
                  <c:v>486.42541465912802</c:v>
                </c:pt>
                <c:pt idx="242">
                  <c:v>487.29051462221997</c:v>
                </c:pt>
                <c:pt idx="243">
                  <c:v>485.71670815898801</c:v>
                </c:pt>
                <c:pt idx="244">
                  <c:v>480.68759294268801</c:v>
                </c:pt>
                <c:pt idx="245">
                  <c:v>480.04951775282598</c:v>
                </c:pt>
                <c:pt idx="246">
                  <c:v>483.93286963779099</c:v>
                </c:pt>
                <c:pt idx="247">
                  <c:v>483.26836249271599</c:v>
                </c:pt>
                <c:pt idx="248">
                  <c:v>476.34439688745198</c:v>
                </c:pt>
                <c:pt idx="249">
                  <c:v>472.33580735776098</c:v>
                </c:pt>
                <c:pt idx="250">
                  <c:v>476.58834057899497</c:v>
                </c:pt>
                <c:pt idx="251">
                  <c:v>478.94090654273202</c:v>
                </c:pt>
                <c:pt idx="252">
                  <c:v>475.36600722690901</c:v>
                </c:pt>
                <c:pt idx="253">
                  <c:v>470.531960433525</c:v>
                </c:pt>
                <c:pt idx="254">
                  <c:v>463.99665173998</c:v>
                </c:pt>
                <c:pt idx="255">
                  <c:v>465.721569222352</c:v>
                </c:pt>
                <c:pt idx="256">
                  <c:v>466.16357475896098</c:v>
                </c:pt>
                <c:pt idx="257">
                  <c:v>470.765416450678</c:v>
                </c:pt>
                <c:pt idx="258">
                  <c:v>463.28591618071101</c:v>
                </c:pt>
                <c:pt idx="259">
                  <c:v>457.08093110144603</c:v>
                </c:pt>
                <c:pt idx="260">
                  <c:v>454.69445867590099</c:v>
                </c:pt>
                <c:pt idx="261">
                  <c:v>463.28475450285998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A903-4894-8181-6153C07161B1}"/>
            </c:ext>
          </c:extLst>
        </c:ser>
        <c:ser>
          <c:idx val="1"/>
          <c:order val="1"/>
          <c:tx>
            <c:strRef>
              <c:f>Sheet1!$C$1</c:f>
              <c:strCache>
                <c:ptCount val="1"/>
                <c:pt idx="0">
                  <c:v>blue line</c:v>
                </c:pt>
              </c:strCache>
            </c:strRef>
          </c:tx>
          <c:spPr>
            <a:ln w="6350">
              <a:solidFill>
                <a:srgbClr val="35627D"/>
              </a:solidFill>
            </a:ln>
          </c:spPr>
          <c:marker>
            <c:symbol val="none"/>
          </c:marker>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Sheet1!$C$2:$C$263</c:f>
              <c:numCache>
                <c:formatCode>General</c:formatCode>
                <c:ptCount val="262"/>
                <c:pt idx="196" formatCode="_(* #,##0.00_);_(* \(#,##0.00\);_(* &quot;-&quot;??_);_(@_)">
                  <c:v>481.18839333572498</c:v>
                </c:pt>
                <c:pt idx="197" formatCode="_(* #,##0.00_);_(* \(#,##0.00\);_(* &quot;-&quot;??_);_(@_)">
                  <c:v>478.60767181111498</c:v>
                </c:pt>
                <c:pt idx="198" formatCode="_(* #,##0.00_);_(* \(#,##0.00\);_(* &quot;-&quot;??_);_(@_)">
                  <c:v>478.66203106540303</c:v>
                </c:pt>
                <c:pt idx="199" formatCode="_(* #,##0.00_);_(* \(#,##0.00\);_(* &quot;-&quot;??_);_(@_)">
                  <c:v>480.98547370029598</c:v>
                </c:pt>
                <c:pt idx="200" formatCode="_(* #,##0.00_);_(* \(#,##0.00\);_(* &quot;-&quot;??_);_(@_)">
                  <c:v>484.94293247411099</c:v>
                </c:pt>
                <c:pt idx="201" formatCode="_(* #,##0.00_);_(* \(#,##0.00\);_(* &quot;-&quot;??_);_(@_)">
                  <c:v>488.33179161656898</c:v>
                </c:pt>
                <c:pt idx="202" formatCode="_(* #,##0.00_);_(* \(#,##0.00\);_(* &quot;-&quot;??_);_(@_)">
                  <c:v>486.60146043024702</c:v>
                </c:pt>
                <c:pt idx="203" formatCode="_(* #,##0.00_);_(* \(#,##0.00\);_(* &quot;-&quot;??_);_(@_)">
                  <c:v>485.64865156051502</c:v>
                </c:pt>
                <c:pt idx="204" formatCode="_(* #,##0.00_);_(* \(#,##0.00\);_(* &quot;-&quot;??_);_(@_)">
                  <c:v>488.21962239191402</c:v>
                </c:pt>
                <c:pt idx="205" formatCode="_(* #,##0.00_);_(* \(#,##0.00\);_(* &quot;-&quot;??_);_(@_)">
                  <c:v>489.85563243229001</c:v>
                </c:pt>
                <c:pt idx="206" formatCode="_(* #,##0.00_);_(* \(#,##0.00\);_(* &quot;-&quot;??_);_(@_)">
                  <c:v>489.76957425188499</c:v>
                </c:pt>
                <c:pt idx="207" formatCode="_(* #,##0.00_);_(* \(#,##0.00\);_(* &quot;-&quot;??_);_(@_)">
                  <c:v>489.06105394601201</c:v>
                </c:pt>
                <c:pt idx="208" formatCode="_(* #,##0.00_);_(* \(#,##0.00\);_(* &quot;-&quot;??_);_(@_)">
                  <c:v>489.92525392746802</c:v>
                </c:pt>
                <c:pt idx="209" formatCode="_(* #,##0.00_);_(* \(#,##0.00\);_(* &quot;-&quot;??_);_(@_)">
                  <c:v>489.92038157182498</c:v>
                </c:pt>
                <c:pt idx="210" formatCode="_(* #,##0.00_);_(* \(#,##0.00\);_(* &quot;-&quot;??_);_(@_)">
                  <c:v>489.42761333206698</c:v>
                </c:pt>
                <c:pt idx="211" formatCode="_(* #,##0.00_);_(* \(#,##0.00\);_(* &quot;-&quot;??_);_(@_)">
                  <c:v>482.36329802132701</c:v>
                </c:pt>
                <c:pt idx="212" formatCode="_(* #,##0.00_);_(* \(#,##0.00\);_(* &quot;-&quot;??_);_(@_)">
                  <c:v>485.37520450540501</c:v>
                </c:pt>
                <c:pt idx="213" formatCode="_(* #,##0.00_);_(* \(#,##0.00\);_(* &quot;-&quot;??_);_(@_)">
                  <c:v>488.86260258568001</c:v>
                </c:pt>
                <c:pt idx="214" formatCode="_(* #,##0.00_);_(* \(#,##0.00\);_(* &quot;-&quot;??_);_(@_)">
                  <c:v>489.59809275368701</c:v>
                </c:pt>
                <c:pt idx="215" formatCode="_(* #,##0.00_);_(* \(#,##0.00\);_(* &quot;-&quot;??_);_(@_)">
                  <c:v>492.73084240499202</c:v>
                </c:pt>
                <c:pt idx="216" formatCode="_(* #,##0.00_);_(* \(#,##0.00\);_(* &quot;-&quot;??_);_(@_)">
                  <c:v>495.98957183453803</c:v>
                </c:pt>
                <c:pt idx="217" formatCode="_(* #,##0.00_);_(* \(#,##0.00\);_(* &quot;-&quot;??_);_(@_)">
                  <c:v>496.270345876872</c:v>
                </c:pt>
                <c:pt idx="218" formatCode="_(* #,##0.00_);_(* \(#,##0.00\);_(* &quot;-&quot;??_);_(@_)">
                  <c:v>495.57692647861398</c:v>
                </c:pt>
                <c:pt idx="219" formatCode="_(* #,##0.00_);_(* \(#,##0.00\);_(* &quot;-&quot;??_);_(@_)">
                  <c:v>492.79568335106097</c:v>
                </c:pt>
                <c:pt idx="220" formatCode="_(* #,##0.00_);_(* \(#,##0.00\);_(* &quot;-&quot;??_);_(@_)">
                  <c:v>492.59012038305201</c:v>
                </c:pt>
                <c:pt idx="221" formatCode="_(* #,##0.00_);_(* \(#,##0.00\);_(* &quot;-&quot;??_);_(@_)">
                  <c:v>492.69280665546898</c:v>
                </c:pt>
                <c:pt idx="222" formatCode="_(* #,##0.00_);_(* \(#,##0.00\);_(* &quot;-&quot;??_);_(@_)">
                  <c:v>490.83839434410999</c:v>
                </c:pt>
                <c:pt idx="223" formatCode="_(* #,##0.00_);_(* \(#,##0.00\);_(* &quot;-&quot;??_);_(@_)">
                  <c:v>484.80014626119498</c:v>
                </c:pt>
                <c:pt idx="224" formatCode="_(* #,##0.00_);_(* \(#,##0.00\);_(* &quot;-&quot;??_);_(@_)">
                  <c:v>492.16499607016402</c:v>
                </c:pt>
                <c:pt idx="225" formatCode="_(* #,##0.00_);_(* \(#,##0.00\);_(* &quot;-&quot;??_);_(@_)">
                  <c:v>497.452877028937</c:v>
                </c:pt>
                <c:pt idx="226" formatCode="_(* #,##0.00_);_(* \(#,##0.00\);_(* &quot;-&quot;??_);_(@_)">
                  <c:v>497.820612700884</c:v>
                </c:pt>
                <c:pt idx="227" formatCode="_(* #,##0.00_);_(* \(#,##0.00\);_(* &quot;-&quot;??_);_(@_)">
                  <c:v>498.22919050580799</c:v>
                </c:pt>
                <c:pt idx="228" formatCode="_(* #,##0.00_);_(* \(#,##0.00\);_(* &quot;-&quot;??_);_(@_)">
                  <c:v>493.36287424932999</c:v>
                </c:pt>
                <c:pt idx="229" formatCode="_(* #,##0.00_);_(* \(#,##0.00\);_(* &quot;-&quot;??_);_(@_)">
                  <c:v>492.252129309645</c:v>
                </c:pt>
                <c:pt idx="230" formatCode="_(* #,##0.00_);_(* \(#,##0.00\);_(* &quot;-&quot;??_);_(@_)">
                  <c:v>492.202303499891</c:v>
                </c:pt>
                <c:pt idx="231" formatCode="_(* #,##0.00_);_(* \(#,##0.00\);_(* &quot;-&quot;??_);_(@_)">
                  <c:v>492.14947222734099</c:v>
                </c:pt>
                <c:pt idx="232" formatCode="_(* #,##0.00_);_(* \(#,##0.00\);_(* &quot;-&quot;??_);_(@_)">
                  <c:v>495.59636699713502</c:v>
                </c:pt>
                <c:pt idx="233" formatCode="_(* #,##0.00_);_(* \(#,##0.00\);_(* &quot;-&quot;??_);_(@_)">
                  <c:v>494.49937677913698</c:v>
                </c:pt>
                <c:pt idx="234" formatCode="_(* #,##0.00_);_(* \(#,##0.00\);_(* &quot;-&quot;??_);_(@_)">
                  <c:v>497.23387070743598</c:v>
                </c:pt>
                <c:pt idx="235" formatCode="_(* #,##0.00_);_(* \(#,##0.00\);_(* &quot;-&quot;??_);_(@_)">
                  <c:v>494.185103853334</c:v>
                </c:pt>
                <c:pt idx="236" formatCode="_(* #,##0.00_);_(* \(#,##0.00\);_(* &quot;-&quot;??_);_(@_)">
                  <c:v>496.75928860877298</c:v>
                </c:pt>
                <c:pt idx="237" formatCode="_(* #,##0.00_);_(* \(#,##0.00\);_(* &quot;-&quot;??_);_(@_)">
                  <c:v>501.263494793316</c:v>
                </c:pt>
                <c:pt idx="238" formatCode="_(* #,##0.00_);_(* \(#,##0.00\);_(* &quot;-&quot;??_);_(@_)">
                  <c:v>500.29368978340602</c:v>
                </c:pt>
                <c:pt idx="239" formatCode="_(* #,##0.00_);_(* \(#,##0.00\);_(* &quot;-&quot;??_);_(@_)">
                  <c:v>499.13088827850999</c:v>
                </c:pt>
                <c:pt idx="240" formatCode="_(* #,##0.00_);_(* \(#,##0.00\);_(* &quot;-&quot;??_);_(@_)">
                  <c:v>495.883895654821</c:v>
                </c:pt>
                <c:pt idx="241" formatCode="_(* #,##0.00_);_(* \(#,##0.00\);_(* &quot;-&quot;??_);_(@_)">
                  <c:v>486.42541465912802</c:v>
                </c:pt>
                <c:pt idx="242" formatCode="_(* #,##0.00_);_(* \(#,##0.00\);_(* &quot;-&quot;??_);_(@_)">
                  <c:v>487.29051462221997</c:v>
                </c:pt>
                <c:pt idx="243" formatCode="_(* #,##0.00_);_(* \(#,##0.00\);_(* &quot;-&quot;??_);_(@_)">
                  <c:v>485.71670815898801</c:v>
                </c:pt>
                <c:pt idx="244" formatCode="_(* #,##0.00_);_(* \(#,##0.00\);_(* &quot;-&quot;??_);_(@_)">
                  <c:v>480.68759294268801</c:v>
                </c:pt>
                <c:pt idx="245" formatCode="_(* #,##0.00_);_(* \(#,##0.00\);_(* &quot;-&quot;??_);_(@_)">
                  <c:v>480.04951775282598</c:v>
                </c:pt>
                <c:pt idx="246" formatCode="_(* #,##0.00_);_(* \(#,##0.00\);_(* &quot;-&quot;??_);_(@_)">
                  <c:v>483.93286963779099</c:v>
                </c:pt>
                <c:pt idx="247" formatCode="_(* #,##0.00_);_(* \(#,##0.00\);_(* &quot;-&quot;??_);_(@_)">
                  <c:v>483.26836249271599</c:v>
                </c:pt>
                <c:pt idx="248" formatCode="_(* #,##0.00_);_(* \(#,##0.00\);_(* &quot;-&quot;??_);_(@_)">
                  <c:v>476.34439688745198</c:v>
                </c:pt>
                <c:pt idx="249" formatCode="_(* #,##0.00_);_(* \(#,##0.00\);_(* &quot;-&quot;??_);_(@_)">
                  <c:v>472.33580735776098</c:v>
                </c:pt>
                <c:pt idx="250" formatCode="_(* #,##0.00_);_(* \(#,##0.00\);_(* &quot;-&quot;??_);_(@_)">
                  <c:v>476.58834057899497</c:v>
                </c:pt>
                <c:pt idx="251" formatCode="_(* #,##0.00_);_(* \(#,##0.00\);_(* &quot;-&quot;??_);_(@_)">
                  <c:v>478.94090654273202</c:v>
                </c:pt>
                <c:pt idx="252" formatCode="_(* #,##0.00_);_(* \(#,##0.00\);_(* &quot;-&quot;??_);_(@_)">
                  <c:v>475.36600722690901</c:v>
                </c:pt>
                <c:pt idx="253" formatCode="_(* #,##0.00_);_(* \(#,##0.00\);_(* &quot;-&quot;??_);_(@_)">
                  <c:v>470.531960433525</c:v>
                </c:pt>
                <c:pt idx="254" formatCode="_(* #,##0.00_);_(* \(#,##0.00\);_(* &quot;-&quot;??_);_(@_)">
                  <c:v>463.99665173998</c:v>
                </c:pt>
                <c:pt idx="255" formatCode="_(* #,##0.00_);_(* \(#,##0.00\);_(* &quot;-&quot;??_);_(@_)">
                  <c:v>465.721569222352</c:v>
                </c:pt>
                <c:pt idx="256" formatCode="_(* #,##0.00_);_(* \(#,##0.00\);_(* &quot;-&quot;??_);_(@_)">
                  <c:v>466.16357475896098</c:v>
                </c:pt>
                <c:pt idx="257" formatCode="_(* #,##0.00_);_(* \(#,##0.00\);_(* &quot;-&quot;??_);_(@_)">
                  <c:v>470.765416450678</c:v>
                </c:pt>
                <c:pt idx="258" formatCode="_(* #,##0.00_);_(* \(#,##0.00\);_(* &quot;-&quot;??_);_(@_)">
                  <c:v>463.28591618071101</c:v>
                </c:pt>
                <c:pt idx="259" formatCode="_(* #,##0.00_);_(* \(#,##0.00\);_(* &quot;-&quot;??_);_(@_)">
                  <c:v>457.08093110144603</c:v>
                </c:pt>
                <c:pt idx="260" formatCode="_(* #,##0.00_);_(* \(#,##0.00\);_(* &quot;-&quot;??_);_(@_)">
                  <c:v>454.69445867590099</c:v>
                </c:pt>
                <c:pt idx="261" formatCode="_(* #,##0.00_);_(* \(#,##0.00\);_(* &quot;-&quot;??_);_(@_)">
                  <c:v>463.28475450285998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A903-4894-8181-6153C07161B1}"/>
            </c:ext>
          </c:extLst>
        </c:ser>
        <c:dLbls>
          <c:showLegendKey val="0"/>
          <c:showVal val="0"/>
          <c:showCatName val="0"/>
          <c:showSerName val="0"/>
          <c:showPercent val="0"/>
          <c:showBubbleSize val="0"/>
        </c:dLbls>
        <c:marker val="1"/>
        <c:smooth val="0"/>
        <c:axId val="43202048"/>
        <c:axId val="43203584"/>
      </c:lineChart>
      <c:dateAx>
        <c:axId val="43202048"/>
        <c:scaling>
          <c:orientation val="minMax"/>
        </c:scaling>
        <c:delete val="0"/>
        <c:axPos val="b"/>
        <c:numFmt formatCode="mmm\ d"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3"/>
        <c:majorTimeUnit val="months"/>
      </c:dateAx>
      <c:valAx>
        <c:axId val="43203584"/>
        <c:scaling>
          <c:orientation val="minMax"/>
          <c:max val="520"/>
          <c:min val="30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10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F51B-4A5F-873A-01337BECE584}"/>
              </c:ext>
            </c:extLst>
          </c:dPt>
          <c:dPt>
            <c:idx val="1"/>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F51B-4A5F-873A-01337BECE584}"/>
              </c:ext>
            </c:extLst>
          </c:dPt>
          <c:dPt>
            <c:idx val="2"/>
            <c:bubble3D val="0"/>
            <c:spPr>
              <a:solidFill>
                <a:schemeClr val="accent2"/>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F51B-4A5F-873A-01337BECE584}"/>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51B-4A5F-873A-01337BECE584}"/>
              </c:ext>
            </c:extLst>
          </c:dPt>
          <c:dLbls>
            <c:dLbl>
              <c:idx val="0"/>
              <c:layout>
                <c:manualLayout>
                  <c:x val="-0.23532243072986603"/>
                  <c:y val="-0.14023156464099884"/>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rgbClr val="93A37C"/>
                        </a:solidFill>
                      </a:rPr>
                      <a:t>11%</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Emerging Markets</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7906620000000002"/>
                      <c:h val="0.54400190000000004"/>
                    </c:manualLayout>
                  </c15:layout>
                  <c15:showDataLabelsRange val="0"/>
                </c:ext>
                <c:ext xmlns:c16="http://schemas.microsoft.com/office/drawing/2014/chart" uri="{C3380CC4-5D6E-409C-BE32-E72D297353CC}">
                  <c16:uniqueId val="{00000001-F51B-4A5F-873A-01337BECE584}"/>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51B-4A5F-873A-01337BECE584}"/>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F51B-4A5F-873A-01337BECE584}"/>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51B-4A5F-873A-01337BECE58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F51B-4A5F-873A-01337BECE584}"/>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482756078243256E-2"/>
          <c:y val="2.6427866891026497E-2"/>
          <c:w val="0.9362216591835022"/>
          <c:h val="0.76735788583755493"/>
        </c:manualLayout>
      </c:layout>
      <c:barChart>
        <c:barDir val="col"/>
        <c:grouping val="clustered"/>
        <c:varyColors val="0"/>
        <c:ser>
          <c:idx val="0"/>
          <c:order val="0"/>
          <c:tx>
            <c:strRef>
              <c:f>'Country (Qtr)'!$I$7</c:f>
              <c:strCache>
                <c:ptCount val="1"/>
                <c:pt idx="0">
                  <c:v>3 Months (USD)</c:v>
                </c:pt>
              </c:strCache>
            </c:strRef>
          </c:tx>
          <c:spPr>
            <a:solidFill>
              <a:schemeClr val="bg1">
                <a:lumMod val="65000"/>
              </a:schemeClr>
            </a:solidFill>
            <a:ln>
              <a:noFill/>
            </a:ln>
            <a:effectLst/>
          </c:spPr>
          <c:invertIfNegative val="0"/>
          <c:dPt>
            <c:idx val="10"/>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F3AE-4C5B-AF93-3962E30126DC}"/>
              </c:ext>
            </c:extLst>
          </c:dPt>
          <c:dPt>
            <c:idx val="11"/>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F3AE-4C5B-AF93-3962E30126DC}"/>
              </c:ext>
            </c:extLst>
          </c:dPt>
          <c:dPt>
            <c:idx val="12"/>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F3AE-4C5B-AF93-3962E30126DC}"/>
              </c:ext>
            </c:extLst>
          </c:dPt>
          <c:dPt>
            <c:idx val="13"/>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3AE-4C5B-AF93-3962E30126DC}"/>
              </c:ext>
            </c:extLst>
          </c:dPt>
          <c:dPt>
            <c:idx val="15"/>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F3AE-4C5B-AF93-3962E30126DC}"/>
              </c:ext>
            </c:extLst>
          </c:dPt>
          <c:dPt>
            <c:idx val="18"/>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C-CB95-41F5-86E8-06D373DC60D0}"/>
              </c:ext>
            </c:extLst>
          </c:dPt>
          <c:dPt>
            <c:idx val="19"/>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B-F3AE-4C5B-AF93-3962E30126DC}"/>
              </c:ext>
            </c:extLst>
          </c:dPt>
          <c:dPt>
            <c:idx val="21"/>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D-F3AE-4C5B-AF93-3962E30126DC}"/>
              </c:ext>
            </c:extLst>
          </c:dPt>
          <c:dPt>
            <c:idx val="22"/>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F-F3AE-4C5B-AF93-3962E30126DC}"/>
              </c:ext>
            </c:extLst>
          </c:dPt>
          <c:dPt>
            <c:idx val="23"/>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1-F3AE-4C5B-AF93-3962E30126DC}"/>
              </c:ext>
            </c:extLst>
          </c:dPt>
          <c:dPt>
            <c:idx val="24"/>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A-D627-4FD8-AAF2-8B46945C61CC}"/>
              </c:ext>
            </c:extLst>
          </c:dPt>
          <c:dPt>
            <c:idx val="26"/>
            <c:invertIfNegative val="0"/>
            <c:bubble3D val="0"/>
            <c:spPr>
              <a:solidFill>
                <a:srgbClr val="35627D"/>
              </a:solidFill>
              <a:ln>
                <a:noFill/>
              </a:ln>
              <a:effectLst/>
            </c:spPr>
            <c:extLst>
              <c:ext xmlns:c16="http://schemas.microsoft.com/office/drawing/2014/chart" uri="{C3380CC4-5D6E-409C-BE32-E72D297353CC}">
                <c16:uniqueId val="{0000001E-CD9B-448A-AABF-91E349B4B8E5}"/>
              </c:ext>
            </c:extLst>
          </c:dPt>
          <c:dPt>
            <c:idx val="29"/>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3-F3AE-4C5B-AF93-3962E30126DC}"/>
              </c:ext>
            </c:extLst>
          </c:dPt>
          <c:dPt>
            <c:idx val="32"/>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5-F3AE-4C5B-AF93-3962E30126DC}"/>
              </c:ext>
            </c:extLst>
          </c:dPt>
          <c:dPt>
            <c:idx val="33"/>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7-F3AE-4C5B-AF93-3962E30126DC}"/>
              </c:ext>
            </c:extLst>
          </c:dPt>
          <c:dPt>
            <c:idx val="36"/>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8-2E54-466E-B471-68B8FEC707DB}"/>
              </c:ext>
            </c:extLst>
          </c:dPt>
          <c:cat>
            <c:strRef>
              <c:f>'Country (Qtr)'!$H$8:$H$55</c:f>
              <c:strCache>
                <c:ptCount val="48"/>
                <c:pt idx="0">
                  <c:v>Norway</c:v>
                </c:pt>
                <c:pt idx="1">
                  <c:v>Peru</c:v>
                </c:pt>
                <c:pt idx="2">
                  <c:v>Brazil</c:v>
                </c:pt>
                <c:pt idx="3">
                  <c:v>Colombia</c:v>
                </c:pt>
                <c:pt idx="4">
                  <c:v>Korea</c:v>
                </c:pt>
                <c:pt idx="5">
                  <c:v>Thailand</c:v>
                </c:pt>
                <c:pt idx="6">
                  <c:v>Turkey</c:v>
                </c:pt>
                <c:pt idx="7">
                  <c:v>Portugal</c:v>
                </c:pt>
                <c:pt idx="8">
                  <c:v>Taiwan</c:v>
                </c:pt>
                <c:pt idx="9">
                  <c:v>Saudi Arabia</c:v>
                </c:pt>
                <c:pt idx="10">
                  <c:v>Mexico</c:v>
                </c:pt>
                <c:pt idx="11">
                  <c:v>Hong Kong</c:v>
                </c:pt>
                <c:pt idx="12">
                  <c:v>Hungary</c:v>
                </c:pt>
                <c:pt idx="13">
                  <c:v>Israel</c:v>
                </c:pt>
                <c:pt idx="14">
                  <c:v>Netherlands</c:v>
                </c:pt>
                <c:pt idx="15">
                  <c:v>Malaysia</c:v>
                </c:pt>
                <c:pt idx="16">
                  <c:v>Canada</c:v>
                </c:pt>
                <c:pt idx="17">
                  <c:v>Japan</c:v>
                </c:pt>
                <c:pt idx="18">
                  <c:v>Australia</c:v>
                </c:pt>
                <c:pt idx="19">
                  <c:v>UK</c:v>
                </c:pt>
                <c:pt idx="20">
                  <c:v>Poland</c:v>
                </c:pt>
                <c:pt idx="21">
                  <c:v>Finland</c:v>
                </c:pt>
                <c:pt idx="22">
                  <c:v>Singapore</c:v>
                </c:pt>
                <c:pt idx="23">
                  <c:v>Belgium</c:v>
                </c:pt>
                <c:pt idx="24">
                  <c:v>Chile</c:v>
                </c:pt>
                <c:pt idx="25">
                  <c:v>Spain</c:v>
                </c:pt>
                <c:pt idx="26">
                  <c:v> </c:v>
                </c:pt>
                <c:pt idx="27">
                  <c:v>Philippines</c:v>
                </c:pt>
                <c:pt idx="28">
                  <c:v>Egypt</c:v>
                </c:pt>
                <c:pt idx="29">
                  <c:v>Qatar</c:v>
                </c:pt>
                <c:pt idx="30">
                  <c:v>South Africa</c:v>
                </c:pt>
                <c:pt idx="31">
                  <c:v>Italy</c:v>
                </c:pt>
                <c:pt idx="32">
                  <c:v>Greece</c:v>
                </c:pt>
                <c:pt idx="33">
                  <c:v>US</c:v>
                </c:pt>
                <c:pt idx="34">
                  <c:v>Austria</c:v>
                </c:pt>
                <c:pt idx="35">
                  <c:v>Switzerland</c:v>
                </c:pt>
                <c:pt idx="36">
                  <c:v>New Zealand</c:v>
                </c:pt>
                <c:pt idx="37">
                  <c:v>Sweden</c:v>
                </c:pt>
                <c:pt idx="38">
                  <c:v>France</c:v>
                </c:pt>
                <c:pt idx="39">
                  <c:v>Kuwait</c:v>
                </c:pt>
                <c:pt idx="40">
                  <c:v>UAE</c:v>
                </c:pt>
                <c:pt idx="41">
                  <c:v>Germany</c:v>
                </c:pt>
                <c:pt idx="42">
                  <c:v>China</c:v>
                </c:pt>
                <c:pt idx="43">
                  <c:v>Ireland</c:v>
                </c:pt>
                <c:pt idx="44">
                  <c:v>Czech Republic</c:v>
                </c:pt>
                <c:pt idx="45">
                  <c:v>Denmark</c:v>
                </c:pt>
                <c:pt idx="46">
                  <c:v>India</c:v>
                </c:pt>
                <c:pt idx="47">
                  <c:v>Indonesia</c:v>
                </c:pt>
              </c:strCache>
            </c:strRef>
          </c:cat>
          <c:val>
            <c:numRef>
              <c:f>'Country (Qtr)'!$I$8:$I$55</c:f>
              <c:numCache>
                <c:formatCode>0.0000</c:formatCode>
                <c:ptCount val="48"/>
                <c:pt idx="0">
                  <c:v>0.25329999999999997</c:v>
                </c:pt>
                <c:pt idx="1">
                  <c:v>0.20699999999999999</c:v>
                </c:pt>
                <c:pt idx="2">
                  <c:v>0.1825</c:v>
                </c:pt>
                <c:pt idx="3">
                  <c:v>0.17190000000000003</c:v>
                </c:pt>
                <c:pt idx="4">
                  <c:v>0.16</c:v>
                </c:pt>
                <c:pt idx="5">
                  <c:v>0.1278</c:v>
                </c:pt>
                <c:pt idx="6">
                  <c:v>0.12</c:v>
                </c:pt>
                <c:pt idx="7">
                  <c:v>0.1106</c:v>
                </c:pt>
                <c:pt idx="8">
                  <c:v>9.2300000000000007E-2</c:v>
                </c:pt>
                <c:pt idx="9">
                  <c:v>8.2200000000000009E-2</c:v>
                </c:pt>
                <c:pt idx="10">
                  <c:v>7.8700000000000006E-2</c:v>
                </c:pt>
                <c:pt idx="11">
                  <c:v>4.9200000000000001E-2</c:v>
                </c:pt>
                <c:pt idx="12">
                  <c:v>4.7300000000000009E-2</c:v>
                </c:pt>
                <c:pt idx="13">
                  <c:v>4.5599999999999995E-2</c:v>
                </c:pt>
                <c:pt idx="14">
                  <c:v>2.86E-2</c:v>
                </c:pt>
                <c:pt idx="15">
                  <c:v>2.1100000000000001E-2</c:v>
                </c:pt>
                <c:pt idx="16">
                  <c:v>1.9699999999999999E-2</c:v>
                </c:pt>
                <c:pt idx="17">
                  <c:v>1.8100000000000002E-2</c:v>
                </c:pt>
                <c:pt idx="18">
                  <c:v>1.18E-2</c:v>
                </c:pt>
                <c:pt idx="19">
                  <c:v>8.8999999999999999E-3</c:v>
                </c:pt>
                <c:pt idx="20">
                  <c:v>6.8000000000000005E-3</c:v>
                </c:pt>
                <c:pt idx="21">
                  <c:v>4.5999999999999999E-3</c:v>
                </c:pt>
                <c:pt idx="22">
                  <c:v>-1.11E-2</c:v>
                </c:pt>
                <c:pt idx="23">
                  <c:v>-1.7500000000000002E-2</c:v>
                </c:pt>
                <c:pt idx="24">
                  <c:v>-2.4500000000000001E-2</c:v>
                </c:pt>
                <c:pt idx="25">
                  <c:v>-2.7000000000000003E-2</c:v>
                </c:pt>
                <c:pt idx="26">
                  <c:v>-2.75E-2</c:v>
                </c:pt>
                <c:pt idx="27">
                  <c:v>-2.7700000000000002E-2</c:v>
                </c:pt>
                <c:pt idx="28">
                  <c:v>-2.7799999999999998E-2</c:v>
                </c:pt>
                <c:pt idx="29">
                  <c:v>-3.0099999999999998E-2</c:v>
                </c:pt>
                <c:pt idx="30">
                  <c:v>-3.6499999999999998E-2</c:v>
                </c:pt>
                <c:pt idx="31">
                  <c:v>-3.7100000000000001E-2</c:v>
                </c:pt>
                <c:pt idx="32">
                  <c:v>-3.9199999999999999E-2</c:v>
                </c:pt>
                <c:pt idx="33">
                  <c:v>-3.9600000000000003E-2</c:v>
                </c:pt>
                <c:pt idx="34">
                  <c:v>-4.1600000000000005E-2</c:v>
                </c:pt>
                <c:pt idx="35">
                  <c:v>-4.1700000000000001E-2</c:v>
                </c:pt>
                <c:pt idx="36">
                  <c:v>-4.6200000000000005E-2</c:v>
                </c:pt>
                <c:pt idx="37">
                  <c:v>-4.9000000000000002E-2</c:v>
                </c:pt>
                <c:pt idx="38">
                  <c:v>-5.33E-2</c:v>
                </c:pt>
                <c:pt idx="39">
                  <c:v>-6.0900000000000003E-2</c:v>
                </c:pt>
                <c:pt idx="40">
                  <c:v>-6.6400000000000001E-2</c:v>
                </c:pt>
                <c:pt idx="41">
                  <c:v>-8.3800000000000013E-2</c:v>
                </c:pt>
                <c:pt idx="42">
                  <c:v>-8.6199999999999999E-2</c:v>
                </c:pt>
                <c:pt idx="43">
                  <c:v>-8.8200000000000001E-2</c:v>
                </c:pt>
                <c:pt idx="44">
                  <c:v>-8.9600000000000013E-2</c:v>
                </c:pt>
                <c:pt idx="45">
                  <c:v>-0.1343</c:v>
                </c:pt>
                <c:pt idx="46">
                  <c:v>-0.182</c:v>
                </c:pt>
                <c:pt idx="47">
                  <c:v>-0.1898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8-F3AE-4C5B-AF93-3962E30126DC}"/>
            </c:ext>
          </c:extLst>
        </c:ser>
        <c:dLbls>
          <c:showLegendKey val="0"/>
          <c:showVal val="0"/>
          <c:showCatName val="0"/>
          <c:showSerName val="0"/>
          <c:showPercent val="0"/>
          <c:showBubbleSize val="0"/>
        </c:dLbls>
        <c:gapWidth val="100"/>
        <c:overlap val="100"/>
        <c:axId val="1716767584"/>
        <c:axId val="1712898032"/>
      </c:barChart>
      <c:catAx>
        <c:axId val="17167675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lgn="just">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2898032"/>
        <c:crossesAt val="0"/>
        <c:auto val="0"/>
        <c:lblAlgn val="r"/>
        <c:lblOffset val="100"/>
        <c:tickLblSkip val="1"/>
        <c:noMultiLvlLbl val="0"/>
      </c:catAx>
      <c:valAx>
        <c:axId val="1712898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12700">
            <a:noFill/>
          </a:ln>
          <a:effectLst/>
        </c:spPr>
        <c:txPr>
          <a:bodyPr rot="-60000000" spcFirstLastPara="1" vertOverflow="ellipsis" vert="horz" wrap="square" anchor="ctr" anchorCtr="1"/>
          <a:lstStyle/>
          <a:p>
            <a:pPr>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6767584"/>
        <c:crosses val="autoZero"/>
        <c:crossBetween val="between"/>
      </c:valAx>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solidFill>
      <a:schemeClr val="bg1"/>
    </a:solidFill>
    <a:ln w="9525" cap="flat" cmpd="sng" algn="ctr">
      <a:noFill/>
      <a:round/>
    </a:ln>
    <a:effectLst/>
  </c:spPr>
  <c:txPr>
    <a:bodyPr/>
    <a:lstStyle/>
    <a:p>
      <a:pPr>
        <a:defRPr sz="1000" smtId="4294967295"/>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Charts'!$N$28</c:f>
              <c:strCache>
                <c:ptCount val="1"/>
                <c:pt idx="0">
                  <c:v>Percent</c:v>
                </c:pt>
              </c:strCache>
            </c:strRef>
          </c:tx>
          <c:spPr>
            <a:ln>
              <a:noFill/>
            </a:ln>
          </c:spPr>
          <c:dPt>
            <c:idx val="0"/>
            <c:bubble3D val="0"/>
            <c:spPr>
              <a:solidFill>
                <a:srgbClr val="432547"/>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C2D-4501-A4F5-64ECC5BF61A3}"/>
              </c:ext>
            </c:extLst>
          </c:dPt>
          <c:dPt>
            <c:idx val="1"/>
            <c:bubble3D val="0"/>
            <c:spPr>
              <a:solidFill>
                <a:srgbClr val="98709C"/>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C2D-4501-A4F5-64ECC5BF61A3}"/>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0C2D-4501-A4F5-64ECC5BF61A3}"/>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0C2D-4501-A4F5-64ECC5BF61A3}"/>
              </c:ext>
            </c:extLst>
          </c:dPt>
          <c:cat>
            <c:strRef>
              <c:f>'Pie Charts'!$M$29:$M$30</c:f>
              <c:strCache>
                <c:ptCount val="2"/>
                <c:pt idx="0">
                  <c:v>US</c:v>
                </c:pt>
                <c:pt idx="1">
                  <c:v>World</c:v>
                </c:pt>
              </c:strCache>
            </c:strRef>
          </c:cat>
          <c:val>
            <c:numRef>
              <c:f>'Pie Charts'!$N$29:$N$30</c:f>
              <c:numCache>
                <c:formatCode>0%</c:formatCode>
                <c:ptCount val="2"/>
                <c:pt idx="0">
                  <c:v>0.70304442084234142</c:v>
                </c:pt>
                <c:pt idx="1">
                  <c:v>0.29695557915765858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0C2D-4501-A4F5-64ECC5BF61A3}"/>
            </c:ext>
          </c:extLst>
        </c:ser>
        <c:dLbls>
          <c:showLegendKey val="0"/>
          <c:showVal val="0"/>
          <c:showCatName val="0"/>
          <c:showSerName val="0"/>
          <c:showPercent val="0"/>
          <c:showBubbleSize val="0"/>
          <c:showLeaderLines val="1"/>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95159047842026E-2"/>
          <c:y val="9.9541567265987396E-2"/>
          <c:w val="0.94650983810424805"/>
          <c:h val="0.75207632780075073"/>
        </c:manualLayout>
      </c:layout>
      <c:barChart>
        <c:barDir val="bar"/>
        <c:grouping val="clustered"/>
        <c:varyColors val="0"/>
        <c:ser>
          <c:idx val="0"/>
          <c:order val="0"/>
          <c:tx>
            <c:strRef>
              <c:f>'REITs (Qtr)'!$P$6</c:f>
              <c:strCache>
                <c:ptCount val="1"/>
                <c:pt idx="0">
                  <c:v>Returns</c:v>
                </c:pt>
              </c:strCache>
            </c:strRef>
          </c:tx>
          <c:spPr>
            <a:solidFill>
              <a:srgbClr val="432547"/>
            </a:solidFill>
          </c:spPr>
          <c:invertIfNegative val="0"/>
          <c:dPt>
            <c:idx val="0"/>
            <c:invertIfNegative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F88-4E03-B543-3844858E9E27}"/>
              </c:ext>
            </c:extLst>
          </c:dPt>
          <c:dPt>
            <c:idx val="1"/>
            <c:invertIfNegative val="0"/>
            <c:bubble3D val="0"/>
            <c:spPr>
              <a:solidFill>
                <a:srgbClr val="98709C"/>
              </a:solidFill>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F88-4E03-B543-3844858E9E27}"/>
              </c:ext>
            </c:extLst>
          </c:dPt>
          <c:dLbls>
            <c:dLbl>
              <c:idx val="0"/>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F88-4E03-B543-3844858E9E27}"/>
                </c:ext>
              </c:extLst>
            </c:dLbl>
            <c:dLbl>
              <c:idx val="1"/>
              <c:layout>
                <c:manualLayout>
                  <c:x val="0"/>
                  <c:y val="7.4963692998871362E-17"/>
                </c:manualLayout>
              </c:layout>
              <c:spPr/>
              <c:txPr>
                <a:bodyPr wrap="square" lIns="38100" tIns="19050" rIns="38100" bIns="19050" anchor="ctr">
                  <a:spAutoFit/>
                </a:bodyPr>
                <a:lstStyle/>
                <a:p>
                  <a:pPr>
                    <a:defRPr smtId="4294967295">
                      <a:solidFill>
                        <a:srgbClr val="C00000"/>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4F88-4E03-B543-3844858E9E27}"/>
                </c:ext>
              </c:extLst>
            </c:dLbl>
            <c:spPr>
              <a:noFill/>
              <a:ln>
                <a:noFill/>
              </a:ln>
              <a:effectLst/>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'REITs (Qtr)'!$O$7:$O$8</c:f>
              <c:strCache>
                <c:ptCount val="2"/>
                <c:pt idx="0">
                  <c:v>US REITS</c:v>
                </c:pt>
                <c:pt idx="1">
                  <c:v>Global ex US REITS</c:v>
                </c:pt>
              </c:strCache>
            </c:strRef>
          </c:cat>
          <c:val>
            <c:numRef>
              <c:f>'REITs (Qtr)'!$P$7:$P$8</c:f>
              <c:numCache>
                <c:formatCode>0.00</c:formatCode>
                <c:ptCount val="2"/>
                <c:pt idx="0">
                  <c:v>4.6399999999999997</c:v>
                </c:pt>
                <c:pt idx="1">
                  <c:v>-7.88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F88-4E03-B543-3844858E9E27}"/>
            </c:ext>
          </c:extLst>
        </c:ser>
        <c:dLbls>
          <c:showLegendKey val="0"/>
          <c:showVal val="0"/>
          <c:showCatName val="0"/>
          <c:showSerName val="0"/>
          <c:showPercent val="0"/>
          <c:showBubbleSize val="0"/>
        </c:dLbls>
        <c:gapWidth val="200"/>
        <c:overlap val="100"/>
        <c:axId val="107864064"/>
        <c:axId val="107865600"/>
      </c:barChart>
      <c:catAx>
        <c:axId val="107864064"/>
        <c:scaling>
          <c:orientation val="maxMin"/>
        </c:scaling>
        <c:delete val="0"/>
        <c:axPos val="l"/>
        <c:numFmt formatCode="General" sourceLinked="0"/>
        <c:majorTickMark val="none"/>
        <c:minorTickMark val="none"/>
        <c:tickLblPos val="none"/>
        <c:spPr>
          <a:noFill/>
          <a:ln w="3175">
            <a:solidFill>
              <a:schemeClr val="bg1">
                <a:lumMod val="65000"/>
              </a:schemeClr>
            </a:solidFill>
          </a:ln>
        </c:spPr>
        <c:crossAx val="107865600"/>
        <c:crossesAt val="0"/>
        <c:auto val="0"/>
        <c:lblAlgn val="ctr"/>
        <c:lblOffset val="100"/>
        <c:noMultiLvlLbl val="0"/>
      </c:catAx>
      <c:valAx>
        <c:axId val="107865600"/>
        <c:scaling>
          <c:orientation val="minMax"/>
        </c:scaling>
        <c:delete val="0"/>
        <c:axPos val="t"/>
        <c:numFmt formatCode="0.00" sourceLinked="1"/>
        <c:majorTickMark val="none"/>
        <c:minorTickMark val="none"/>
        <c:tickLblPos val="none"/>
        <c:spPr>
          <a:ln>
            <a:noFill/>
          </a:ln>
        </c:spPr>
        <c:crossAx val="107864064"/>
        <c:crosses val="autoZero"/>
        <c:crossBetween val="between"/>
      </c:valAx>
    </c:plotArea>
    <c:plotVisOnly val="1"/>
    <c:dispBlanksAs val="gap"/>
    <c:showDLblsOverMax val="0"/>
  </c:chart>
  <c:txPr>
    <a:bodyPr/>
    <a:lstStyle/>
    <a:p>
      <a:pPr>
        <a:defRPr sz="900" smtId="4294967295"/>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317174196243286"/>
          <c:y val="1.7558528110384941E-2"/>
          <c:w val="0.63259541988372803"/>
          <c:h val="0.97043901681900024"/>
        </c:manualLayout>
      </c:layout>
      <c:barChart>
        <c:barDir val="bar"/>
        <c:grouping val="clustered"/>
        <c:varyColors val="0"/>
        <c:ser>
          <c:idx val="0"/>
          <c:order val="0"/>
          <c:tx>
            <c:strRef>
              <c:f>'Commodities (Qtr)'!$O$6</c:f>
              <c:strCache>
                <c:ptCount val="1"/>
                <c:pt idx="0">
                  <c:v>Negative</c:v>
                </c:pt>
              </c:strCache>
            </c:strRef>
          </c:tx>
          <c:spPr>
            <a:solidFill>
              <a:sysClr val="window" lastClr="FFFFFF">
                <a:lumMod val="75000"/>
              </a:sysClr>
            </a:solidFill>
          </c:spPr>
          <c:invertIfNegative val="0"/>
          <c:dLbls>
            <c:dLbl>
              <c:idx val="0"/>
              <c:tx>
                <c:rich>
                  <a:bodyPr/>
                  <a:lstStyle/>
                  <a:p>
                    <a:pPr>
                      <a:defRPr sz="900"/>
                    </a:pPr>
                    <a:fld id="{BC36BCDC-89FF-4E0F-BAAE-E00F96DDEABB}"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0-B52A-4D30-876A-6F16E8E45FDE}"/>
                </c:ext>
              </c:extLst>
            </c:dLbl>
            <c:dLbl>
              <c:idx val="1"/>
              <c:tx>
                <c:rich>
                  <a:bodyPr/>
                  <a:lstStyle/>
                  <a:p>
                    <a:pPr>
                      <a:defRPr sz="900"/>
                    </a:pPr>
                    <a:fld id="{75346E4D-6942-45A9-BF7B-CDD88A154DE2}"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B52A-4D30-876A-6F16E8E45FDE}"/>
                </c:ext>
              </c:extLst>
            </c:dLbl>
            <c:dLbl>
              <c:idx val="2"/>
              <c:tx>
                <c:rich>
                  <a:bodyPr/>
                  <a:lstStyle/>
                  <a:p>
                    <a:pPr>
                      <a:defRPr sz="900"/>
                    </a:pPr>
                    <a:fld id="{1C610E31-B2D8-4D88-9FB9-519390E72F34}"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B52A-4D30-876A-6F16E8E45FDE}"/>
                </c:ext>
              </c:extLst>
            </c:dLbl>
            <c:dLbl>
              <c:idx val="3"/>
              <c:tx>
                <c:rich>
                  <a:bodyPr/>
                  <a:lstStyle/>
                  <a:p>
                    <a:pPr>
                      <a:defRPr sz="900"/>
                    </a:pPr>
                    <a:fld id="{74CE8731-97C8-4BF2-B6DF-AD5B5F232FF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B52A-4D30-876A-6F16E8E45FDE}"/>
                </c:ext>
              </c:extLst>
            </c:dLbl>
            <c:dLbl>
              <c:idx val="4"/>
              <c:tx>
                <c:rich>
                  <a:bodyPr/>
                  <a:lstStyle/>
                  <a:p>
                    <a:pPr>
                      <a:defRPr sz="900"/>
                    </a:pPr>
                    <a:fld id="{9F346429-1382-4A8F-93FB-AAA1B335469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B52A-4D30-876A-6F16E8E45FDE}"/>
                </c:ext>
              </c:extLst>
            </c:dLbl>
            <c:dLbl>
              <c:idx val="5"/>
              <c:tx>
                <c:rich>
                  <a:bodyPr/>
                  <a:lstStyle/>
                  <a:p>
                    <a:pPr>
                      <a:defRPr sz="900"/>
                    </a:pPr>
                    <a:fld id="{CD0B1C35-2677-48CB-93E9-6E80E5186FE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B52A-4D30-876A-6F16E8E45FDE}"/>
                </c:ext>
              </c:extLst>
            </c:dLbl>
            <c:dLbl>
              <c:idx val="6"/>
              <c:tx>
                <c:rich>
                  <a:bodyPr/>
                  <a:lstStyle/>
                  <a:p>
                    <a:pPr>
                      <a:defRPr sz="900"/>
                    </a:pPr>
                    <a:fld id="{042025DC-EC6F-42B1-9BE1-C035B9C77E39}"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B52A-4D30-876A-6F16E8E45FDE}"/>
                </c:ext>
              </c:extLst>
            </c:dLbl>
            <c:dLbl>
              <c:idx val="7"/>
              <c:tx>
                <c:rich>
                  <a:bodyPr/>
                  <a:lstStyle/>
                  <a:p>
                    <a:pPr>
                      <a:defRPr sz="900"/>
                    </a:pPr>
                    <a:fld id="{514F6AB6-1E22-4C04-B316-D32AAC805DB1}"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B52A-4D30-876A-6F16E8E45FDE}"/>
                </c:ext>
              </c:extLst>
            </c:dLbl>
            <c:dLbl>
              <c:idx val="8"/>
              <c:tx>
                <c:rich>
                  <a:bodyPr/>
                  <a:lstStyle/>
                  <a:p>
                    <a:pPr>
                      <a:defRPr sz="900"/>
                    </a:pPr>
                    <a:fld id="{AF33982B-5976-49DB-BAC8-88DE84667535}"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B52A-4D30-876A-6F16E8E45FDE}"/>
                </c:ext>
              </c:extLst>
            </c:dLbl>
            <c:dLbl>
              <c:idx val="9"/>
              <c:tx>
                <c:rich>
                  <a:bodyPr/>
                  <a:lstStyle/>
                  <a:p>
                    <a:pPr>
                      <a:defRPr sz="900"/>
                    </a:pPr>
                    <a:fld id="{3F4D851C-F0FA-4FF9-A59A-03F4B78F6D6E}"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B52A-4D30-876A-6F16E8E45FDE}"/>
                </c:ext>
              </c:extLst>
            </c:dLbl>
            <c:dLbl>
              <c:idx val="10"/>
              <c:tx>
                <c:rich>
                  <a:bodyPr/>
                  <a:lstStyle/>
                  <a:p>
                    <a:pPr>
                      <a:defRPr sz="900">
                        <a:solidFill>
                          <a:srgbClr val="C00000"/>
                        </a:solidFill>
                      </a:defRPr>
                    </a:pPr>
                    <a:fld id="{CCADE504-15E2-46B3-A091-211A6CE47BD4}"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B52A-4D30-876A-6F16E8E45FDE}"/>
                </c:ext>
              </c:extLst>
            </c:dLbl>
            <c:dLbl>
              <c:idx val="11"/>
              <c:tx>
                <c:rich>
                  <a:bodyPr/>
                  <a:lstStyle/>
                  <a:p>
                    <a:pPr>
                      <a:defRPr sz="900">
                        <a:solidFill>
                          <a:srgbClr val="C00000"/>
                        </a:solidFill>
                      </a:defRPr>
                    </a:pPr>
                    <a:fld id="{AA68BD27-C81F-403A-BAF2-BCF4E11A6AA0}"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B52A-4D30-876A-6F16E8E45FDE}"/>
                </c:ext>
              </c:extLst>
            </c:dLbl>
            <c:dLbl>
              <c:idx val="12"/>
              <c:tx>
                <c:rich>
                  <a:bodyPr/>
                  <a:lstStyle/>
                  <a:p>
                    <a:pPr>
                      <a:defRPr sz="900">
                        <a:solidFill>
                          <a:srgbClr val="C00000"/>
                        </a:solidFill>
                      </a:defRPr>
                    </a:pPr>
                    <a:fld id="{784E2D20-A39A-4919-9658-BFCB7750CE1E}"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B52A-4D30-876A-6F16E8E45FDE}"/>
                </c:ext>
              </c:extLst>
            </c:dLbl>
            <c:dLbl>
              <c:idx val="13"/>
              <c:tx>
                <c:rich>
                  <a:bodyPr/>
                  <a:lstStyle/>
                  <a:p>
                    <a:pPr>
                      <a:defRPr sz="900">
                        <a:solidFill>
                          <a:srgbClr val="C00000"/>
                        </a:solidFill>
                      </a:defRPr>
                    </a:pPr>
                    <a:fld id="{86B70657-1DBB-4E2F-A85F-FDFE23E05F7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B52A-4D30-876A-6F16E8E45FDE}"/>
                </c:ext>
              </c:extLst>
            </c:dLbl>
            <c:dLbl>
              <c:idx val="14"/>
              <c:tx>
                <c:rich>
                  <a:bodyPr/>
                  <a:lstStyle/>
                  <a:p>
                    <a:pPr>
                      <a:defRPr sz="900">
                        <a:solidFill>
                          <a:srgbClr val="C00000"/>
                        </a:solidFill>
                      </a:defRPr>
                    </a:pPr>
                    <a:fld id="{13738B50-E409-44CF-967D-E46048707548}"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E-B52A-4D30-876A-6F16E8E45FDE}"/>
                </c:ext>
              </c:extLst>
            </c:dLbl>
            <c:dLbl>
              <c:idx val="15"/>
              <c:tx>
                <c:rich>
                  <a:bodyPr/>
                  <a:lstStyle/>
                  <a:p>
                    <a:pPr>
                      <a:defRPr sz="900">
                        <a:solidFill>
                          <a:srgbClr val="C00000"/>
                        </a:solidFill>
                      </a:defRPr>
                    </a:pPr>
                    <a:fld id="{2A543A40-223C-4C0C-9851-DE075F4D7510}"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B52A-4D30-876A-6F16E8E45FDE}"/>
                </c:ext>
              </c:extLst>
            </c:dLbl>
            <c:dLbl>
              <c:idx val="16"/>
              <c:tx>
                <c:rich>
                  <a:bodyPr/>
                  <a:lstStyle/>
                  <a:p>
                    <a:pPr>
                      <a:defRPr sz="900">
                        <a:solidFill>
                          <a:srgbClr val="C00000"/>
                        </a:solidFill>
                      </a:defRPr>
                    </a:pPr>
                    <a:fld id="{129CA7EB-E8A5-43D2-B566-523C6043635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B52A-4D30-876A-6F16E8E45FDE}"/>
                </c:ext>
              </c:extLst>
            </c:dLbl>
            <c:dLbl>
              <c:idx val="17"/>
              <c:tx>
                <c:rich>
                  <a:bodyPr/>
                  <a:lstStyle/>
                  <a:p>
                    <a:pPr>
                      <a:defRPr sz="900">
                        <a:solidFill>
                          <a:srgbClr val="C00000"/>
                        </a:solidFill>
                      </a:defRPr>
                    </a:pPr>
                    <a:fld id="{A57DFB13-157A-4A58-88DA-41390BE8620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B52A-4D30-876A-6F16E8E45FDE}"/>
                </c:ext>
              </c:extLst>
            </c:dLbl>
            <c:dLbl>
              <c:idx val="18"/>
              <c:tx>
                <c:rich>
                  <a:bodyPr/>
                  <a:lstStyle/>
                  <a:p>
                    <a:pPr>
                      <a:defRPr sz="900">
                        <a:solidFill>
                          <a:srgbClr val="C00000"/>
                        </a:solidFill>
                      </a:defRPr>
                    </a:pPr>
                    <a:fld id="{B1C1CE3E-4C07-4A79-B3C4-1426367EF0BB}"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2-B52A-4D30-876A-6F16E8E45FDE}"/>
                </c:ext>
              </c:extLst>
            </c:dLbl>
            <c:dLbl>
              <c:idx val="19"/>
              <c:tx>
                <c:rich>
                  <a:bodyPr/>
                  <a:lstStyle/>
                  <a:p>
                    <a:pPr>
                      <a:defRPr sz="900">
                        <a:solidFill>
                          <a:srgbClr val="C00000"/>
                        </a:solidFill>
                      </a:defRPr>
                    </a:pPr>
                    <a:fld id="{E1E15B4C-35F3-4A12-B88A-0673DB3D2C5A}"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B52A-4D30-876A-6F16E8E45FDE}"/>
                </c:ext>
              </c:extLst>
            </c:dLbl>
            <c:dLbl>
              <c:idx val="20"/>
              <c:tx>
                <c:rich>
                  <a:bodyPr/>
                  <a:lstStyle/>
                  <a:p>
                    <a:pPr>
                      <a:defRPr sz="900">
                        <a:solidFill>
                          <a:srgbClr val="C00000"/>
                        </a:solidFill>
                      </a:defRPr>
                    </a:pPr>
                    <a:fld id="{C19356B4-2A08-4E6B-93E6-770C8F0BA2E5}"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B52A-4D30-876A-6F16E8E45FDE}"/>
                </c:ext>
              </c:extLst>
            </c:dLbl>
            <c:dLbl>
              <c:idx val="21"/>
              <c:tx>
                <c:rich>
                  <a:bodyPr/>
                  <a:lstStyle/>
                  <a:p>
                    <a:pPr>
                      <a:defRPr sz="900">
                        <a:solidFill>
                          <a:srgbClr val="C00000"/>
                        </a:solidFill>
                      </a:defRPr>
                    </a:pPr>
                    <a:fld id="{FB1E5386-127B-4FA7-8E97-8AC0CEC76BFD}"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B52A-4D30-876A-6F16E8E45FDE}"/>
                </c:ext>
              </c:extLst>
            </c:dLbl>
            <c:dLbl>
              <c:idx val="22"/>
              <c:tx>
                <c:rich>
                  <a:bodyPr/>
                  <a:lstStyle/>
                  <a:p>
                    <a:pPr>
                      <a:defRPr sz="900">
                        <a:solidFill>
                          <a:srgbClr val="C00000"/>
                        </a:solidFill>
                      </a:defRPr>
                    </a:pPr>
                    <a:fld id="{3B84D846-203A-4418-B950-6F5FAE69F766}"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B52A-4D30-876A-6F16E8E45FDE}"/>
                </c:ext>
              </c:extLst>
            </c:dLbl>
            <c:dLbl>
              <c:idx val="23"/>
              <c:tx>
                <c:rich>
                  <a:bodyPr/>
                  <a:lstStyle/>
                  <a:p>
                    <a:pPr>
                      <a:defRPr sz="900">
                        <a:solidFill>
                          <a:srgbClr val="C00000"/>
                        </a:solidFill>
                      </a:defRPr>
                    </a:pPr>
                    <a:fld id="{776C66B8-4344-457A-AE72-493781547D91}"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B52A-4D30-876A-6F16E8E45FDE}"/>
                </c:ext>
              </c:extLst>
            </c:dLbl>
            <c:spPr>
              <a:noFill/>
              <a:ln>
                <a:noFill/>
              </a:ln>
              <a:effectLst/>
            </c:spPr>
            <c:txPr>
              <a:bodyPr wrap="square" lIns="38100" tIns="19050" rIns="38100" bIns="19050" anchor="ctr">
                <a:spAutoFit/>
              </a:bodyPr>
              <a:lstStyle/>
              <a:p>
                <a:pPr>
                  <a:defRPr sz="900" smtId="4294967295">
                    <a:solidFill>
                      <a:srgbClr val="C00000"/>
                    </a:solidFill>
                    <a:latin typeface="Arial" pitchFamily="34" charset="0"/>
                    <a:cs typeface="Arial" pitchFamily="34" charset="0"/>
                  </a:defRPr>
                </a:pPr>
                <a:endParaRPr lang="en-US"/>
              </a:p>
            </c:txPr>
            <c:showLegendKey val="0"/>
            <c:showVal val="0"/>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1"/>
                <c15:showLeaderLines val="1"/>
              </c:ext>
            </c:extLst>
          </c:dLbls>
          <c:cat>
            <c:strRef>
              <c:f>'Commodities (Qtr)'!$N$7:$N$30</c:f>
              <c:strCache>
                <c:ptCount val="24"/>
                <c:pt idx="0">
                  <c:v>Low Sulphur Gas Oil</c:v>
                </c:pt>
                <c:pt idx="1">
                  <c:v>Heating Oil</c:v>
                </c:pt>
                <c:pt idx="2">
                  <c:v>WTI Crude Oil</c:v>
                </c:pt>
                <c:pt idx="3">
                  <c:v>Brent Crude Oil</c:v>
                </c:pt>
                <c:pt idx="4">
                  <c:v>Unleaded Gas</c:v>
                </c:pt>
                <c:pt idx="5">
                  <c:v>Soybean Oil</c:v>
                </c:pt>
                <c:pt idx="6">
                  <c:v>Kansas Wheat</c:v>
                </c:pt>
                <c:pt idx="7">
                  <c:v>Wheat</c:v>
                </c:pt>
                <c:pt idx="8">
                  <c:v>Aluminum</c:v>
                </c:pt>
                <c:pt idx="9">
                  <c:v>Soybean</c:v>
                </c:pt>
                <c:pt idx="10">
                  <c:v>Gold</c:v>
                </c:pt>
                <c:pt idx="11">
                  <c:v>Sugar</c:v>
                </c:pt>
                <c:pt idx="12">
                  <c:v>Live Cattle</c:v>
                </c:pt>
                <c:pt idx="13">
                  <c:v>Cotton</c:v>
                </c:pt>
                <c:pt idx="14">
                  <c:v>Silver</c:v>
                </c:pt>
                <c:pt idx="15">
                  <c:v>Soybean Meal</c:v>
                </c:pt>
                <c:pt idx="16">
                  <c:v>Zinc</c:v>
                </c:pt>
                <c:pt idx="17">
                  <c:v>Corn</c:v>
                </c:pt>
                <c:pt idx="18">
                  <c:v>Nickel</c:v>
                </c:pt>
                <c:pt idx="19">
                  <c:v>Lean Hogs</c:v>
                </c:pt>
                <c:pt idx="20">
                  <c:v>Copper</c:v>
                </c:pt>
                <c:pt idx="21">
                  <c:v>Natural Gas</c:v>
                </c:pt>
                <c:pt idx="22">
                  <c:v>Lead</c:v>
                </c:pt>
                <c:pt idx="23">
                  <c:v>Coffee</c:v>
                </c:pt>
              </c:strCache>
            </c:strRef>
          </c:cat>
          <c:val>
            <c:numRef>
              <c:f>'Commodities (Qtr)'!$O$7:$O$30</c:f>
              <c:numCache>
                <c:formatCode>0.00</c:formatCode>
                <c:ptCount val="24"/>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-1.3</c:v>
                </c:pt>
                <c:pt idx="21">
                  <c:v>-4.17</c:v>
                </c:pt>
                <c:pt idx="22">
                  <c:v>-6.98</c:v>
                </c:pt>
                <c:pt idx="23">
                  <c:v>-12.44</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02D57815-91ED-43cb-92C2-25804820EDAC}">
              <c15:datalabelsRange>
                <c15:f>'Commodities (Qtr)'!$O$7:$O$30</c15:f>
                <c15:dlblRangeCache>
                  <c:ptCount val="24"/>
                  <c:pt idx="20">
                    <c:v>-1.30</c:v>
                  </c:pt>
                  <c:pt idx="21">
                    <c:v>-4.17</c:v>
                  </c:pt>
                  <c:pt idx="22">
                    <c:v>-6.98</c:v>
                  </c:pt>
                  <c:pt idx="23">
                    <c:v>-12.44</c:v>
                  </c:pt>
                </c15:dlblRangeCache>
              </c15:datalabelsRange>
            </c:ext>
            <c:ext xmlns:c16="http://schemas.microsoft.com/office/drawing/2014/chart" uri="{C3380CC4-5D6E-409C-BE32-E72D297353CC}">
              <c16:uniqueId val="{00000018-B52A-4D30-876A-6F16E8E45FDE}"/>
            </c:ext>
          </c:extLst>
        </c:ser>
        <c:ser>
          <c:idx val="1"/>
          <c:order val="1"/>
          <c:tx>
            <c:strRef>
              <c:f>'Commodities (Qtr)'!$P$6</c:f>
              <c:strCache>
                <c:ptCount val="1"/>
                <c:pt idx="0">
                  <c:v>Positive</c:v>
                </c:pt>
              </c:strCache>
            </c:strRef>
          </c:tx>
          <c:spPr>
            <a:solidFill>
              <a:sysClr val="window" lastClr="FFFFFF">
                <a:lumMod val="75000"/>
              </a:sysClr>
            </a:solidFill>
          </c:spPr>
          <c:invertIfNegative val="0"/>
          <c:dLbls>
            <c:dLbl>
              <c:idx val="0"/>
              <c:tx>
                <c:rich>
                  <a:bodyPr/>
                  <a:lstStyle/>
                  <a:p>
                    <a:pPr>
                      <a:defRPr sz="900"/>
                    </a:pPr>
                    <a:fld id="{E8C4F54E-8968-4DA4-82BC-6ED81E6B5B36}"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19-B52A-4D30-876A-6F16E8E45FDE}"/>
                </c:ext>
              </c:extLst>
            </c:dLbl>
            <c:dLbl>
              <c:idx val="1"/>
              <c:tx>
                <c:rich>
                  <a:bodyPr/>
                  <a:lstStyle/>
                  <a:p>
                    <a:pPr>
                      <a:defRPr sz="900"/>
                    </a:pPr>
                    <a:fld id="{A0909ED5-389C-4CFA-BA44-E18DBED20496}"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B52A-4D30-876A-6F16E8E45FDE}"/>
                </c:ext>
              </c:extLst>
            </c:dLbl>
            <c:dLbl>
              <c:idx val="2"/>
              <c:tx>
                <c:rich>
                  <a:bodyPr/>
                  <a:lstStyle/>
                  <a:p>
                    <a:pPr>
                      <a:defRPr sz="900"/>
                    </a:pPr>
                    <a:fld id="{AE6F3781-CF5C-4819-95EE-ADD693993858}"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B52A-4D30-876A-6F16E8E45FDE}"/>
                </c:ext>
              </c:extLst>
            </c:dLbl>
            <c:dLbl>
              <c:idx val="3"/>
              <c:tx>
                <c:rich>
                  <a:bodyPr/>
                  <a:lstStyle/>
                  <a:p>
                    <a:pPr>
                      <a:defRPr sz="900"/>
                    </a:pPr>
                    <a:fld id="{9B20FFAF-6BF0-4C9E-88DD-161A6D09F36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B52A-4D30-876A-6F16E8E45FDE}"/>
                </c:ext>
              </c:extLst>
            </c:dLbl>
            <c:dLbl>
              <c:idx val="4"/>
              <c:tx>
                <c:rich>
                  <a:bodyPr/>
                  <a:lstStyle/>
                  <a:p>
                    <a:pPr>
                      <a:defRPr sz="900"/>
                    </a:pPr>
                    <a:fld id="{7C23ED1B-8100-4AA5-B8FB-A0023EF6820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B52A-4D30-876A-6F16E8E45FDE}"/>
                </c:ext>
              </c:extLst>
            </c:dLbl>
            <c:dLbl>
              <c:idx val="5"/>
              <c:tx>
                <c:rich>
                  <a:bodyPr/>
                  <a:lstStyle/>
                  <a:p>
                    <a:pPr>
                      <a:defRPr sz="900"/>
                    </a:pPr>
                    <a:fld id="{3DA62057-4567-49C3-B2A6-8AC7053B9729}"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B52A-4D30-876A-6F16E8E45FDE}"/>
                </c:ext>
              </c:extLst>
            </c:dLbl>
            <c:dLbl>
              <c:idx val="6"/>
              <c:tx>
                <c:rich>
                  <a:bodyPr/>
                  <a:lstStyle/>
                  <a:p>
                    <a:pPr>
                      <a:defRPr sz="900"/>
                    </a:pPr>
                    <a:fld id="{143F1919-3252-4A51-B5C0-7F6FF002263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B52A-4D30-876A-6F16E8E45FDE}"/>
                </c:ext>
              </c:extLst>
            </c:dLbl>
            <c:dLbl>
              <c:idx val="7"/>
              <c:tx>
                <c:rich>
                  <a:bodyPr/>
                  <a:lstStyle/>
                  <a:p>
                    <a:pPr>
                      <a:defRPr sz="900"/>
                    </a:pPr>
                    <a:fld id="{D3B501AD-B746-4320-BDAB-BD3A04781E9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B52A-4D30-876A-6F16E8E45FDE}"/>
                </c:ext>
              </c:extLst>
            </c:dLbl>
            <c:dLbl>
              <c:idx val="8"/>
              <c:tx>
                <c:rich>
                  <a:bodyPr/>
                  <a:lstStyle/>
                  <a:p>
                    <a:pPr>
                      <a:defRPr sz="900"/>
                    </a:pPr>
                    <a:fld id="{1D787361-2D74-4AEF-9D53-EF438E4233D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B52A-4D30-876A-6F16E8E45FDE}"/>
                </c:ext>
              </c:extLst>
            </c:dLbl>
            <c:dLbl>
              <c:idx val="9"/>
              <c:tx>
                <c:rich>
                  <a:bodyPr/>
                  <a:lstStyle/>
                  <a:p>
                    <a:pPr>
                      <a:defRPr sz="900"/>
                    </a:pPr>
                    <a:fld id="{707CA1B1-5F90-45A9-B1B7-0501E164B555}"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B52A-4D30-876A-6F16E8E45FDE}"/>
                </c:ext>
              </c:extLst>
            </c:dLbl>
            <c:dLbl>
              <c:idx val="10"/>
              <c:tx>
                <c:rich>
                  <a:bodyPr/>
                  <a:lstStyle/>
                  <a:p>
                    <a:pPr>
                      <a:defRPr sz="900"/>
                    </a:pPr>
                    <a:fld id="{72E6CC61-B4EF-4B91-B9F6-12B14F0511C6}"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B52A-4D30-876A-6F16E8E45FDE}"/>
                </c:ext>
              </c:extLst>
            </c:dLbl>
            <c:dLbl>
              <c:idx val="11"/>
              <c:tx>
                <c:rich>
                  <a:bodyPr/>
                  <a:lstStyle/>
                  <a:p>
                    <a:pPr>
                      <a:defRPr sz="900"/>
                    </a:pPr>
                    <a:fld id="{0F5246CA-34D9-4088-8FED-93680A4262E6}"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B52A-4D30-876A-6F16E8E45FDE}"/>
                </c:ext>
              </c:extLst>
            </c:dLbl>
            <c:dLbl>
              <c:idx val="12"/>
              <c:tx>
                <c:rich>
                  <a:bodyPr/>
                  <a:lstStyle/>
                  <a:p>
                    <a:pPr>
                      <a:defRPr sz="900"/>
                    </a:pPr>
                    <a:fld id="{98377CB3-A423-414B-BF93-B4C99DB9B345}"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B52A-4D30-876A-6F16E8E45FDE}"/>
                </c:ext>
              </c:extLst>
            </c:dLbl>
            <c:dLbl>
              <c:idx val="13"/>
              <c:tx>
                <c:rich>
                  <a:bodyPr/>
                  <a:lstStyle/>
                  <a:p>
                    <a:pPr>
                      <a:defRPr sz="900"/>
                    </a:pPr>
                    <a:fld id="{FAB5DB36-5C18-443B-8FEA-BF4905C786C9}"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B52A-4D30-876A-6F16E8E45FDE}"/>
                </c:ext>
              </c:extLst>
            </c:dLbl>
            <c:dLbl>
              <c:idx val="14"/>
              <c:tx>
                <c:rich>
                  <a:bodyPr/>
                  <a:lstStyle/>
                  <a:p>
                    <a:pPr>
                      <a:defRPr sz="900"/>
                    </a:pPr>
                    <a:fld id="{9D30F02D-DF56-40F7-86B3-A4F3B87B8EB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B52A-4D30-876A-6F16E8E45FDE}"/>
                </c:ext>
              </c:extLst>
            </c:dLbl>
            <c:dLbl>
              <c:idx val="15"/>
              <c:tx>
                <c:rich>
                  <a:bodyPr/>
                  <a:lstStyle/>
                  <a:p>
                    <a:pPr>
                      <a:defRPr sz="900"/>
                    </a:pPr>
                    <a:fld id="{C4AAEC40-14B2-4A4C-857C-8DA7C3F50BBD}"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B52A-4D30-876A-6F16E8E45FDE}"/>
                </c:ext>
              </c:extLst>
            </c:dLbl>
            <c:dLbl>
              <c:idx val="16"/>
              <c:tx>
                <c:rich>
                  <a:bodyPr/>
                  <a:lstStyle/>
                  <a:p>
                    <a:pPr>
                      <a:defRPr sz="900"/>
                    </a:pPr>
                    <a:fld id="{7FE4A85B-5100-4960-BA81-55F7E30ED07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B52A-4D30-876A-6F16E8E45FDE}"/>
                </c:ext>
              </c:extLst>
            </c:dLbl>
            <c:dLbl>
              <c:idx val="17"/>
              <c:tx>
                <c:rich>
                  <a:bodyPr/>
                  <a:lstStyle/>
                  <a:p>
                    <a:pPr>
                      <a:defRPr sz="900"/>
                    </a:pPr>
                    <a:fld id="{A4FEE088-5F76-4629-A648-B7AA574D19E8}"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B52A-4D30-876A-6F16E8E45FDE}"/>
                </c:ext>
              </c:extLst>
            </c:dLbl>
            <c:dLbl>
              <c:idx val="18"/>
              <c:tx>
                <c:rich>
                  <a:bodyPr/>
                  <a:lstStyle/>
                  <a:p>
                    <a:pPr>
                      <a:defRPr sz="900"/>
                    </a:pPr>
                    <a:fld id="{136D2932-3FA4-46F5-AC5E-B5F77FD2694E}"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B52A-4D30-876A-6F16E8E45FDE}"/>
                </c:ext>
              </c:extLst>
            </c:dLbl>
            <c:dLbl>
              <c:idx val="19"/>
              <c:tx>
                <c:rich>
                  <a:bodyPr/>
                  <a:lstStyle/>
                  <a:p>
                    <a:pPr>
                      <a:defRPr sz="900"/>
                    </a:pPr>
                    <a:fld id="{F23A42A4-F744-45F8-8FEF-4D81A0ABEF9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B52A-4D30-876A-6F16E8E45FDE}"/>
                </c:ext>
              </c:extLst>
            </c:dLbl>
            <c:dLbl>
              <c:idx val="20"/>
              <c:tx>
                <c:rich>
                  <a:bodyPr/>
                  <a:lstStyle/>
                  <a:p>
                    <a:pPr>
                      <a:defRPr sz="900"/>
                    </a:pPr>
                    <a:fld id="{7624DFB9-F561-4848-A4AB-AFBDCF1770E2}"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B52A-4D30-876A-6F16E8E45FDE}"/>
                </c:ext>
              </c:extLst>
            </c:dLbl>
            <c:dLbl>
              <c:idx val="21"/>
              <c:tx>
                <c:rich>
                  <a:bodyPr/>
                  <a:lstStyle/>
                  <a:p>
                    <a:pPr>
                      <a:defRPr sz="900"/>
                    </a:pPr>
                    <a:fld id="{24C42BC6-6B77-4928-82CB-332DA0B70794}"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B52A-4D30-876A-6F16E8E45FDE}"/>
                </c:ext>
              </c:extLst>
            </c:dLbl>
            <c:dLbl>
              <c:idx val="22"/>
              <c:tx>
                <c:rich>
                  <a:bodyPr/>
                  <a:lstStyle/>
                  <a:p>
                    <a:pPr>
                      <a:defRPr sz="900"/>
                    </a:pPr>
                    <a:fld id="{9F4328AD-B8D5-48C4-ADF1-E3F40F0D2C50}"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B52A-4D30-876A-6F16E8E45FDE}"/>
                </c:ext>
              </c:extLst>
            </c:dLbl>
            <c:dLbl>
              <c:idx val="23"/>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30-B52A-4D30-876A-6F16E8E45FDE}"/>
                </c:ext>
              </c:extLst>
            </c:dLbl>
            <c:spPr>
              <a:noFill/>
              <a:ln>
                <a:noFill/>
              </a:ln>
              <a:effectLst/>
            </c:spPr>
            <c:txPr>
              <a:bodyPr wrap="square" lIns="38100" tIns="19050" rIns="38100" bIns="19050" anchor="ctr">
                <a:spAutoFit/>
              </a:bodyPr>
              <a:lstStyle/>
              <a:p>
                <a:pPr>
                  <a:defRPr sz="900" smtId="4294967295">
                    <a:latin typeface="Arial" pitchFamily="34" charset="0"/>
                    <a:cs typeface="Arial" pitchFamily="34" charset="0"/>
                  </a:defRPr>
                </a:pPr>
                <a:endParaRPr lang="en-US"/>
              </a:p>
            </c:txPr>
            <c:showLegendKey val="0"/>
            <c:showVal val="0"/>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1"/>
                <c15:showLeaderLines val="1"/>
              </c:ext>
            </c:extLst>
          </c:dLbls>
          <c:cat>
            <c:strRef>
              <c:f>'Commodities (Qtr)'!$N$7:$N$30</c:f>
              <c:strCache>
                <c:ptCount val="24"/>
                <c:pt idx="0">
                  <c:v>Low Sulphur Gas Oil</c:v>
                </c:pt>
                <c:pt idx="1">
                  <c:v>Heating Oil</c:v>
                </c:pt>
                <c:pt idx="2">
                  <c:v>WTI Crude Oil</c:v>
                </c:pt>
                <c:pt idx="3">
                  <c:v>Brent Crude Oil</c:v>
                </c:pt>
                <c:pt idx="4">
                  <c:v>Unleaded Gas</c:v>
                </c:pt>
                <c:pt idx="5">
                  <c:v>Soybean Oil</c:v>
                </c:pt>
                <c:pt idx="6">
                  <c:v>Kansas Wheat</c:v>
                </c:pt>
                <c:pt idx="7">
                  <c:v>Wheat</c:v>
                </c:pt>
                <c:pt idx="8">
                  <c:v>Aluminum</c:v>
                </c:pt>
                <c:pt idx="9">
                  <c:v>Soybean</c:v>
                </c:pt>
                <c:pt idx="10">
                  <c:v>Gold</c:v>
                </c:pt>
                <c:pt idx="11">
                  <c:v>Sugar</c:v>
                </c:pt>
                <c:pt idx="12">
                  <c:v>Live Cattle</c:v>
                </c:pt>
                <c:pt idx="13">
                  <c:v>Cotton</c:v>
                </c:pt>
                <c:pt idx="14">
                  <c:v>Silver</c:v>
                </c:pt>
                <c:pt idx="15">
                  <c:v>Soybean Meal</c:v>
                </c:pt>
                <c:pt idx="16">
                  <c:v>Zinc</c:v>
                </c:pt>
                <c:pt idx="17">
                  <c:v>Corn</c:v>
                </c:pt>
                <c:pt idx="18">
                  <c:v>Nickel</c:v>
                </c:pt>
                <c:pt idx="19">
                  <c:v>Lean Hogs</c:v>
                </c:pt>
                <c:pt idx="20">
                  <c:v>Copper</c:v>
                </c:pt>
                <c:pt idx="21">
                  <c:v>Natural Gas</c:v>
                </c:pt>
                <c:pt idx="22">
                  <c:v>Lead</c:v>
                </c:pt>
                <c:pt idx="23">
                  <c:v>Coffee</c:v>
                </c:pt>
              </c:strCache>
            </c:strRef>
          </c:cat>
          <c:val>
            <c:numRef>
              <c:f>'Commodities (Qtr)'!$P$7:$P$30</c:f>
              <c:numCache>
                <c:formatCode>0.00</c:formatCode>
                <c:ptCount val="24"/>
                <c:pt idx="0">
                  <c:v>108.53</c:v>
                </c:pt>
                <c:pt idx="1">
                  <c:v>106.43</c:v>
                </c:pt>
                <c:pt idx="2">
                  <c:v>79.8</c:v>
                </c:pt>
                <c:pt idx="3">
                  <c:v>75.84</c:v>
                </c:pt>
                <c:pt idx="4">
                  <c:v>66.510000000000005</c:v>
                </c:pt>
                <c:pt idx="5">
                  <c:v>41.98</c:v>
                </c:pt>
                <c:pt idx="6">
                  <c:v>21.67</c:v>
                </c:pt>
                <c:pt idx="7">
                  <c:v>20.7</c:v>
                </c:pt>
                <c:pt idx="8">
                  <c:v>17.649999999999999</c:v>
                </c:pt>
                <c:pt idx="9">
                  <c:v>11.35</c:v>
                </c:pt>
                <c:pt idx="10">
                  <c:v>7.14</c:v>
                </c:pt>
                <c:pt idx="11">
                  <c:v>6.98</c:v>
                </c:pt>
                <c:pt idx="12">
                  <c:v>6.5</c:v>
                </c:pt>
                <c:pt idx="13">
                  <c:v>6.31</c:v>
                </c:pt>
                <c:pt idx="14">
                  <c:v>6.25</c:v>
                </c:pt>
                <c:pt idx="15">
                  <c:v>4.97</c:v>
                </c:pt>
                <c:pt idx="16">
                  <c:v>4.67</c:v>
                </c:pt>
                <c:pt idx="17">
                  <c:v>2.78</c:v>
                </c:pt>
                <c:pt idx="18">
                  <c:v>2.38</c:v>
                </c:pt>
                <c:pt idx="19">
                  <c:v>0.45</c:v>
                </c:pt>
                <c:pt idx="20">
                  <c:v>0</c:v>
                </c:pt>
                <c:pt idx="21">
                  <c:v>0</c:v>
                </c:pt>
                <c:pt idx="22">
                  <c:v>0</c:v>
                </c:pt>
                <c:pt idx="23">
                  <c:v>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02D57815-91ED-43cb-92C2-25804820EDAC}">
              <c15:datalabelsRange>
                <c15:f>'Commodities (Qtr)'!$P$7:$P$30</c15:f>
                <c15:dlblRangeCache>
                  <c:ptCount val="24"/>
                  <c:pt idx="0">
                    <c:v>108.53</c:v>
                  </c:pt>
                  <c:pt idx="1">
                    <c:v>106.43</c:v>
                  </c:pt>
                  <c:pt idx="2">
                    <c:v>79.80</c:v>
                  </c:pt>
                  <c:pt idx="3">
                    <c:v>75.84</c:v>
                  </c:pt>
                  <c:pt idx="4">
                    <c:v>66.51</c:v>
                  </c:pt>
                  <c:pt idx="5">
                    <c:v>41.98</c:v>
                  </c:pt>
                  <c:pt idx="6">
                    <c:v>21.67</c:v>
                  </c:pt>
                  <c:pt idx="7">
                    <c:v>20.70</c:v>
                  </c:pt>
                  <c:pt idx="8">
                    <c:v>17.65</c:v>
                  </c:pt>
                  <c:pt idx="9">
                    <c:v>11.35</c:v>
                  </c:pt>
                  <c:pt idx="10">
                    <c:v>7.14</c:v>
                  </c:pt>
                  <c:pt idx="11">
                    <c:v>6.98</c:v>
                  </c:pt>
                  <c:pt idx="12">
                    <c:v>6.50</c:v>
                  </c:pt>
                  <c:pt idx="13">
                    <c:v>6.31</c:v>
                  </c:pt>
                  <c:pt idx="14">
                    <c:v>6.25</c:v>
                  </c:pt>
                  <c:pt idx="15">
                    <c:v>4.97</c:v>
                  </c:pt>
                  <c:pt idx="16">
                    <c:v>4.67</c:v>
                  </c:pt>
                  <c:pt idx="17">
                    <c:v>2.78</c:v>
                  </c:pt>
                  <c:pt idx="18">
                    <c:v>2.38</c:v>
                  </c:pt>
                  <c:pt idx="19">
                    <c:v>0.45</c:v>
                  </c:pt>
                  <c:pt idx="20">
                    <c:v> </c:v>
                  </c:pt>
                  <c:pt idx="21">
                    <c:v> </c:v>
                  </c:pt>
                  <c:pt idx="22">
                    <c:v> </c:v>
                  </c:pt>
                  <c:pt idx="23">
                    <c:v> </c:v>
                  </c:pt>
                </c15:dlblRangeCache>
              </c15:datalabelsRange>
            </c:ext>
            <c:ext xmlns:c16="http://schemas.microsoft.com/office/drawing/2014/chart" uri="{C3380CC4-5D6E-409C-BE32-E72D297353CC}">
              <c16:uniqueId val="{00000031-B52A-4D30-876A-6F16E8E45FDE}"/>
            </c:ext>
          </c:extLst>
        </c:ser>
        <c:dLbls>
          <c:showLegendKey val="0"/>
          <c:showVal val="0"/>
          <c:showCatName val="0"/>
          <c:showSerName val="0"/>
          <c:showPercent val="0"/>
          <c:showBubbleSize val="0"/>
        </c:dLbls>
        <c:gapWidth val="106"/>
        <c:overlap val="100"/>
        <c:axId val="106872192"/>
        <c:axId val="108205184"/>
      </c:barChart>
      <c:catAx>
        <c:axId val="106872192"/>
        <c:scaling>
          <c:orientation val="maxMin"/>
        </c:scaling>
        <c:delete val="0"/>
        <c:axPos val="l"/>
        <c:numFmt formatCode="General" sourceLinked="1"/>
        <c:majorTickMark val="none"/>
        <c:minorTickMark val="none"/>
        <c:tickLblPos val="low"/>
        <c:txPr>
          <a:bodyPr/>
          <a:lstStyle/>
          <a:p>
            <a:pPr>
              <a:defRPr sz="900" smtId="4294967295">
                <a:latin typeface="Arial" pitchFamily="34" charset="0"/>
                <a:cs typeface="Arial" pitchFamily="34" charset="0"/>
              </a:defRPr>
            </a:pPr>
            <a:endParaRPr lang="en-US"/>
          </a:p>
        </c:txPr>
        <c:crossAx val="108205184"/>
        <c:crosses val="autoZero"/>
        <c:auto val="0"/>
        <c:lblAlgn val="ctr"/>
        <c:lblOffset val="200"/>
        <c:noMultiLvlLbl val="0"/>
      </c:catAx>
      <c:valAx>
        <c:axId val="108205184"/>
        <c:scaling>
          <c:orientation val="minMax"/>
          <c:min val="-29"/>
        </c:scaling>
        <c:delete val="0"/>
        <c:axPos val="b"/>
        <c:numFmt formatCode="#0.00;[Red]\-#0.00;" sourceLinked="0"/>
        <c:majorTickMark val="none"/>
        <c:minorTickMark val="none"/>
        <c:tickLblPos val="none"/>
        <c:spPr>
          <a:ln>
            <a:noFill/>
          </a:ln>
        </c:spPr>
        <c:crossAx val="106872192"/>
        <c:crosses val="max"/>
        <c:crossBetween val="between"/>
        <c:majorUnit val="1"/>
      </c:valAx>
    </c:plotArea>
    <c:plotVisOnly val="1"/>
    <c:dispBlanksAs val="gap"/>
    <c:showDLblsOverMax val="0"/>
  </c:chart>
  <c:txPr>
    <a:bodyPr/>
    <a:lstStyle/>
    <a:p>
      <a:pPr>
        <a:defRPr sz="1800" smtId="4294967295"/>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871788442134857"/>
          <c:y val="6.3177965581417084E-2"/>
          <c:w val="0.64554125070571899"/>
          <c:h val="0.65930390357971191"/>
        </c:manualLayout>
      </c:layout>
      <c:scatterChart>
        <c:scatterStyle val="lineMarker"/>
        <c:varyColors val="0"/>
        <c:ser>
          <c:idx val="1"/>
          <c:order val="0"/>
          <c:tx>
            <c:strRef>
              <c:f>'Fixed Income (Qtr)'!$J$6</c:f>
              <c:strCache>
                <c:ptCount val="1"/>
                <c:pt idx="0">
                  <c:v>3/31/2026</c:v>
                </c:pt>
              </c:strCache>
            </c:strRef>
          </c:tx>
          <c:spPr>
            <a:ln>
              <a:solidFill>
                <a:srgbClr val="4D859E"/>
              </a:solidFill>
            </a:ln>
          </c:spPr>
          <c:marker>
            <c:symbol val="none"/>
          </c:marker>
          <c:dLbls>
            <c:dLbl>
              <c:idx val="7"/>
              <c:layout>
                <c:manualLayout>
                  <c:x val="-2.0830025704377354E-2"/>
                  <c:y val="-4.372518817333558E-2"/>
                </c:manualLayout>
              </c:layout>
              <c:spPr/>
              <c:txPr>
                <a:bodyPr/>
                <a:lstStyle/>
                <a:p>
                  <a:pPr>
                    <a:defRPr sz="800" baseline="0" smtId="4294967295">
                      <a:solidFill>
                        <a:schemeClr val="tx2"/>
                      </a:solidFill>
                      <a:latin typeface="+mn-lt"/>
                    </a:defRPr>
                  </a:pPr>
                  <a:endParaRPr lang="en-US"/>
                </a:p>
              </c:txPr>
              <c:dLblPos val="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598979999999999"/>
                      <c:h val="8.3022540000000006E-2"/>
                    </c:manualLayout>
                  </c15:layout>
                </c:ext>
                <c:ext xmlns:c16="http://schemas.microsoft.com/office/drawing/2014/chart" uri="{C3380CC4-5D6E-409C-BE32-E72D297353CC}">
                  <c16:uniqueId val="{00000000-3CDB-4393-9ED4-D79B9AD37F60}"/>
                </c:ext>
              </c:extLst>
            </c:dLbl>
            <c:spPr>
              <a:noFill/>
              <a:ln>
                <a:noFill/>
              </a:ln>
              <a:effectLst/>
            </c:spPr>
            <c:txPr>
              <a:bodyPr/>
              <a:lstStyle/>
              <a:p>
                <a:pPr>
                  <a:defRPr sz="800" baseline="0" smtId="4294967295">
                    <a:solidFill>
                      <a:schemeClr val="tx2"/>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(Qtr)'!$J$7:$J$14</c:f>
              <c:numCache>
                <c:formatCode>0.00</c:formatCode>
                <c:ptCount val="8"/>
                <c:pt idx="0">
                  <c:v>3.7</c:v>
                </c:pt>
                <c:pt idx="1">
                  <c:v>3.72</c:v>
                </c:pt>
                <c:pt idx="2">
                  <c:v>3.68</c:v>
                </c:pt>
                <c:pt idx="3">
                  <c:v>3.79</c:v>
                </c:pt>
                <c:pt idx="4">
                  <c:v>3.81</c:v>
                </c:pt>
                <c:pt idx="5">
                  <c:v>3.92</c:v>
                </c:pt>
                <c:pt idx="6">
                  <c:v>4.3</c:v>
                </c:pt>
                <c:pt idx="7">
                  <c:v>4.88</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3CDB-4393-9ED4-D79B9AD37F60}"/>
            </c:ext>
          </c:extLst>
        </c:ser>
        <c:ser>
          <c:idx val="2"/>
          <c:order val="1"/>
          <c:tx>
            <c:strRef>
              <c:f>'Fixed Income (Qtr)'!$K$6</c:f>
              <c:strCache>
                <c:ptCount val="1"/>
                <c:pt idx="0">
                  <c:v>12/31/2025</c:v>
                </c:pt>
              </c:strCache>
            </c:strRef>
          </c:tx>
          <c:spPr>
            <a:ln>
              <a:solidFill>
                <a:srgbClr val="93A37C"/>
              </a:solidFill>
            </a:ln>
          </c:spPr>
          <c:marker>
            <c:symbol val="none"/>
          </c:marker>
          <c:dLbls>
            <c:dLbl>
              <c:idx val="7"/>
              <c:layout>
                <c:manualLayout>
                  <c:x val="-1.2497917013831027E-2"/>
                  <c:y val="1.7583754336456488E-2"/>
                </c:manualLayout>
              </c:layout>
              <c:spPr>
                <a:noFill/>
                <a:ln>
                  <a:noFill/>
                </a:ln>
                <a:effectLst/>
              </c:spPr>
              <c:txPr>
                <a:bodyPr wrap="square" lIns="38100" tIns="19050" rIns="38100" bIns="19050" anchor="ctr">
                  <a:noAutofit/>
                </a:bodyPr>
                <a:lstStyle/>
                <a:p>
                  <a:pPr>
                    <a:defRPr sz="800" baseline="0" smtId="4294967295">
                      <a:solidFill>
                        <a:schemeClr val="accent2"/>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750733145525615"/>
                      <c:h val="0.1045673933841024"/>
                    </c:manualLayout>
                  </c15:layout>
                </c:ext>
                <c:ext xmlns:c16="http://schemas.microsoft.com/office/drawing/2014/chart" uri="{C3380CC4-5D6E-409C-BE32-E72D297353CC}">
                  <c16:uniqueId val="{00000002-3CDB-4393-9ED4-D79B9AD37F60}"/>
                </c:ext>
              </c:extLst>
            </c:dLbl>
            <c:spPr>
              <a:noFill/>
              <a:ln>
                <a:noFill/>
              </a:ln>
              <a:effectLst/>
            </c:spPr>
            <c:txPr>
              <a:bodyPr wrap="square" lIns="38100" tIns="19050" rIns="38100" bIns="19050" anchor="ctr">
                <a:spAutoFit/>
              </a:bodyPr>
              <a:lstStyle/>
              <a:p>
                <a:pPr>
                  <a:defRPr sz="800" baseline="0" smtId="4294967295">
                    <a:solidFill>
                      <a:schemeClr val="accent2"/>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(Qtr)'!$K$7:$K$14</c:f>
              <c:numCache>
                <c:formatCode>0.00</c:formatCode>
                <c:ptCount val="8"/>
                <c:pt idx="0">
                  <c:v>3.67</c:v>
                </c:pt>
                <c:pt idx="1">
                  <c:v>3.59</c:v>
                </c:pt>
                <c:pt idx="2">
                  <c:v>3.48</c:v>
                </c:pt>
                <c:pt idx="3">
                  <c:v>3.47</c:v>
                </c:pt>
                <c:pt idx="4">
                  <c:v>3.55</c:v>
                </c:pt>
                <c:pt idx="5">
                  <c:v>3.73</c:v>
                </c:pt>
                <c:pt idx="6">
                  <c:v>4.18</c:v>
                </c:pt>
                <c:pt idx="7">
                  <c:v>4.84</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CDB-4393-9ED4-D79B9AD37F60}"/>
            </c:ext>
          </c:extLst>
        </c:ser>
        <c:ser>
          <c:idx val="3"/>
          <c:order val="2"/>
          <c:tx>
            <c:strRef>
              <c:f>'Fixed Income (Qtr)'!$L$6</c:f>
              <c:strCache>
                <c:ptCount val="1"/>
                <c:pt idx="0">
                  <c:v>3/31/2025</c:v>
                </c:pt>
              </c:strCache>
            </c:strRef>
          </c:tx>
          <c:spPr>
            <a:ln>
              <a:solidFill>
                <a:sysClr val="window" lastClr="FFFFFF">
                  <a:lumMod val="50000"/>
                </a:sysClr>
              </a:solidFill>
            </a:ln>
          </c:spPr>
          <c:marker>
            <c:symbol val="none"/>
          </c:marker>
          <c:dLbls>
            <c:dLbl>
              <c:idx val="0"/>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3CDB-4393-9ED4-D79B9AD37F60}"/>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3CDB-4393-9ED4-D79B9AD37F60}"/>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3CDB-4393-9ED4-D79B9AD37F60}"/>
                </c:ext>
              </c:extLst>
            </c:dLbl>
            <c:dLbl>
              <c:idx val="3"/>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3CDB-4393-9ED4-D79B9AD37F60}"/>
                </c:ext>
              </c:extLst>
            </c:dLbl>
            <c:dLbl>
              <c:idx val="4"/>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3CDB-4393-9ED4-D79B9AD37F60}"/>
                </c:ext>
              </c:extLst>
            </c:dLbl>
            <c:dLbl>
              <c:idx val="5"/>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9-3CDB-4393-9ED4-D79B9AD37F60}"/>
                </c:ext>
              </c:extLst>
            </c:dLbl>
            <c:dLbl>
              <c:idx val="6"/>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3CDB-4393-9ED4-D79B9AD37F60}"/>
                </c:ext>
              </c:extLst>
            </c:dLbl>
            <c:dLbl>
              <c:idx val="7"/>
              <c:layout>
                <c:manualLayout>
                  <c:x val="-1.6663889351774704E-2"/>
                  <c:y val="5.7570346347262498E-2"/>
                </c:manualLayout>
              </c:layout>
              <c:tx>
                <c:rich>
                  <a:bodyPr/>
                  <a:lstStyle/>
                  <a:p>
                    <a:pPr>
                      <a:defRPr/>
                    </a:pPr>
                    <a:fld id="{B2C26DB2-3D06-40B4-942E-636A083EB672}" type="SERIESNAME">
                      <a:rPr lang="en-US" sz="800"/>
                      <a:pPr>
                        <a:defRPr/>
                      </a:pPr>
                      <a:t>[SERIES NAME]</a:t>
                    </a:fld>
                    <a:endParaRPr lang="en-US"/>
                  </a:p>
                </c:rich>
              </c:tx>
              <c:sp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0"/>
                </c:ext>
                <c:ext xmlns:c16="http://schemas.microsoft.com/office/drawing/2014/chart" uri="{C3380CC4-5D6E-409C-BE32-E72D297353CC}">
                  <c16:uniqueId val="{0000000B-3CDB-4393-9ED4-D79B9AD37F60}"/>
                </c:ext>
              </c:extLst>
            </c:dLbl>
            <c:spPr>
              <a:noFill/>
              <a:ln>
                <a:noFill/>
              </a:ln>
              <a:effectLst/>
            </c:spPr>
            <c:txPr>
              <a:bodyPr wrap="square" lIns="38100" tIns="19050" rIns="38100" bIns="19050" anchor="ctr">
                <a:spAutoFit/>
              </a:bodyPr>
              <a:lstStyle/>
              <a:p>
                <a:pPr>
                  <a:defRPr sz="800" smtId="4294967295"/>
                </a:pPr>
                <a:endParaRPr lang="en-US"/>
              </a:p>
            </c:txPr>
            <c:showLegendKey val="0"/>
            <c:showVal val="0"/>
            <c:showCatName val="0"/>
            <c:showSerName val="1"/>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(Qtr)'!$L$7:$L$14</c:f>
              <c:numCache>
                <c:formatCode>0.00</c:formatCode>
                <c:ptCount val="8"/>
                <c:pt idx="0">
                  <c:v>4.32</c:v>
                </c:pt>
                <c:pt idx="1">
                  <c:v>4.2300000000000004</c:v>
                </c:pt>
                <c:pt idx="2">
                  <c:v>4.03</c:v>
                </c:pt>
                <c:pt idx="3">
                  <c:v>3.89</c:v>
                </c:pt>
                <c:pt idx="4">
                  <c:v>3.89</c:v>
                </c:pt>
                <c:pt idx="5">
                  <c:v>3.96</c:v>
                </c:pt>
                <c:pt idx="6">
                  <c:v>4.2300000000000004</c:v>
                </c:pt>
                <c:pt idx="7">
                  <c:v>4.59</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3CDB-4393-9ED4-D79B9AD37F60}"/>
            </c:ext>
          </c:extLst>
        </c:ser>
        <c:dLbls>
          <c:showLegendKey val="0"/>
          <c:showVal val="0"/>
          <c:showCatName val="0"/>
          <c:showSerName val="0"/>
          <c:showPercent val="0"/>
          <c:showBubbleSize val="0"/>
        </c:dLbls>
        <c:axId val="111352832"/>
        <c:axId val="111375104"/>
      </c:scatterChart>
      <c:valAx>
        <c:axId val="111352832"/>
        <c:scaling>
          <c:orientation val="minMax"/>
          <c:max val="360"/>
          <c:min val="0"/>
        </c:scaling>
        <c:delete val="0"/>
        <c:axPos val="b"/>
        <c:numFmt formatCode="General" sourceLinked="1"/>
        <c:majorTickMark val="none"/>
        <c:minorTickMark val="none"/>
        <c:tickLblPos val="none"/>
        <c:spPr>
          <a:ln w="6350">
            <a:solidFill>
              <a:schemeClr val="bg1">
                <a:lumMod val="65000"/>
              </a:schemeClr>
            </a:solidFill>
          </a:ln>
        </c:spPr>
        <c:txPr>
          <a:bodyPr rot="0" vert="horz"/>
          <a:lstStyle/>
          <a:p>
            <a:pPr>
              <a:defRPr sz="600" smtId="4294967295">
                <a:solidFill>
                  <a:schemeClr val="tx1"/>
                </a:solidFill>
                <a:latin typeface="+mn-lt"/>
              </a:defRPr>
            </a:pPr>
            <a:endParaRPr lang="en-US"/>
          </a:p>
        </c:txPr>
        <c:crossAx val="111375104"/>
        <c:crosses val="autoZero"/>
        <c:crossBetween val="midCat"/>
      </c:valAx>
      <c:valAx>
        <c:axId val="111375104"/>
        <c:scaling>
          <c:orientation val="minMax"/>
          <c:max val="6"/>
          <c:min val="0"/>
        </c:scaling>
        <c:delete val="0"/>
        <c:axPos val="l"/>
        <c:numFmt formatCode="0.00" sourceLinked="1"/>
        <c:majorTickMark val="none"/>
        <c:minorTickMark val="none"/>
        <c:tickLblPos val="nextTo"/>
        <c:spPr>
          <a:ln w="6350">
            <a:solidFill>
              <a:schemeClr val="bg1">
                <a:lumMod val="65000"/>
              </a:schemeClr>
            </a:solidFill>
          </a:ln>
        </c:spPr>
        <c:txPr>
          <a:bodyPr/>
          <a:lstStyle/>
          <a:p>
            <a:pPr>
              <a:defRPr sz="850" baseline="0" smtId="4294967295">
                <a:solidFill>
                  <a:schemeClr val="tx1"/>
                </a:solidFill>
                <a:latin typeface="+mn-lt"/>
              </a:defRPr>
            </a:pPr>
            <a:endParaRPr lang="en-US"/>
          </a:p>
        </c:txPr>
        <c:crossAx val="111352832"/>
        <c:crosses val="autoZero"/>
        <c:crossBetween val="midCat"/>
        <c:majorUnit val="1"/>
      </c:valAx>
    </c:plotArea>
    <c:plotVisOnly val="1"/>
    <c:dispBlanksAs val="gap"/>
    <c:showDLblsOverMax val="0"/>
  </c:chart>
  <c:txPr>
    <a:bodyPr/>
    <a:lstStyle/>
    <a:p>
      <a:pPr>
        <a:defRPr sz="900" smtId="4294967295">
          <a:solidFill>
            <a:schemeClr val="bg1">
              <a:lumMod val="50000"/>
            </a:schemeClr>
          </a:solidFill>
          <a:latin typeface="Arial" pitchFamily="34" charset="0"/>
          <a:cs typeface="Arial" pitchFamily="34" charset="0"/>
        </a:defRPr>
      </a:pPr>
      <a:endParaRPr lang="en-US"/>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558286607265472E-2"/>
          <c:y val="2.0537260919809341E-2"/>
          <c:w val="0.91452378034591675"/>
          <c:h val="0.69287621974945068"/>
        </c:manualLayout>
      </c:layout>
      <c:barChart>
        <c:barDir val="col"/>
        <c:grouping val="clustered"/>
        <c:varyColors val="0"/>
        <c:ser>
          <c:idx val="1"/>
          <c:order val="1"/>
          <c:spPr>
            <a:solidFill>
              <a:schemeClr val="tx2">
                <a:lumMod val="75000"/>
              </a:schemeClr>
            </a:solidFill>
            <a:effectLst/>
          </c:spPr>
          <c:invertIfNegative val="0"/>
          <c:dLbls>
            <c:dLbl>
              <c:idx val="0"/>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ED6A-4B04-81BF-4D1F449D40A2}"/>
                </c:ext>
              </c:extLst>
            </c:dLbl>
            <c:dLbl>
              <c:idx val="1"/>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ED6A-4B04-81BF-4D1F449D40A2}"/>
                </c:ext>
              </c:extLst>
            </c:dLbl>
            <c:dLbl>
              <c:idx val="2"/>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ED6A-4B04-81BF-4D1F449D40A2}"/>
                </c:ext>
              </c:extLst>
            </c:dLbl>
            <c:dLbl>
              <c:idx val="3"/>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ED6A-4B04-81BF-4D1F449D40A2}"/>
                </c:ext>
              </c:extLst>
            </c:dLbl>
            <c:spPr>
              <a:noFill/>
              <a:ln>
                <a:noFill/>
              </a:ln>
              <a:effectLst/>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(Qtr)'!$W$7:$W$10</c:f>
              <c:numCache>
                <c:formatCode>0.00</c:formatCode>
                <c:ptCount val="4"/>
                <c:pt idx="0">
                  <c:v>4.3</c:v>
                </c:pt>
                <c:pt idx="1">
                  <c:v>4</c:v>
                </c:pt>
                <c:pt idx="2">
                  <c:v>4.87</c:v>
                </c:pt>
                <c:pt idx="3">
                  <c:v>5.21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B7FF-463E-B70D-39805B192CFD}"/>
            </c:ext>
          </c:extLst>
        </c:ser>
        <c:dLbls>
          <c:showLegendKey val="0"/>
          <c:showVal val="0"/>
          <c:showCatName val="0"/>
          <c:showSerName val="0"/>
          <c:showPercent val="0"/>
          <c:showBubbleSize val="0"/>
        </c:dLbls>
        <c:gapWidth val="30"/>
        <c:axId val="108243200"/>
        <c:axId val="108249088"/>
      </c:barChart>
      <c:barChart>
        <c:barDir val="col"/>
        <c:grouping val="clustered"/>
        <c:varyColors val="0"/>
        <c:ser>
          <c:idx val="0"/>
          <c:order val="0"/>
          <c:spPr>
            <a:solidFill>
              <a:schemeClr val="bg1">
                <a:lumMod val="50000"/>
              </a:schemeClr>
            </a:solidFill>
            <a:ln w="0" cap="flat" cmpd="sng" algn="ctr">
              <a:noFill/>
              <a:prstDash val="solid"/>
              <a:round/>
              <a:headEnd type="none" w="med" len="med"/>
              <a:tailEnd type="none" w="med" len="med"/>
            </a:ln>
            <a:effectLst/>
          </c:spPr>
          <c:invertIfNegative val="0"/>
          <c:dPt>
            <c:idx val="0"/>
            <c:invertIfNegative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B7FF-463E-B70D-39805B192CFD}"/>
              </c:ext>
            </c:extLst>
          </c:dPt>
          <c:dLbls>
            <c:dLbl>
              <c:idx val="0"/>
              <c:layout>
                <c:manualLayout>
                  <c:x val="-7.8643864753757953E-8"/>
                  <c:y val="0.13806204497814178"/>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12936410000000001"/>
                      <c:h val="8.9392650000000004E-2"/>
                    </c:manualLayout>
                  </c15:layout>
                </c:ext>
                <c:ext xmlns:c16="http://schemas.microsoft.com/office/drawing/2014/chart" uri="{C3380CC4-5D6E-409C-BE32-E72D297353CC}">
                  <c16:uniqueId val="{00000001-B7FF-463E-B70D-39805B192CFD}"/>
                </c:ext>
              </c:extLst>
            </c:dLbl>
            <c:dLbl>
              <c:idx val="1"/>
              <c:layout>
                <c:manualLayout>
                  <c:x val="-3.9173338207878017E-17"/>
                  <c:y val="0.13443039357662201"/>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B7FF-463E-B70D-39805B192CFD}"/>
                </c:ext>
              </c:extLst>
            </c:dLbl>
            <c:dLbl>
              <c:idx val="2"/>
              <c:layout>
                <c:manualLayout>
                  <c:x val="7.5757578015327454E-3"/>
                  <c:y val="4.5938016846776009E-3"/>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B7FF-463E-B70D-39805B192CFD}"/>
                </c:ext>
              </c:extLst>
            </c:dLbl>
            <c:dLbl>
              <c:idx val="3"/>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ED6A-4B04-81BF-4D1F449D40A2}"/>
                </c:ext>
              </c:extLst>
            </c:dLbl>
            <c:spPr>
              <a:noFill/>
              <a:ln>
                <a:noFill/>
              </a:ln>
              <a:effectLst/>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(Qtr)'!$V$7:$V$10</c:f>
              <c:numCache>
                <c:formatCode>0.00</c:formatCode>
                <c:ptCount val="4"/>
                <c:pt idx="1">
                  <c:v>3.66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B7FF-463E-B70D-39805B192CFD}"/>
            </c:ext>
          </c:extLst>
        </c:ser>
        <c:dLbls>
          <c:showLegendKey val="0"/>
          <c:showVal val="0"/>
          <c:showCatName val="0"/>
          <c:showSerName val="0"/>
          <c:showPercent val="0"/>
          <c:showBubbleSize val="0"/>
        </c:dLbls>
        <c:gapWidth val="30"/>
        <c:axId val="1691346495"/>
        <c:axId val="1372453423"/>
      </c:barChart>
      <c:catAx>
        <c:axId val="108243200"/>
        <c:scaling>
          <c:orientation val="minMax"/>
        </c:scaling>
        <c:delete val="0"/>
        <c:axPos val="b"/>
        <c:numFmt formatCode="General" sourceLinked="0"/>
        <c:majorTickMark val="none"/>
        <c:minorTickMark val="none"/>
        <c:tickLblPos val="nextTo"/>
        <c:spPr>
          <a:ln w="6350">
            <a:solidFill>
              <a:schemeClr val="bg1">
                <a:lumMod val="65000"/>
              </a:schemeClr>
            </a:solidFill>
          </a:ln>
        </c:spPr>
        <c:txPr>
          <a:bodyPr rot="0" vert="horz" anchor="ctr" anchorCtr="0">
            <a:noAutofit/>
          </a:bodyPr>
          <a:lstStyle/>
          <a:p>
            <a:pPr>
              <a:defRPr sz="800" b="0" i="0" baseline="0" smtId="4294967295">
                <a:solidFill>
                  <a:schemeClr val="tx1"/>
                </a:solidFill>
                <a:latin typeface="Avenir LT 55 Roman" panose="020B0503020000020003" pitchFamily="34" charset="0"/>
                <a:cs typeface="Arial" pitchFamily="34" charset="0"/>
              </a:defRPr>
            </a:pPr>
            <a:endParaRPr lang="en-US"/>
          </a:p>
        </c:txPr>
        <c:crossAx val="108249088"/>
        <c:crosses val="autoZero"/>
        <c:auto val="0"/>
        <c:lblAlgn val="ctr"/>
        <c:lblOffset val="100"/>
        <c:noMultiLvlLbl val="0"/>
      </c:catAx>
      <c:valAx>
        <c:axId val="108249088"/>
        <c:scaling>
          <c:orientation val="minMax"/>
        </c:scaling>
        <c:delete val="1"/>
        <c:axPos val="l"/>
        <c:numFmt formatCode="0.00" sourceLinked="1"/>
        <c:majorTickMark val="out"/>
        <c:minorTickMark val="none"/>
        <c:tickLblPos val="none"/>
        <c:crossAx val="108243200"/>
        <c:crosses val="autoZero"/>
        <c:crossBetween val="between"/>
      </c:valAx>
      <c:valAx>
        <c:axId val="1372453423"/>
        <c:scaling>
          <c:orientation val="minMax"/>
          <c:max val="9"/>
          <c:min val="0"/>
        </c:scaling>
        <c:delete val="0"/>
        <c:axPos val="r"/>
        <c:numFmt formatCode="0.00" sourceLinked="1"/>
        <c:majorTickMark val="none"/>
        <c:minorTickMark val="none"/>
        <c:tickLblPos val="none"/>
        <c:spPr>
          <a:ln>
            <a:noFill/>
          </a:ln>
        </c:spPr>
        <c:crossAx val="1691346495"/>
        <c:crosses val="max"/>
        <c:crossBetween val="between"/>
      </c:valAx>
      <c:catAx>
        <c:axId val="1691346495"/>
        <c:scaling>
          <c:orientation val="minMax"/>
        </c:scaling>
        <c:delete val="1"/>
        <c:axPos val="b"/>
        <c:numFmt formatCode="General" sourceLinked="1"/>
        <c:majorTickMark val="out"/>
        <c:minorTickMark val="none"/>
        <c:tickLblPos val="nextTo"/>
        <c:crossAx val="1372453423"/>
        <c:crosses val="autoZero"/>
        <c:auto val="0"/>
        <c:lblAlgn val="ctr"/>
        <c:lblOffset val="100"/>
        <c:noMultiLvlLbl val="0"/>
      </c:catAx>
    </c:plotArea>
    <c:plotVisOnly val="1"/>
    <c:dispBlanksAs val="gap"/>
    <c:showDLblsOverMax val="0"/>
  </c:chart>
  <c:txPr>
    <a:bodyPr/>
    <a:lstStyle/>
    <a:p>
      <a:pPr>
        <a:defRPr sz="1800" smtId="4294967295"/>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'US Nominal'!$B$1</c:f>
              <c:strCache>
                <c:ptCount val="1"/>
                <c:pt idx="0">
                  <c:v>12/31/2025</c:v>
                </c:pt>
              </c:strCache>
            </c:strRef>
          </c:tx>
          <c:spPr>
            <a:ln w="25400">
              <a:solidFill>
                <a:srgbClr val="FFFFFF">
                  <a:lumMod val="65000"/>
                </a:srgbClr>
              </a:solidFill>
            </a:ln>
          </c:spPr>
          <c:marker>
            <c:symbol val="none"/>
          </c:marker>
          <c:dLbls>
            <c:dLbl>
              <c:idx val="29"/>
              <c:layout>
                <c:manualLayout>
                  <c:x val="-5.3442310309037566E-4"/>
                  <c:y val="6.4799502491950989E-2"/>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Nominal'!$B$2:$B$31</c:f>
              <c:numCache>
                <c:formatCode>General</c:formatCode>
                <c:ptCount val="30"/>
                <c:pt idx="0">
                  <c:v>3.5209999999999999</c:v>
                </c:pt>
                <c:pt idx="1">
                  <c:v>3.5259999999999998</c:v>
                </c:pt>
                <c:pt idx="2">
                  <c:v>3.585</c:v>
                </c:pt>
                <c:pt idx="3">
                  <c:v>3.6560000000000001</c:v>
                </c:pt>
                <c:pt idx="4">
                  <c:v>3.7370000000000001</c:v>
                </c:pt>
                <c:pt idx="5">
                  <c:v>3.8239999999999998</c:v>
                </c:pt>
                <c:pt idx="6">
                  <c:v>3.9169999999999998</c:v>
                </c:pt>
                <c:pt idx="7">
                  <c:v>4.0110000000000001</c:v>
                </c:pt>
                <c:pt idx="8">
                  <c:v>4.1050000000000004</c:v>
                </c:pt>
                <c:pt idx="9">
                  <c:v>4.1970000000000001</c:v>
                </c:pt>
                <c:pt idx="10">
                  <c:v>4.2850000000000001</c:v>
                </c:pt>
                <c:pt idx="11">
                  <c:v>4.3689999999999998</c:v>
                </c:pt>
                <c:pt idx="12">
                  <c:v>4.4470000000000001</c:v>
                </c:pt>
                <c:pt idx="13">
                  <c:v>4.5190000000000001</c:v>
                </c:pt>
                <c:pt idx="14">
                  <c:v>4.5839999999999996</c:v>
                </c:pt>
                <c:pt idx="15">
                  <c:v>4.6420000000000003</c:v>
                </c:pt>
                <c:pt idx="16">
                  <c:v>4.6929999999999996</c:v>
                </c:pt>
                <c:pt idx="17">
                  <c:v>4.7370000000000001</c:v>
                </c:pt>
                <c:pt idx="18">
                  <c:v>4.7750000000000004</c:v>
                </c:pt>
                <c:pt idx="19">
                  <c:v>4.8049999999999997</c:v>
                </c:pt>
                <c:pt idx="20">
                  <c:v>4.83</c:v>
                </c:pt>
                <c:pt idx="21">
                  <c:v>4.8490000000000002</c:v>
                </c:pt>
                <c:pt idx="22">
                  <c:v>4.8620000000000001</c:v>
                </c:pt>
                <c:pt idx="23">
                  <c:v>4.87</c:v>
                </c:pt>
                <c:pt idx="24">
                  <c:v>4.8739999999999997</c:v>
                </c:pt>
                <c:pt idx="25">
                  <c:v>4.8739999999999997</c:v>
                </c:pt>
                <c:pt idx="26">
                  <c:v>4.8689999999999998</c:v>
                </c:pt>
                <c:pt idx="27">
                  <c:v>4.8620000000000001</c:v>
                </c:pt>
                <c:pt idx="28">
                  <c:v>4.8520000000000003</c:v>
                </c:pt>
                <c:pt idx="29">
                  <c:v>4.84</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'US Nominal'!$C$1</c:f>
              <c:strCache>
                <c:ptCount val="1"/>
                <c:pt idx="0">
                  <c:v>3/31/2026</c:v>
                </c:pt>
              </c:strCache>
            </c:strRef>
          </c:tx>
          <c:spPr>
            <a:ln w="25400">
              <a:solidFill>
                <a:srgbClr val="427994"/>
              </a:solidFill>
            </a:ln>
          </c:spPr>
          <c:marker>
            <c:symbol val="none"/>
          </c:marker>
          <c:dLbls>
            <c:dLbl>
              <c:idx val="29"/>
              <c:layout>
                <c:manualLayout>
                  <c:x val="-4.6856505796313286E-3"/>
                  <c:y val="-1.3880140148103237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Nominal'!$C$2:$C$31</c:f>
              <c:numCache>
                <c:formatCode>General</c:formatCode>
                <c:ptCount val="30"/>
                <c:pt idx="0">
                  <c:v>3.7480000000000002</c:v>
                </c:pt>
                <c:pt idx="1">
                  <c:v>3.8220000000000001</c:v>
                </c:pt>
                <c:pt idx="2">
                  <c:v>3.8679999999999999</c:v>
                </c:pt>
                <c:pt idx="3">
                  <c:v>3.915</c:v>
                </c:pt>
                <c:pt idx="4">
                  <c:v>3.97</c:v>
                </c:pt>
                <c:pt idx="5">
                  <c:v>4.0330000000000004</c:v>
                </c:pt>
                <c:pt idx="6">
                  <c:v>4.1050000000000004</c:v>
                </c:pt>
                <c:pt idx="7">
                  <c:v>4.1829999999999998</c:v>
                </c:pt>
                <c:pt idx="8">
                  <c:v>4.2649999999999997</c:v>
                </c:pt>
                <c:pt idx="9">
                  <c:v>4.3479999999999999</c:v>
                </c:pt>
                <c:pt idx="10">
                  <c:v>4.43</c:v>
                </c:pt>
                <c:pt idx="11">
                  <c:v>4.5090000000000003</c:v>
                </c:pt>
                <c:pt idx="12">
                  <c:v>4.5830000000000002</c:v>
                </c:pt>
                <c:pt idx="13">
                  <c:v>4.6500000000000004</c:v>
                </c:pt>
                <c:pt idx="14">
                  <c:v>4.7110000000000003</c:v>
                </c:pt>
                <c:pt idx="15">
                  <c:v>4.7649999999999997</c:v>
                </c:pt>
                <c:pt idx="16">
                  <c:v>4.8109999999999999</c:v>
                </c:pt>
                <c:pt idx="17">
                  <c:v>4.8490000000000002</c:v>
                </c:pt>
                <c:pt idx="18">
                  <c:v>4.8810000000000002</c:v>
                </c:pt>
                <c:pt idx="19">
                  <c:v>4.9059999999999997</c:v>
                </c:pt>
                <c:pt idx="20">
                  <c:v>4.9240000000000004</c:v>
                </c:pt>
                <c:pt idx="21">
                  <c:v>4.9370000000000003</c:v>
                </c:pt>
                <c:pt idx="22">
                  <c:v>4.944</c:v>
                </c:pt>
                <c:pt idx="23">
                  <c:v>4.9470000000000001</c:v>
                </c:pt>
                <c:pt idx="24">
                  <c:v>4.9459999999999997</c:v>
                </c:pt>
                <c:pt idx="25">
                  <c:v>4.9420000000000002</c:v>
                </c:pt>
                <c:pt idx="26">
                  <c:v>4.9340000000000002</c:v>
                </c:pt>
                <c:pt idx="27">
                  <c:v>4.9240000000000004</c:v>
                </c:pt>
                <c:pt idx="28">
                  <c:v>4.9119999999999999</c:v>
                </c:pt>
                <c:pt idx="29">
                  <c:v>4.899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mn-lt"/>
                    <a:ea typeface="+mn-ea"/>
                    <a:cs typeface="+mn-cs"/>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dirty="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'CA Nominal'!$B$1</c:f>
              <c:strCache>
                <c:ptCount val="1"/>
                <c:pt idx="0">
                  <c:v>12/31/2025</c:v>
                </c:pt>
              </c:strCache>
            </c:strRef>
          </c:tx>
          <c:spPr>
            <a:ln w="25400">
              <a:solidFill>
                <a:srgbClr val="FFFFFF">
                  <a:lumMod val="65000"/>
                </a:srgbClr>
              </a:solidFill>
            </a:ln>
          </c:spPr>
          <c:marker>
            <c:symbol val="none"/>
          </c:marker>
          <c:dLbls>
            <c:dLbl>
              <c:idx val="29"/>
              <c:layout>
                <c:manualLayout>
                  <c:x val="-5.3442308682002981E-4"/>
                  <c:y val="5.5540244969378788E-2"/>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Nominal'!$B$2:$B$31</c:f>
              <c:numCache>
                <c:formatCode>General</c:formatCode>
                <c:ptCount val="30"/>
                <c:pt idx="0">
                  <c:v>2.4140000000000001</c:v>
                </c:pt>
                <c:pt idx="1">
                  <c:v>2.605</c:v>
                </c:pt>
                <c:pt idx="2">
                  <c:v>2.7559999999999998</c:v>
                </c:pt>
                <c:pt idx="3">
                  <c:v>2.8889999999999998</c:v>
                </c:pt>
                <c:pt idx="4">
                  <c:v>3.0089999999999999</c:v>
                </c:pt>
                <c:pt idx="5">
                  <c:v>3.1160000000000001</c:v>
                </c:pt>
                <c:pt idx="6">
                  <c:v>3.2120000000000002</c:v>
                </c:pt>
                <c:pt idx="7">
                  <c:v>3.2970000000000002</c:v>
                </c:pt>
                <c:pt idx="8">
                  <c:v>3.3730000000000002</c:v>
                </c:pt>
                <c:pt idx="9">
                  <c:v>3.4390000000000001</c:v>
                </c:pt>
                <c:pt idx="10">
                  <c:v>3.4969999999999999</c:v>
                </c:pt>
                <c:pt idx="11">
                  <c:v>3.5459999999999998</c:v>
                </c:pt>
                <c:pt idx="12">
                  <c:v>3.5880000000000001</c:v>
                </c:pt>
                <c:pt idx="13">
                  <c:v>3.6240000000000001</c:v>
                </c:pt>
                <c:pt idx="14">
                  <c:v>3.6549999999999998</c:v>
                </c:pt>
                <c:pt idx="15">
                  <c:v>3.681</c:v>
                </c:pt>
                <c:pt idx="16">
                  <c:v>3.7029999999999998</c:v>
                </c:pt>
                <c:pt idx="17">
                  <c:v>3.722</c:v>
                </c:pt>
                <c:pt idx="18">
                  <c:v>3.7389999999999999</c:v>
                </c:pt>
                <c:pt idx="19">
                  <c:v>3.754</c:v>
                </c:pt>
                <c:pt idx="20">
                  <c:v>3.7669999999999999</c:v>
                </c:pt>
                <c:pt idx="21">
                  <c:v>3.7789999999999999</c:v>
                </c:pt>
                <c:pt idx="22">
                  <c:v>3.79</c:v>
                </c:pt>
                <c:pt idx="23">
                  <c:v>3.8010000000000002</c:v>
                </c:pt>
                <c:pt idx="24">
                  <c:v>3.81</c:v>
                </c:pt>
                <c:pt idx="25">
                  <c:v>3.819</c:v>
                </c:pt>
                <c:pt idx="26">
                  <c:v>3.8279999999999998</c:v>
                </c:pt>
                <c:pt idx="27">
                  <c:v>3.835</c:v>
                </c:pt>
                <c:pt idx="28">
                  <c:v>3.8420000000000001</c:v>
                </c:pt>
                <c:pt idx="29">
                  <c:v>3.8479999999999999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'CA Nominal'!$C$1</c:f>
              <c:strCache>
                <c:ptCount val="1"/>
                <c:pt idx="0">
                  <c:v>3/31/2026</c:v>
                </c:pt>
              </c:strCache>
            </c:strRef>
          </c:tx>
          <c:spPr>
            <a:ln w="25400">
              <a:solidFill>
                <a:srgbClr val="427994"/>
              </a:solidFill>
            </a:ln>
          </c:spPr>
          <c:marker>
            <c:symbol val="none"/>
          </c:marker>
          <c:dLbls>
            <c:dLbl>
              <c:idx val="29"/>
              <c:layout>
                <c:manualLayout>
                  <c:x val="-6.0068318666049096E-4"/>
                  <c:y val="-2.3139399241761446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Nominal'!$C$2:$C$31</c:f>
              <c:numCache>
                <c:formatCode>General</c:formatCode>
                <c:ptCount val="30"/>
                <c:pt idx="0">
                  <c:v>2.665</c:v>
                </c:pt>
                <c:pt idx="1">
                  <c:v>2.81</c:v>
                </c:pt>
                <c:pt idx="2">
                  <c:v>2.9220000000000002</c:v>
                </c:pt>
                <c:pt idx="3">
                  <c:v>3.0179999999999998</c:v>
                </c:pt>
                <c:pt idx="4">
                  <c:v>3.1070000000000002</c:v>
                </c:pt>
                <c:pt idx="5">
                  <c:v>3.1909999999999998</c:v>
                </c:pt>
                <c:pt idx="6">
                  <c:v>3.2709999999999999</c:v>
                </c:pt>
                <c:pt idx="7">
                  <c:v>3.3460000000000001</c:v>
                </c:pt>
                <c:pt idx="8">
                  <c:v>3.415</c:v>
                </c:pt>
                <c:pt idx="9">
                  <c:v>3.4780000000000002</c:v>
                </c:pt>
                <c:pt idx="10">
                  <c:v>3.5329999999999999</c:v>
                </c:pt>
                <c:pt idx="11">
                  <c:v>3.581</c:v>
                </c:pt>
                <c:pt idx="12">
                  <c:v>3.6219999999999999</c:v>
                </c:pt>
                <c:pt idx="13">
                  <c:v>3.657</c:v>
                </c:pt>
                <c:pt idx="14">
                  <c:v>3.6859999999999999</c:v>
                </c:pt>
                <c:pt idx="15">
                  <c:v>3.71</c:v>
                </c:pt>
                <c:pt idx="16">
                  <c:v>3.7290000000000001</c:v>
                </c:pt>
                <c:pt idx="17">
                  <c:v>3.746</c:v>
                </c:pt>
                <c:pt idx="18">
                  <c:v>3.76</c:v>
                </c:pt>
                <c:pt idx="19">
                  <c:v>3.7719999999999998</c:v>
                </c:pt>
                <c:pt idx="20">
                  <c:v>3.7829999999999999</c:v>
                </c:pt>
                <c:pt idx="21">
                  <c:v>3.794</c:v>
                </c:pt>
                <c:pt idx="22">
                  <c:v>3.8039999999999998</c:v>
                </c:pt>
                <c:pt idx="23">
                  <c:v>3.8140000000000001</c:v>
                </c:pt>
                <c:pt idx="24">
                  <c:v>3.823</c:v>
                </c:pt>
                <c:pt idx="25">
                  <c:v>3.8330000000000002</c:v>
                </c:pt>
                <c:pt idx="26">
                  <c:v>3.8420000000000001</c:v>
                </c:pt>
                <c:pt idx="27">
                  <c:v>3.8519999999999999</c:v>
                </c:pt>
                <c:pt idx="28">
                  <c:v>3.86</c:v>
                </c:pt>
                <c:pt idx="29">
                  <c:v>3.8679999999999999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mn-lt"/>
                    <a:ea typeface="+mn-ea"/>
                    <a:cs typeface="+mn-cs"/>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'!$T$2</c:f>
              <c:strCache>
                <c:ptCount val="1"/>
                <c:pt idx="0">
                  <c:v>12/31/2025</c:v>
                </c:pt>
              </c:strCache>
            </c:strRef>
          </c:tx>
          <c:spPr>
            <a:ln>
              <a:solidFill>
                <a:sysClr val="window" lastClr="FFFFFF">
                  <a:lumMod val="65000"/>
                </a:sysClr>
              </a:solidFill>
            </a:ln>
          </c:spPr>
          <c:marker>
            <c:symbol val="none"/>
          </c:marker>
          <c:dLbls>
            <c:dLbl>
              <c:idx val="29"/>
              <c:layout>
                <c:manualLayout>
                  <c:x val="-1.2255062786269363E-2"/>
                  <c:y val="3.4357684456109653E-3"/>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'!$T$3:$T$32</c:f>
              <c:numCache>
                <c:formatCode>General</c:formatCode>
                <c:ptCount val="30"/>
                <c:pt idx="0">
                  <c:v>3.4809999999999999</c:v>
                </c:pt>
                <c:pt idx="1">
                  <c:v>3.6179999999999999</c:v>
                </c:pt>
                <c:pt idx="2">
                  <c:v>3.7149999999999999</c:v>
                </c:pt>
                <c:pt idx="3">
                  <c:v>3.8540000000000001</c:v>
                </c:pt>
                <c:pt idx="4">
                  <c:v>3.992</c:v>
                </c:pt>
                <c:pt idx="5">
                  <c:v>4.1219999999999999</c:v>
                </c:pt>
                <c:pt idx="6">
                  <c:v>4.2430000000000003</c:v>
                </c:pt>
                <c:pt idx="7">
                  <c:v>4.3529999999999998</c:v>
                </c:pt>
                <c:pt idx="8">
                  <c:v>4.4550000000000001</c:v>
                </c:pt>
                <c:pt idx="9">
                  <c:v>4.5469999999999997</c:v>
                </c:pt>
                <c:pt idx="10">
                  <c:v>4.63</c:v>
                </c:pt>
                <c:pt idx="11">
                  <c:v>4.7050000000000001</c:v>
                </c:pt>
                <c:pt idx="12">
                  <c:v>4.7720000000000002</c:v>
                </c:pt>
                <c:pt idx="13">
                  <c:v>4.8319999999999999</c:v>
                </c:pt>
                <c:pt idx="14">
                  <c:v>4.8860000000000001</c:v>
                </c:pt>
                <c:pt idx="15">
                  <c:v>4.9329999999999998</c:v>
                </c:pt>
                <c:pt idx="16">
                  <c:v>4.9749999999999996</c:v>
                </c:pt>
                <c:pt idx="17">
                  <c:v>5.0110000000000001</c:v>
                </c:pt>
                <c:pt idx="18">
                  <c:v>5.0419999999999998</c:v>
                </c:pt>
                <c:pt idx="19">
                  <c:v>5.069</c:v>
                </c:pt>
                <c:pt idx="20">
                  <c:v>5.0910000000000002</c:v>
                </c:pt>
                <c:pt idx="21">
                  <c:v>5.109</c:v>
                </c:pt>
                <c:pt idx="22">
                  <c:v>5.1239999999999997</c:v>
                </c:pt>
                <c:pt idx="23">
                  <c:v>5.1360000000000001</c:v>
                </c:pt>
                <c:pt idx="24">
                  <c:v>5.1440000000000001</c:v>
                </c:pt>
                <c:pt idx="25">
                  <c:v>5.15</c:v>
                </c:pt>
                <c:pt idx="26">
                  <c:v>5.1529999999999996</c:v>
                </c:pt>
                <c:pt idx="27">
                  <c:v>5.1539999999999999</c:v>
                </c:pt>
                <c:pt idx="28">
                  <c:v>5.1529999999999996</c:v>
                </c:pt>
                <c:pt idx="29">
                  <c:v>5.15</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'!$U$2</c:f>
              <c:strCache>
                <c:ptCount val="1"/>
                <c:pt idx="0">
                  <c:v>3/31/2026</c:v>
                </c:pt>
              </c:strCache>
            </c:strRef>
          </c:tx>
          <c:spPr>
            <a:ln>
              <a:solidFill>
                <a:srgbClr val="4D859E"/>
              </a:solidFill>
            </a:ln>
          </c:spPr>
          <c:marker>
            <c:symbol val="none"/>
          </c:marker>
          <c:dLbls>
            <c:dLbl>
              <c:idx val="29"/>
              <c:layout>
                <c:manualLayout>
                  <c:x val="-1.2485043229890531E-2"/>
                  <c:y val="-3.6824511519393407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'!$U$3:$U$32</c:f>
              <c:numCache>
                <c:formatCode>General</c:formatCode>
                <c:ptCount val="30"/>
                <c:pt idx="0">
                  <c:v>4.282</c:v>
                </c:pt>
                <c:pt idx="1">
                  <c:v>4.3920000000000003</c:v>
                </c:pt>
                <c:pt idx="2">
                  <c:v>4.335</c:v>
                </c:pt>
                <c:pt idx="3">
                  <c:v>4.4039999999999999</c:v>
                </c:pt>
                <c:pt idx="4">
                  <c:v>4.4859999999999998</c:v>
                </c:pt>
                <c:pt idx="5">
                  <c:v>4.5759999999999996</c:v>
                </c:pt>
                <c:pt idx="6">
                  <c:v>4.6689999999999996</c:v>
                </c:pt>
                <c:pt idx="7">
                  <c:v>4.76</c:v>
                </c:pt>
                <c:pt idx="8">
                  <c:v>4.8490000000000002</c:v>
                </c:pt>
                <c:pt idx="9">
                  <c:v>4.9329999999999998</c:v>
                </c:pt>
                <c:pt idx="10">
                  <c:v>5.0110000000000001</c:v>
                </c:pt>
                <c:pt idx="11">
                  <c:v>5.0819999999999999</c:v>
                </c:pt>
                <c:pt idx="12">
                  <c:v>5.1470000000000002</c:v>
                </c:pt>
                <c:pt idx="13">
                  <c:v>5.2050000000000001</c:v>
                </c:pt>
                <c:pt idx="14">
                  <c:v>5.2560000000000002</c:v>
                </c:pt>
                <c:pt idx="15">
                  <c:v>5.3</c:v>
                </c:pt>
                <c:pt idx="16">
                  <c:v>5.3390000000000004</c:v>
                </c:pt>
                <c:pt idx="17">
                  <c:v>5.3719999999999999</c:v>
                </c:pt>
                <c:pt idx="18">
                  <c:v>5.399</c:v>
                </c:pt>
                <c:pt idx="19">
                  <c:v>5.4219999999999997</c:v>
                </c:pt>
                <c:pt idx="20">
                  <c:v>5.44</c:v>
                </c:pt>
                <c:pt idx="21">
                  <c:v>5.4539999999999997</c:v>
                </c:pt>
                <c:pt idx="22">
                  <c:v>5.4649999999999999</c:v>
                </c:pt>
                <c:pt idx="23">
                  <c:v>5.4729999999999999</c:v>
                </c:pt>
                <c:pt idx="24">
                  <c:v>5.4790000000000001</c:v>
                </c:pt>
                <c:pt idx="25">
                  <c:v>5.4820000000000002</c:v>
                </c:pt>
                <c:pt idx="26">
                  <c:v>5.484</c:v>
                </c:pt>
                <c:pt idx="27">
                  <c:v>5.484</c:v>
                </c:pt>
                <c:pt idx="28">
                  <c:v>5.4829999999999997</c:v>
                </c:pt>
                <c:pt idx="29">
                  <c:v>5.4809999999999999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dirty="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Sheet1!$A$2:$A$66</c:f>
              <c:numCache>
                <c:formatCode>mmm\ dd\,\ yyyy</c:formatCode>
                <c:ptCount val="65"/>
                <c:pt idx="0">
                  <c:v>46022</c:v>
                </c:pt>
                <c:pt idx="1">
                  <c:v>46023</c:v>
                </c:pt>
                <c:pt idx="2">
                  <c:v>46024</c:v>
                </c:pt>
                <c:pt idx="3">
                  <c:v>46027</c:v>
                </c:pt>
                <c:pt idx="4">
                  <c:v>46028</c:v>
                </c:pt>
                <c:pt idx="5">
                  <c:v>46029</c:v>
                </c:pt>
                <c:pt idx="6">
                  <c:v>46030</c:v>
                </c:pt>
                <c:pt idx="7">
                  <c:v>46031</c:v>
                </c:pt>
                <c:pt idx="8">
                  <c:v>46034</c:v>
                </c:pt>
                <c:pt idx="9">
                  <c:v>46035</c:v>
                </c:pt>
                <c:pt idx="10">
                  <c:v>46036</c:v>
                </c:pt>
                <c:pt idx="11">
                  <c:v>46037</c:v>
                </c:pt>
                <c:pt idx="12">
                  <c:v>46038</c:v>
                </c:pt>
                <c:pt idx="13">
                  <c:v>46041</c:v>
                </c:pt>
                <c:pt idx="14">
                  <c:v>46042</c:v>
                </c:pt>
                <c:pt idx="15">
                  <c:v>46043</c:v>
                </c:pt>
                <c:pt idx="16">
                  <c:v>46044</c:v>
                </c:pt>
                <c:pt idx="17">
                  <c:v>46045</c:v>
                </c:pt>
                <c:pt idx="18">
                  <c:v>46048</c:v>
                </c:pt>
                <c:pt idx="19">
                  <c:v>46049</c:v>
                </c:pt>
                <c:pt idx="20">
                  <c:v>46050</c:v>
                </c:pt>
                <c:pt idx="21">
                  <c:v>46051</c:v>
                </c:pt>
                <c:pt idx="22">
                  <c:v>46052</c:v>
                </c:pt>
                <c:pt idx="23">
                  <c:v>46055</c:v>
                </c:pt>
                <c:pt idx="24">
                  <c:v>46056</c:v>
                </c:pt>
                <c:pt idx="25">
                  <c:v>46057</c:v>
                </c:pt>
                <c:pt idx="26">
                  <c:v>46058</c:v>
                </c:pt>
                <c:pt idx="27">
                  <c:v>46059</c:v>
                </c:pt>
                <c:pt idx="28">
                  <c:v>46062</c:v>
                </c:pt>
                <c:pt idx="29">
                  <c:v>46063</c:v>
                </c:pt>
                <c:pt idx="30">
                  <c:v>46064</c:v>
                </c:pt>
                <c:pt idx="31">
                  <c:v>46065</c:v>
                </c:pt>
                <c:pt idx="32">
                  <c:v>46066</c:v>
                </c:pt>
                <c:pt idx="33">
                  <c:v>46069</c:v>
                </c:pt>
                <c:pt idx="34">
                  <c:v>46070</c:v>
                </c:pt>
                <c:pt idx="35">
                  <c:v>46071</c:v>
                </c:pt>
                <c:pt idx="36">
                  <c:v>46072</c:v>
                </c:pt>
                <c:pt idx="37">
                  <c:v>46073</c:v>
                </c:pt>
                <c:pt idx="38">
                  <c:v>46076</c:v>
                </c:pt>
                <c:pt idx="39">
                  <c:v>46077</c:v>
                </c:pt>
                <c:pt idx="40">
                  <c:v>46078</c:v>
                </c:pt>
                <c:pt idx="41">
                  <c:v>46079</c:v>
                </c:pt>
                <c:pt idx="42">
                  <c:v>46080</c:v>
                </c:pt>
                <c:pt idx="43">
                  <c:v>46083</c:v>
                </c:pt>
                <c:pt idx="44">
                  <c:v>46084</c:v>
                </c:pt>
                <c:pt idx="45">
                  <c:v>46085</c:v>
                </c:pt>
                <c:pt idx="46">
                  <c:v>46086</c:v>
                </c:pt>
                <c:pt idx="47">
                  <c:v>46087</c:v>
                </c:pt>
                <c:pt idx="48">
                  <c:v>46090</c:v>
                </c:pt>
                <c:pt idx="49">
                  <c:v>46091</c:v>
                </c:pt>
                <c:pt idx="50">
                  <c:v>46092</c:v>
                </c:pt>
                <c:pt idx="51">
                  <c:v>46093</c:v>
                </c:pt>
                <c:pt idx="52">
                  <c:v>46094</c:v>
                </c:pt>
                <c:pt idx="53">
                  <c:v>46097</c:v>
                </c:pt>
                <c:pt idx="54">
                  <c:v>46098</c:v>
                </c:pt>
                <c:pt idx="55">
                  <c:v>46099</c:v>
                </c:pt>
                <c:pt idx="56">
                  <c:v>46100</c:v>
                </c:pt>
                <c:pt idx="57">
                  <c:v>46101</c:v>
                </c:pt>
                <c:pt idx="58">
                  <c:v>46104</c:v>
                </c:pt>
                <c:pt idx="59">
                  <c:v>46105</c:v>
                </c:pt>
                <c:pt idx="60">
                  <c:v>46106</c:v>
                </c:pt>
                <c:pt idx="61">
                  <c:v>46107</c:v>
                </c:pt>
                <c:pt idx="62">
                  <c:v>46108</c:v>
                </c:pt>
                <c:pt idx="63">
                  <c:v>46111</c:v>
                </c:pt>
                <c:pt idx="64">
                  <c:v>46112</c:v>
                </c:pt>
              </c:numCache>
            </c:numRef>
          </c:cat>
          <c:val>
            <c:numRef>
              <c:f>Sheet1!$C$2:$C$66</c:f>
              <c:numCache>
                <c:formatCode>#,##0.000</c:formatCode>
                <c:ptCount val="65"/>
                <c:pt idx="0">
                  <c:v>478.60767181111498</c:v>
                </c:pt>
                <c:pt idx="1">
                  <c:v>478.66203106540303</c:v>
                </c:pt>
                <c:pt idx="2">
                  <c:v>480.98547370029598</c:v>
                </c:pt>
                <c:pt idx="3">
                  <c:v>484.94293247411099</c:v>
                </c:pt>
                <c:pt idx="4">
                  <c:v>488.33179161656898</c:v>
                </c:pt>
                <c:pt idx="5">
                  <c:v>486.60146043024702</c:v>
                </c:pt>
                <c:pt idx="6">
                  <c:v>485.64865156051502</c:v>
                </c:pt>
                <c:pt idx="7">
                  <c:v>488.21962239191402</c:v>
                </c:pt>
                <c:pt idx="8">
                  <c:v>489.85563243229001</c:v>
                </c:pt>
                <c:pt idx="9">
                  <c:v>489.76957425188499</c:v>
                </c:pt>
                <c:pt idx="10">
                  <c:v>489.06105394601201</c:v>
                </c:pt>
                <c:pt idx="11">
                  <c:v>489.92525392746802</c:v>
                </c:pt>
                <c:pt idx="12">
                  <c:v>489.92038157182498</c:v>
                </c:pt>
                <c:pt idx="13">
                  <c:v>489.42761333206698</c:v>
                </c:pt>
                <c:pt idx="14">
                  <c:v>482.36329802132701</c:v>
                </c:pt>
                <c:pt idx="15">
                  <c:v>485.37520450540501</c:v>
                </c:pt>
                <c:pt idx="16">
                  <c:v>488.86260258568001</c:v>
                </c:pt>
                <c:pt idx="17">
                  <c:v>489.59809275368701</c:v>
                </c:pt>
                <c:pt idx="18">
                  <c:v>492.73084240499202</c:v>
                </c:pt>
                <c:pt idx="19">
                  <c:v>495.98957183453803</c:v>
                </c:pt>
                <c:pt idx="20">
                  <c:v>496.270345876872</c:v>
                </c:pt>
                <c:pt idx="21">
                  <c:v>495.57692647861398</c:v>
                </c:pt>
                <c:pt idx="22">
                  <c:v>492.79568335106097</c:v>
                </c:pt>
                <c:pt idx="23">
                  <c:v>492.59012038305201</c:v>
                </c:pt>
                <c:pt idx="24">
                  <c:v>492.69280665546898</c:v>
                </c:pt>
                <c:pt idx="25">
                  <c:v>490.83839434410999</c:v>
                </c:pt>
                <c:pt idx="26">
                  <c:v>484.80014626119498</c:v>
                </c:pt>
                <c:pt idx="27">
                  <c:v>492.16499607016402</c:v>
                </c:pt>
                <c:pt idx="28">
                  <c:v>497.452877028937</c:v>
                </c:pt>
                <c:pt idx="29">
                  <c:v>497.820612700884</c:v>
                </c:pt>
                <c:pt idx="30">
                  <c:v>498.22919050580799</c:v>
                </c:pt>
                <c:pt idx="31">
                  <c:v>493.36287424932999</c:v>
                </c:pt>
                <c:pt idx="32">
                  <c:v>492.252129309645</c:v>
                </c:pt>
                <c:pt idx="33">
                  <c:v>492.202303499891</c:v>
                </c:pt>
                <c:pt idx="34">
                  <c:v>492.14947222734099</c:v>
                </c:pt>
                <c:pt idx="35">
                  <c:v>495.59636699713502</c:v>
                </c:pt>
                <c:pt idx="36">
                  <c:v>494.49937677913698</c:v>
                </c:pt>
                <c:pt idx="37">
                  <c:v>497.23387070743598</c:v>
                </c:pt>
                <c:pt idx="38">
                  <c:v>494.185103853334</c:v>
                </c:pt>
                <c:pt idx="39">
                  <c:v>496.75928860877298</c:v>
                </c:pt>
                <c:pt idx="40">
                  <c:v>501.263494793316</c:v>
                </c:pt>
                <c:pt idx="41">
                  <c:v>500.29368978340602</c:v>
                </c:pt>
                <c:pt idx="42">
                  <c:v>499.13088827850999</c:v>
                </c:pt>
                <c:pt idx="43">
                  <c:v>495.883895654821</c:v>
                </c:pt>
                <c:pt idx="44">
                  <c:v>486.42541465912802</c:v>
                </c:pt>
                <c:pt idx="45">
                  <c:v>487.29051462221997</c:v>
                </c:pt>
                <c:pt idx="46">
                  <c:v>485.71670815898801</c:v>
                </c:pt>
                <c:pt idx="47">
                  <c:v>480.68759294268801</c:v>
                </c:pt>
                <c:pt idx="48">
                  <c:v>480.04951775282598</c:v>
                </c:pt>
                <c:pt idx="49">
                  <c:v>483.93286963779099</c:v>
                </c:pt>
                <c:pt idx="50">
                  <c:v>483.26836249271599</c:v>
                </c:pt>
                <c:pt idx="51">
                  <c:v>476.34439688745198</c:v>
                </c:pt>
                <c:pt idx="52">
                  <c:v>472.33580735776098</c:v>
                </c:pt>
                <c:pt idx="53">
                  <c:v>476.58834057899497</c:v>
                </c:pt>
                <c:pt idx="54">
                  <c:v>478.94090654273202</c:v>
                </c:pt>
                <c:pt idx="55">
                  <c:v>475.36600722690901</c:v>
                </c:pt>
                <c:pt idx="56">
                  <c:v>470.531960433525</c:v>
                </c:pt>
                <c:pt idx="57">
                  <c:v>463.99665173998</c:v>
                </c:pt>
                <c:pt idx="58">
                  <c:v>465.721569222352</c:v>
                </c:pt>
                <c:pt idx="59">
                  <c:v>466.16357475896098</c:v>
                </c:pt>
                <c:pt idx="60">
                  <c:v>470.765416450678</c:v>
                </c:pt>
                <c:pt idx="61">
                  <c:v>463.28591618071101</c:v>
                </c:pt>
                <c:pt idx="62">
                  <c:v>457.08093110144603</c:v>
                </c:pt>
                <c:pt idx="63">
                  <c:v>454.69445867590099</c:v>
                </c:pt>
                <c:pt idx="64">
                  <c:v>463.28475450285998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4E29-401D-BCD8-534AF105F183}"/>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E29-401D-BCD8-534AF105F183}"/>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E29-401D-BCD8-534AF105F183}"/>
              </c:ext>
            </c:extLst>
          </c:dPt>
          <c:cat>
            <c:numRef>
              <c:f>Sheet1!$A$2:$A$66</c:f>
              <c:numCache>
                <c:formatCode>mmm\ dd\,\ yyyy</c:formatCode>
                <c:ptCount val="65"/>
                <c:pt idx="0">
                  <c:v>46022</c:v>
                </c:pt>
                <c:pt idx="1">
                  <c:v>46023</c:v>
                </c:pt>
                <c:pt idx="2">
                  <c:v>46024</c:v>
                </c:pt>
                <c:pt idx="3">
                  <c:v>46027</c:v>
                </c:pt>
                <c:pt idx="4">
                  <c:v>46028</c:v>
                </c:pt>
                <c:pt idx="5">
                  <c:v>46029</c:v>
                </c:pt>
                <c:pt idx="6">
                  <c:v>46030</c:v>
                </c:pt>
                <c:pt idx="7">
                  <c:v>46031</c:v>
                </c:pt>
                <c:pt idx="8">
                  <c:v>46034</c:v>
                </c:pt>
                <c:pt idx="9">
                  <c:v>46035</c:v>
                </c:pt>
                <c:pt idx="10">
                  <c:v>46036</c:v>
                </c:pt>
                <c:pt idx="11">
                  <c:v>46037</c:v>
                </c:pt>
                <c:pt idx="12">
                  <c:v>46038</c:v>
                </c:pt>
                <c:pt idx="13">
                  <c:v>46041</c:v>
                </c:pt>
                <c:pt idx="14">
                  <c:v>46042</c:v>
                </c:pt>
                <c:pt idx="15">
                  <c:v>46043</c:v>
                </c:pt>
                <c:pt idx="16">
                  <c:v>46044</c:v>
                </c:pt>
                <c:pt idx="17">
                  <c:v>46045</c:v>
                </c:pt>
                <c:pt idx="18">
                  <c:v>46048</c:v>
                </c:pt>
                <c:pt idx="19">
                  <c:v>46049</c:v>
                </c:pt>
                <c:pt idx="20">
                  <c:v>46050</c:v>
                </c:pt>
                <c:pt idx="21">
                  <c:v>46051</c:v>
                </c:pt>
                <c:pt idx="22">
                  <c:v>46052</c:v>
                </c:pt>
                <c:pt idx="23">
                  <c:v>46055</c:v>
                </c:pt>
                <c:pt idx="24">
                  <c:v>46056</c:v>
                </c:pt>
                <c:pt idx="25">
                  <c:v>46057</c:v>
                </c:pt>
                <c:pt idx="26">
                  <c:v>46058</c:v>
                </c:pt>
                <c:pt idx="27">
                  <c:v>46059</c:v>
                </c:pt>
                <c:pt idx="28">
                  <c:v>46062</c:v>
                </c:pt>
                <c:pt idx="29">
                  <c:v>46063</c:v>
                </c:pt>
                <c:pt idx="30">
                  <c:v>46064</c:v>
                </c:pt>
                <c:pt idx="31">
                  <c:v>46065</c:v>
                </c:pt>
                <c:pt idx="32">
                  <c:v>46066</c:v>
                </c:pt>
                <c:pt idx="33">
                  <c:v>46069</c:v>
                </c:pt>
                <c:pt idx="34">
                  <c:v>46070</c:v>
                </c:pt>
                <c:pt idx="35">
                  <c:v>46071</c:v>
                </c:pt>
                <c:pt idx="36">
                  <c:v>46072</c:v>
                </c:pt>
                <c:pt idx="37">
                  <c:v>46073</c:v>
                </c:pt>
                <c:pt idx="38">
                  <c:v>46076</c:v>
                </c:pt>
                <c:pt idx="39">
                  <c:v>46077</c:v>
                </c:pt>
                <c:pt idx="40">
                  <c:v>46078</c:v>
                </c:pt>
                <c:pt idx="41">
                  <c:v>46079</c:v>
                </c:pt>
                <c:pt idx="42">
                  <c:v>46080</c:v>
                </c:pt>
                <c:pt idx="43">
                  <c:v>46083</c:v>
                </c:pt>
                <c:pt idx="44">
                  <c:v>46084</c:v>
                </c:pt>
                <c:pt idx="45">
                  <c:v>46085</c:v>
                </c:pt>
                <c:pt idx="46">
                  <c:v>46086</c:v>
                </c:pt>
                <c:pt idx="47">
                  <c:v>46087</c:v>
                </c:pt>
                <c:pt idx="48">
                  <c:v>46090</c:v>
                </c:pt>
                <c:pt idx="49">
                  <c:v>46091</c:v>
                </c:pt>
                <c:pt idx="50">
                  <c:v>46092</c:v>
                </c:pt>
                <c:pt idx="51">
                  <c:v>46093</c:v>
                </c:pt>
                <c:pt idx="52">
                  <c:v>46094</c:v>
                </c:pt>
                <c:pt idx="53">
                  <c:v>46097</c:v>
                </c:pt>
                <c:pt idx="54">
                  <c:v>46098</c:v>
                </c:pt>
                <c:pt idx="55">
                  <c:v>46099</c:v>
                </c:pt>
                <c:pt idx="56">
                  <c:v>46100</c:v>
                </c:pt>
                <c:pt idx="57">
                  <c:v>46101</c:v>
                </c:pt>
                <c:pt idx="58">
                  <c:v>46104</c:v>
                </c:pt>
                <c:pt idx="59">
                  <c:v>46105</c:v>
                </c:pt>
                <c:pt idx="60">
                  <c:v>46106</c:v>
                </c:pt>
                <c:pt idx="61">
                  <c:v>46107</c:v>
                </c:pt>
                <c:pt idx="62">
                  <c:v>46108</c:v>
                </c:pt>
                <c:pt idx="63">
                  <c:v>46111</c:v>
                </c:pt>
                <c:pt idx="64">
                  <c:v>46112</c:v>
                </c:pt>
              </c:numCache>
            </c:numRef>
          </c:cat>
          <c:val>
            <c:numRef>
              <c:f>Sheet1!$B$2:$B$66</c:f>
              <c:numCache>
                <c:formatCode>#,##0.000</c:formatCode>
                <c:ptCount val="65"/>
                <c:pt idx="0">
                  <c:v>478.60767181111498</c:v>
                </c:pt>
                <c:pt idx="1">
                  <c:v>478.66203106540303</c:v>
                </c:pt>
                <c:pt idx="2">
                  <c:v>480.98547370029598</c:v>
                </c:pt>
                <c:pt idx="3">
                  <c:v>484.94293247411099</c:v>
                </c:pt>
                <c:pt idx="4">
                  <c:v>488.33179161656898</c:v>
                </c:pt>
                <c:pt idx="5">
                  <c:v>486.60146043024702</c:v>
                </c:pt>
                <c:pt idx="6">
                  <c:v>485.64865156051502</c:v>
                </c:pt>
                <c:pt idx="7">
                  <c:v>488.21962239191402</c:v>
                </c:pt>
                <c:pt idx="8">
                  <c:v>489.85563243229001</c:v>
                </c:pt>
                <c:pt idx="9">
                  <c:v>489.76957425188499</c:v>
                </c:pt>
                <c:pt idx="10">
                  <c:v>489.06105394601201</c:v>
                </c:pt>
                <c:pt idx="11">
                  <c:v>489.92525392746802</c:v>
                </c:pt>
                <c:pt idx="12">
                  <c:v>489.92038157182498</c:v>
                </c:pt>
                <c:pt idx="13">
                  <c:v>489.42761333206698</c:v>
                </c:pt>
                <c:pt idx="14">
                  <c:v>482.36329802132701</c:v>
                </c:pt>
                <c:pt idx="15">
                  <c:v>485.37520450540501</c:v>
                </c:pt>
                <c:pt idx="16">
                  <c:v>488.86260258568001</c:v>
                </c:pt>
                <c:pt idx="17">
                  <c:v>489.59809275368701</c:v>
                </c:pt>
                <c:pt idx="18">
                  <c:v>492.73084240499202</c:v>
                </c:pt>
                <c:pt idx="19">
                  <c:v>495.98957183453803</c:v>
                </c:pt>
                <c:pt idx="20">
                  <c:v>496.270345876872</c:v>
                </c:pt>
                <c:pt idx="21">
                  <c:v>495.57692647861398</c:v>
                </c:pt>
                <c:pt idx="22">
                  <c:v>492.79568335106097</c:v>
                </c:pt>
                <c:pt idx="23">
                  <c:v>492.59012038305201</c:v>
                </c:pt>
                <c:pt idx="24">
                  <c:v>492.69280665546898</c:v>
                </c:pt>
                <c:pt idx="25">
                  <c:v>490.83839434410999</c:v>
                </c:pt>
                <c:pt idx="26">
                  <c:v>484.80014626119498</c:v>
                </c:pt>
                <c:pt idx="27">
                  <c:v>492.16499607016402</c:v>
                </c:pt>
                <c:pt idx="28">
                  <c:v>497.452877028937</c:v>
                </c:pt>
                <c:pt idx="29">
                  <c:v>497.820612700884</c:v>
                </c:pt>
                <c:pt idx="30">
                  <c:v>498.22919050580799</c:v>
                </c:pt>
                <c:pt idx="31">
                  <c:v>493.36287424932999</c:v>
                </c:pt>
                <c:pt idx="32">
                  <c:v>492.252129309645</c:v>
                </c:pt>
                <c:pt idx="33">
                  <c:v>492.202303499891</c:v>
                </c:pt>
                <c:pt idx="34">
                  <c:v>492.14947222734099</c:v>
                </c:pt>
                <c:pt idx="35">
                  <c:v>495.59636699713502</c:v>
                </c:pt>
                <c:pt idx="36">
                  <c:v>494.49937677913698</c:v>
                </c:pt>
                <c:pt idx="37">
                  <c:v>497.23387070743598</c:v>
                </c:pt>
                <c:pt idx="38">
                  <c:v>494.185103853334</c:v>
                </c:pt>
                <c:pt idx="39">
                  <c:v>496.75928860877298</c:v>
                </c:pt>
                <c:pt idx="40">
                  <c:v>501.263494793316</c:v>
                </c:pt>
                <c:pt idx="41">
                  <c:v>500.29368978340602</c:v>
                </c:pt>
                <c:pt idx="42">
                  <c:v>499.13088827850999</c:v>
                </c:pt>
                <c:pt idx="43">
                  <c:v>495.883895654821</c:v>
                </c:pt>
                <c:pt idx="44">
                  <c:v>486.42541465912802</c:v>
                </c:pt>
                <c:pt idx="45">
                  <c:v>487.29051462221997</c:v>
                </c:pt>
                <c:pt idx="46">
                  <c:v>485.71670815898801</c:v>
                </c:pt>
                <c:pt idx="47">
                  <c:v>480.68759294268801</c:v>
                </c:pt>
                <c:pt idx="48">
                  <c:v>480.04951775282598</c:v>
                </c:pt>
                <c:pt idx="49">
                  <c:v>483.93286963779099</c:v>
                </c:pt>
                <c:pt idx="50">
                  <c:v>483.26836249271599</c:v>
                </c:pt>
                <c:pt idx="51">
                  <c:v>476.34439688745198</c:v>
                </c:pt>
                <c:pt idx="52">
                  <c:v>472.33580735776098</c:v>
                </c:pt>
                <c:pt idx="53">
                  <c:v>476.58834057899497</c:v>
                </c:pt>
                <c:pt idx="54">
                  <c:v>478.94090654273202</c:v>
                </c:pt>
                <c:pt idx="55">
                  <c:v>475.36600722690901</c:v>
                </c:pt>
                <c:pt idx="56">
                  <c:v>470.531960433525</c:v>
                </c:pt>
                <c:pt idx="57">
                  <c:v>463.99665173998</c:v>
                </c:pt>
                <c:pt idx="58">
                  <c:v>465.721569222352</c:v>
                </c:pt>
                <c:pt idx="59">
                  <c:v>466.16357475896098</c:v>
                </c:pt>
                <c:pt idx="60">
                  <c:v>470.765416450678</c:v>
                </c:pt>
                <c:pt idx="61">
                  <c:v>463.28591618071101</c:v>
                </c:pt>
                <c:pt idx="62">
                  <c:v>457.08093110144603</c:v>
                </c:pt>
                <c:pt idx="63">
                  <c:v>454.69445867590099</c:v>
                </c:pt>
                <c:pt idx="64">
                  <c:v>463.28475450285998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E29-401D-BCD8-534AF105F183}"/>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trendline>
            <c:trendlineType val="linear"/>
            <c:dispRSqr val="0"/>
            <c:dispEq val="0"/>
          </c:trendline>
          <c:cat>
            <c:numRef>
              <c:f>Sheet1!$A$2:$A$66</c:f>
              <c:numCache>
                <c:formatCode>mmm\ dd\,\ yyyy</c:formatCode>
                <c:ptCount val="65"/>
                <c:pt idx="0">
                  <c:v>46022</c:v>
                </c:pt>
                <c:pt idx="1">
                  <c:v>46023</c:v>
                </c:pt>
                <c:pt idx="2">
                  <c:v>46024</c:v>
                </c:pt>
                <c:pt idx="3">
                  <c:v>46027</c:v>
                </c:pt>
                <c:pt idx="4">
                  <c:v>46028</c:v>
                </c:pt>
                <c:pt idx="5">
                  <c:v>46029</c:v>
                </c:pt>
                <c:pt idx="6">
                  <c:v>46030</c:v>
                </c:pt>
                <c:pt idx="7">
                  <c:v>46031</c:v>
                </c:pt>
                <c:pt idx="8">
                  <c:v>46034</c:v>
                </c:pt>
                <c:pt idx="9">
                  <c:v>46035</c:v>
                </c:pt>
                <c:pt idx="10">
                  <c:v>46036</c:v>
                </c:pt>
                <c:pt idx="11">
                  <c:v>46037</c:v>
                </c:pt>
                <c:pt idx="12">
                  <c:v>46038</c:v>
                </c:pt>
                <c:pt idx="13">
                  <c:v>46041</c:v>
                </c:pt>
                <c:pt idx="14">
                  <c:v>46042</c:v>
                </c:pt>
                <c:pt idx="15">
                  <c:v>46043</c:v>
                </c:pt>
                <c:pt idx="16">
                  <c:v>46044</c:v>
                </c:pt>
                <c:pt idx="17">
                  <c:v>46045</c:v>
                </c:pt>
                <c:pt idx="18">
                  <c:v>46048</c:v>
                </c:pt>
                <c:pt idx="19">
                  <c:v>46049</c:v>
                </c:pt>
                <c:pt idx="20">
                  <c:v>46050</c:v>
                </c:pt>
                <c:pt idx="21">
                  <c:v>46051</c:v>
                </c:pt>
                <c:pt idx="22">
                  <c:v>46052</c:v>
                </c:pt>
                <c:pt idx="23">
                  <c:v>46055</c:v>
                </c:pt>
                <c:pt idx="24">
                  <c:v>46056</c:v>
                </c:pt>
                <c:pt idx="25">
                  <c:v>46057</c:v>
                </c:pt>
                <c:pt idx="26">
                  <c:v>46058</c:v>
                </c:pt>
                <c:pt idx="27">
                  <c:v>46059</c:v>
                </c:pt>
                <c:pt idx="28">
                  <c:v>46062</c:v>
                </c:pt>
                <c:pt idx="29">
                  <c:v>46063</c:v>
                </c:pt>
                <c:pt idx="30">
                  <c:v>46064</c:v>
                </c:pt>
                <c:pt idx="31">
                  <c:v>46065</c:v>
                </c:pt>
                <c:pt idx="32">
                  <c:v>46066</c:v>
                </c:pt>
                <c:pt idx="33">
                  <c:v>46069</c:v>
                </c:pt>
                <c:pt idx="34">
                  <c:v>46070</c:v>
                </c:pt>
                <c:pt idx="35">
                  <c:v>46071</c:v>
                </c:pt>
                <c:pt idx="36">
                  <c:v>46072</c:v>
                </c:pt>
                <c:pt idx="37">
                  <c:v>46073</c:v>
                </c:pt>
                <c:pt idx="38">
                  <c:v>46076</c:v>
                </c:pt>
                <c:pt idx="39">
                  <c:v>46077</c:v>
                </c:pt>
                <c:pt idx="40">
                  <c:v>46078</c:v>
                </c:pt>
                <c:pt idx="41">
                  <c:v>46079</c:v>
                </c:pt>
                <c:pt idx="42">
                  <c:v>46080</c:v>
                </c:pt>
                <c:pt idx="43">
                  <c:v>46083</c:v>
                </c:pt>
                <c:pt idx="44">
                  <c:v>46084</c:v>
                </c:pt>
                <c:pt idx="45">
                  <c:v>46085</c:v>
                </c:pt>
                <c:pt idx="46">
                  <c:v>46086</c:v>
                </c:pt>
                <c:pt idx="47">
                  <c:v>46087</c:v>
                </c:pt>
                <c:pt idx="48">
                  <c:v>46090</c:v>
                </c:pt>
                <c:pt idx="49">
                  <c:v>46091</c:v>
                </c:pt>
                <c:pt idx="50">
                  <c:v>46092</c:v>
                </c:pt>
                <c:pt idx="51">
                  <c:v>46093</c:v>
                </c:pt>
                <c:pt idx="52">
                  <c:v>46094</c:v>
                </c:pt>
                <c:pt idx="53">
                  <c:v>46097</c:v>
                </c:pt>
                <c:pt idx="54">
                  <c:v>46098</c:v>
                </c:pt>
                <c:pt idx="55">
                  <c:v>46099</c:v>
                </c:pt>
                <c:pt idx="56">
                  <c:v>46100</c:v>
                </c:pt>
                <c:pt idx="57">
                  <c:v>46101</c:v>
                </c:pt>
                <c:pt idx="58">
                  <c:v>46104</c:v>
                </c:pt>
                <c:pt idx="59">
                  <c:v>46105</c:v>
                </c:pt>
                <c:pt idx="60">
                  <c:v>46106</c:v>
                </c:pt>
                <c:pt idx="61">
                  <c:v>46107</c:v>
                </c:pt>
                <c:pt idx="62">
                  <c:v>46108</c:v>
                </c:pt>
                <c:pt idx="63">
                  <c:v>46111</c:v>
                </c:pt>
                <c:pt idx="64">
                  <c:v>46112</c:v>
                </c:pt>
              </c:numCache>
            </c:numRef>
          </c:cat>
          <c:val>
            <c:numRef>
              <c:f>Sheet1!$D$2:$D$66</c:f>
              <c:numCache>
                <c:formatCode>General</c:formatCode>
                <c:ptCount val="65"/>
                <c:pt idx="4">
                  <c:v>350</c:v>
                </c:pt>
                <c:pt idx="6" formatCode="#,##0.000">
                  <c:v>350</c:v>
                </c:pt>
                <c:pt idx="14" formatCode="#,##0.000">
                  <c:v>350</c:v>
                </c:pt>
                <c:pt idx="15" formatCode="#,##0.000">
                  <c:v>350</c:v>
                </c:pt>
                <c:pt idx="18" formatCode="#,##0.000">
                  <c:v>350</c:v>
                </c:pt>
                <c:pt idx="20">
                  <c:v>350</c:v>
                </c:pt>
                <c:pt idx="24">
                  <c:v>350</c:v>
                </c:pt>
                <c:pt idx="30" formatCode="#,##0.000">
                  <c:v>350</c:v>
                </c:pt>
                <c:pt idx="31" formatCode="#,##0.000">
                  <c:v>350</c:v>
                </c:pt>
                <c:pt idx="37" formatCode="#,##0.000">
                  <c:v>350</c:v>
                </c:pt>
                <c:pt idx="41">
                  <c:v>350</c:v>
                </c:pt>
                <c:pt idx="42" formatCode="#,##0.000">
                  <c:v>350</c:v>
                </c:pt>
                <c:pt idx="47">
                  <c:v>350</c:v>
                </c:pt>
                <c:pt idx="48" formatCode="#,##0.000">
                  <c:v>350</c:v>
                </c:pt>
                <c:pt idx="50">
                  <c:v>350</c:v>
                </c:pt>
                <c:pt idx="55" formatCode="#,##0.000">
                  <c:v>350</c:v>
                </c:pt>
                <c:pt idx="62">
                  <c:v>350</c:v>
                </c:pt>
                <c:pt idx="64" formatCode="#,##0.000">
                  <c:v>350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4E29-401D-BCD8-534AF105F183}"/>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550"/>
          <c:min val="35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'!$B$2</c:f>
              <c:strCache>
                <c:ptCount val="1"/>
                <c:pt idx="0">
                  <c:v>12/31/2025</c:v>
                </c:pt>
              </c:strCache>
            </c:strRef>
          </c:tx>
          <c:spPr>
            <a:ln>
              <a:solidFill>
                <a:sysClr val="window" lastClr="FFFFFF">
                  <a:lumMod val="65000"/>
                </a:sysClr>
              </a:solidFill>
            </a:ln>
          </c:spPr>
          <c:marker>
            <c:symbol val="none"/>
          </c:marker>
          <c:dLbls>
            <c:dLbl>
              <c:idx val="29"/>
              <c:layout>
                <c:manualLayout>
                  <c:x val="-1.63400301065308E-2"/>
                  <c:y val="-3.3601268591426113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'!$B$3:$B$32</c:f>
              <c:numCache>
                <c:formatCode>General</c:formatCode>
                <c:ptCount val="30"/>
                <c:pt idx="0">
                  <c:v>2.0070000000000001</c:v>
                </c:pt>
                <c:pt idx="1">
                  <c:v>2.0840000000000001</c:v>
                </c:pt>
                <c:pt idx="2">
                  <c:v>2.2010000000000001</c:v>
                </c:pt>
                <c:pt idx="3">
                  <c:v>2.3260000000000001</c:v>
                </c:pt>
                <c:pt idx="4">
                  <c:v>2.4239999999999999</c:v>
                </c:pt>
                <c:pt idx="5">
                  <c:v>2.5190000000000001</c:v>
                </c:pt>
                <c:pt idx="6">
                  <c:v>2.6120000000000001</c:v>
                </c:pt>
                <c:pt idx="7">
                  <c:v>2.7029999999999998</c:v>
                </c:pt>
                <c:pt idx="8">
                  <c:v>2.79</c:v>
                </c:pt>
                <c:pt idx="9">
                  <c:v>2.8730000000000002</c:v>
                </c:pt>
                <c:pt idx="10">
                  <c:v>2.95</c:v>
                </c:pt>
                <c:pt idx="11">
                  <c:v>3.02</c:v>
                </c:pt>
                <c:pt idx="12">
                  <c:v>3.0830000000000002</c:v>
                </c:pt>
                <c:pt idx="13">
                  <c:v>3.137</c:v>
                </c:pt>
                <c:pt idx="14">
                  <c:v>3.1840000000000002</c:v>
                </c:pt>
                <c:pt idx="15">
                  <c:v>3.2229999999999999</c:v>
                </c:pt>
                <c:pt idx="16">
                  <c:v>3.2549999999999999</c:v>
                </c:pt>
                <c:pt idx="17">
                  <c:v>3.28</c:v>
                </c:pt>
                <c:pt idx="18">
                  <c:v>3.3</c:v>
                </c:pt>
                <c:pt idx="19">
                  <c:v>3.3149999999999999</c:v>
                </c:pt>
                <c:pt idx="20">
                  <c:v>3.327</c:v>
                </c:pt>
                <c:pt idx="21">
                  <c:v>3.3359999999999999</c:v>
                </c:pt>
                <c:pt idx="22">
                  <c:v>3.343</c:v>
                </c:pt>
                <c:pt idx="23">
                  <c:v>3.35</c:v>
                </c:pt>
                <c:pt idx="24">
                  <c:v>3.3580000000000001</c:v>
                </c:pt>
                <c:pt idx="25">
                  <c:v>3.367</c:v>
                </c:pt>
                <c:pt idx="26">
                  <c:v>3.3780000000000001</c:v>
                </c:pt>
                <c:pt idx="27">
                  <c:v>3.3919999999999999</c:v>
                </c:pt>
                <c:pt idx="28">
                  <c:v>3.4089999999999998</c:v>
                </c:pt>
                <c:pt idx="29">
                  <c:v>3.431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'!$C$2</c:f>
              <c:strCache>
                <c:ptCount val="1"/>
                <c:pt idx="0">
                  <c:v>3/31/2026</c:v>
                </c:pt>
              </c:strCache>
            </c:strRef>
          </c:tx>
          <c:spPr>
            <a:ln>
              <a:solidFill>
                <a:srgbClr val="4D859E"/>
              </a:solidFill>
            </a:ln>
          </c:spPr>
          <c:marker>
            <c:symbol val="none"/>
          </c:marker>
          <c:dLbls>
            <c:dLbl>
              <c:idx val="29"/>
              <c:layout>
                <c:manualLayout>
                  <c:x val="-2.0654977870413257E-2"/>
                  <c:y val="3.7249562554680621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'!$C$3:$C$32</c:f>
              <c:numCache>
                <c:formatCode>General</c:formatCode>
                <c:ptCount val="30"/>
                <c:pt idx="0">
                  <c:v>2.5299999999999998</c:v>
                </c:pt>
                <c:pt idx="1">
                  <c:v>2.5990000000000002</c:v>
                </c:pt>
                <c:pt idx="2">
                  <c:v>2.6190000000000002</c:v>
                </c:pt>
                <c:pt idx="3">
                  <c:v>2.6629999999999998</c:v>
                </c:pt>
                <c:pt idx="4">
                  <c:v>2.7029999999999998</c:v>
                </c:pt>
                <c:pt idx="5">
                  <c:v>2.7519999999999998</c:v>
                </c:pt>
                <c:pt idx="6">
                  <c:v>2.81</c:v>
                </c:pt>
                <c:pt idx="7">
                  <c:v>2.875</c:v>
                </c:pt>
                <c:pt idx="8">
                  <c:v>2.944</c:v>
                </c:pt>
                <c:pt idx="9">
                  <c:v>3.0139999999999998</c:v>
                </c:pt>
                <c:pt idx="10">
                  <c:v>3.081</c:v>
                </c:pt>
                <c:pt idx="11">
                  <c:v>3.1440000000000001</c:v>
                </c:pt>
                <c:pt idx="12">
                  <c:v>3.2</c:v>
                </c:pt>
                <c:pt idx="13">
                  <c:v>3.2490000000000001</c:v>
                </c:pt>
                <c:pt idx="14">
                  <c:v>3.2890000000000001</c:v>
                </c:pt>
                <c:pt idx="15">
                  <c:v>3.3210000000000002</c:v>
                </c:pt>
                <c:pt idx="16">
                  <c:v>3.3439999999999999</c:v>
                </c:pt>
                <c:pt idx="17">
                  <c:v>3.3610000000000002</c:v>
                </c:pt>
                <c:pt idx="18">
                  <c:v>3.37</c:v>
                </c:pt>
                <c:pt idx="19">
                  <c:v>3.375</c:v>
                </c:pt>
                <c:pt idx="20">
                  <c:v>3.375</c:v>
                </c:pt>
                <c:pt idx="21">
                  <c:v>3.3740000000000001</c:v>
                </c:pt>
                <c:pt idx="22">
                  <c:v>3.371</c:v>
                </c:pt>
                <c:pt idx="23">
                  <c:v>3.3679999999999999</c:v>
                </c:pt>
                <c:pt idx="24">
                  <c:v>3.3679999999999999</c:v>
                </c:pt>
                <c:pt idx="25">
                  <c:v>3.37</c:v>
                </c:pt>
                <c:pt idx="26">
                  <c:v>3.3759999999999999</c:v>
                </c:pt>
                <c:pt idx="27">
                  <c:v>3.3860000000000001</c:v>
                </c:pt>
                <c:pt idx="28">
                  <c:v>3.403</c:v>
                </c:pt>
                <c:pt idx="29">
                  <c:v>3.4260000000000002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'!$H$2</c:f>
              <c:strCache>
                <c:ptCount val="1"/>
                <c:pt idx="0">
                  <c:v>12/31/2025</c:v>
                </c:pt>
              </c:strCache>
            </c:strRef>
          </c:tx>
          <c:spPr>
            <a:ln>
              <a:solidFill>
                <a:sysClr val="window" lastClr="FFFFFF">
                  <a:lumMod val="65000"/>
                </a:sysClr>
              </a:solidFill>
            </a:ln>
          </c:spPr>
          <c:marker>
            <c:symbol val="none"/>
          </c:marker>
          <c:dLbls>
            <c:dLbl>
              <c:idx val="29"/>
              <c:layout>
                <c:manualLayout>
                  <c:x val="-1.608254791563013E-7"/>
                  <c:y val="2.1954286843538284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'!$H$3:$H$32</c:f>
              <c:numCache>
                <c:formatCode>General</c:formatCode>
                <c:ptCount val="30"/>
                <c:pt idx="0">
                  <c:v>0.90800000000000003</c:v>
                </c:pt>
                <c:pt idx="1">
                  <c:v>1.135</c:v>
                </c:pt>
                <c:pt idx="2">
                  <c:v>1.2909999999999999</c:v>
                </c:pt>
                <c:pt idx="3">
                  <c:v>1.4490000000000001</c:v>
                </c:pt>
                <c:pt idx="4">
                  <c:v>1.5580000000000001</c:v>
                </c:pt>
                <c:pt idx="5">
                  <c:v>1.66</c:v>
                </c:pt>
                <c:pt idx="6">
                  <c:v>1.7649999999999999</c:v>
                </c:pt>
                <c:pt idx="7">
                  <c:v>1.873</c:v>
                </c:pt>
                <c:pt idx="8">
                  <c:v>1.9790000000000001</c:v>
                </c:pt>
                <c:pt idx="9">
                  <c:v>2.1019999999999999</c:v>
                </c:pt>
                <c:pt idx="10">
                  <c:v>2.21</c:v>
                </c:pt>
                <c:pt idx="11">
                  <c:v>2.3069999999999999</c:v>
                </c:pt>
                <c:pt idx="12">
                  <c:v>2.395</c:v>
                </c:pt>
                <c:pt idx="13">
                  <c:v>2.4740000000000002</c:v>
                </c:pt>
                <c:pt idx="14">
                  <c:v>2.5470000000000002</c:v>
                </c:pt>
                <c:pt idx="15">
                  <c:v>2.6160000000000001</c:v>
                </c:pt>
                <c:pt idx="16">
                  <c:v>2.6829999999999998</c:v>
                </c:pt>
                <c:pt idx="17">
                  <c:v>2.75</c:v>
                </c:pt>
                <c:pt idx="18">
                  <c:v>2.8159999999999998</c:v>
                </c:pt>
                <c:pt idx="19">
                  <c:v>2.8820000000000001</c:v>
                </c:pt>
                <c:pt idx="20">
                  <c:v>2.9460000000000002</c:v>
                </c:pt>
                <c:pt idx="21">
                  <c:v>3.008</c:v>
                </c:pt>
                <c:pt idx="22">
                  <c:v>3.0659999999999998</c:v>
                </c:pt>
                <c:pt idx="23">
                  <c:v>3.1179999999999999</c:v>
                </c:pt>
                <c:pt idx="24">
                  <c:v>3.1619999999999999</c:v>
                </c:pt>
                <c:pt idx="25">
                  <c:v>3.1970000000000001</c:v>
                </c:pt>
                <c:pt idx="26">
                  <c:v>3.2229999999999999</c:v>
                </c:pt>
                <c:pt idx="27">
                  <c:v>3.2389999999999999</c:v>
                </c:pt>
                <c:pt idx="28">
                  <c:v>3.246</c:v>
                </c:pt>
                <c:pt idx="29">
                  <c:v>3.2450000000000001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'!$I$2</c:f>
              <c:strCache>
                <c:ptCount val="1"/>
                <c:pt idx="0">
                  <c:v>3/31/2026</c:v>
                </c:pt>
              </c:strCache>
            </c:strRef>
          </c:tx>
          <c:spPr>
            <a:ln>
              <a:solidFill>
                <a:srgbClr val="4D859E"/>
              </a:solidFill>
            </a:ln>
          </c:spPr>
          <c:marker>
            <c:symbol val="none"/>
          </c:marker>
          <c:dLbls>
            <c:dLbl>
              <c:idx val="29"/>
              <c:layout>
                <c:manualLayout>
                  <c:x val="-2.3014127509668469E-4"/>
                  <c:y val="-3.6824513226747513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'!$I$3:$I$32</c:f>
              <c:numCache>
                <c:formatCode>General</c:formatCode>
                <c:ptCount val="30"/>
                <c:pt idx="0">
                  <c:v>1.1120000000000001</c:v>
                </c:pt>
                <c:pt idx="1">
                  <c:v>1.3520000000000001</c:v>
                </c:pt>
                <c:pt idx="2">
                  <c:v>1.494</c:v>
                </c:pt>
                <c:pt idx="3">
                  <c:v>1.6619999999999999</c:v>
                </c:pt>
                <c:pt idx="4">
                  <c:v>1.796</c:v>
                </c:pt>
                <c:pt idx="5">
                  <c:v>1.905</c:v>
                </c:pt>
                <c:pt idx="6">
                  <c:v>1.9950000000000001</c:v>
                </c:pt>
                <c:pt idx="7">
                  <c:v>2.137</c:v>
                </c:pt>
                <c:pt idx="8">
                  <c:v>2.2469999999999999</c:v>
                </c:pt>
                <c:pt idx="9">
                  <c:v>2.3759999999999999</c:v>
                </c:pt>
                <c:pt idx="10">
                  <c:v>2.4929999999999999</c:v>
                </c:pt>
                <c:pt idx="11">
                  <c:v>2.5979999999999999</c:v>
                </c:pt>
                <c:pt idx="12">
                  <c:v>2.694</c:v>
                </c:pt>
                <c:pt idx="13">
                  <c:v>2.7789999999999999</c:v>
                </c:pt>
                <c:pt idx="14">
                  <c:v>2.8570000000000002</c:v>
                </c:pt>
                <c:pt idx="15">
                  <c:v>2.9289999999999998</c:v>
                </c:pt>
                <c:pt idx="16">
                  <c:v>2.9980000000000002</c:v>
                </c:pt>
                <c:pt idx="17">
                  <c:v>3.0630000000000002</c:v>
                </c:pt>
                <c:pt idx="18">
                  <c:v>3.1269999999999998</c:v>
                </c:pt>
                <c:pt idx="19">
                  <c:v>3.19</c:v>
                </c:pt>
                <c:pt idx="20">
                  <c:v>3.25</c:v>
                </c:pt>
                <c:pt idx="21">
                  <c:v>3.3069999999999999</c:v>
                </c:pt>
                <c:pt idx="22">
                  <c:v>3.36</c:v>
                </c:pt>
                <c:pt idx="23">
                  <c:v>3.4079999999999999</c:v>
                </c:pt>
                <c:pt idx="24">
                  <c:v>3.45</c:v>
                </c:pt>
                <c:pt idx="25">
                  <c:v>3.4830000000000001</c:v>
                </c:pt>
                <c:pt idx="26">
                  <c:v>3.5089999999999999</c:v>
                </c:pt>
                <c:pt idx="27">
                  <c:v>3.5249999999999999</c:v>
                </c:pt>
                <c:pt idx="28">
                  <c:v>3.5329999999999999</c:v>
                </c:pt>
                <c:pt idx="29">
                  <c:v>3.5339999999999998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dirty="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'!$N$2</c:f>
              <c:strCache>
                <c:ptCount val="1"/>
                <c:pt idx="0">
                  <c:v>12/31/2025</c:v>
                </c:pt>
              </c:strCache>
            </c:strRef>
          </c:tx>
          <c:spPr>
            <a:ln>
              <a:solidFill>
                <a:sysClr val="window" lastClr="FFFFFF">
                  <a:lumMod val="65000"/>
                </a:sysClr>
              </a:solidFill>
            </a:ln>
          </c:spPr>
          <c:marker>
            <c:symbol val="none"/>
          </c:marker>
          <c:dLbls>
            <c:dLbl>
              <c:idx val="29"/>
              <c:layout>
                <c:manualLayout>
                  <c:x val="-1.608254851994433E-7"/>
                  <c:y val="3.1213546223388743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'!$N$3:$N$32</c:f>
              <c:numCache>
                <c:formatCode>General</c:formatCode>
                <c:ptCount val="30"/>
                <c:pt idx="0">
                  <c:v>3.988</c:v>
                </c:pt>
                <c:pt idx="1">
                  <c:v>3.9990000000000001</c:v>
                </c:pt>
                <c:pt idx="2">
                  <c:v>4.1109999999999998</c:v>
                </c:pt>
                <c:pt idx="3">
                  <c:v>4.2290000000000001</c:v>
                </c:pt>
                <c:pt idx="4">
                  <c:v>4.3360000000000003</c:v>
                </c:pt>
                <c:pt idx="5">
                  <c:v>4.4340000000000002</c:v>
                </c:pt>
                <c:pt idx="6">
                  <c:v>4.5220000000000002</c:v>
                </c:pt>
                <c:pt idx="7">
                  <c:v>4.6020000000000003</c:v>
                </c:pt>
                <c:pt idx="8">
                  <c:v>4.673</c:v>
                </c:pt>
                <c:pt idx="9">
                  <c:v>4.7370000000000001</c:v>
                </c:pt>
                <c:pt idx="10">
                  <c:v>4.7949999999999999</c:v>
                </c:pt>
                <c:pt idx="11">
                  <c:v>4.8460000000000001</c:v>
                </c:pt>
                <c:pt idx="12">
                  <c:v>4.8920000000000003</c:v>
                </c:pt>
                <c:pt idx="13">
                  <c:v>4.9329999999999998</c:v>
                </c:pt>
                <c:pt idx="14">
                  <c:v>4.97</c:v>
                </c:pt>
                <c:pt idx="15">
                  <c:v>5.0019999999999998</c:v>
                </c:pt>
                <c:pt idx="16">
                  <c:v>5.0309999999999997</c:v>
                </c:pt>
                <c:pt idx="17">
                  <c:v>5.0570000000000004</c:v>
                </c:pt>
                <c:pt idx="18">
                  <c:v>5.08</c:v>
                </c:pt>
                <c:pt idx="19">
                  <c:v>5.101</c:v>
                </c:pt>
                <c:pt idx="20">
                  <c:v>5.1189999999999998</c:v>
                </c:pt>
                <c:pt idx="21">
                  <c:v>5.1349999999999998</c:v>
                </c:pt>
                <c:pt idx="22">
                  <c:v>5.15</c:v>
                </c:pt>
                <c:pt idx="23">
                  <c:v>5.1630000000000003</c:v>
                </c:pt>
                <c:pt idx="24">
                  <c:v>5.1749999999999998</c:v>
                </c:pt>
                <c:pt idx="25">
                  <c:v>5.1849999999999996</c:v>
                </c:pt>
                <c:pt idx="26">
                  <c:v>5.1950000000000003</c:v>
                </c:pt>
                <c:pt idx="27">
                  <c:v>5.2039999999999997</c:v>
                </c:pt>
                <c:pt idx="28">
                  <c:v>5.2080000000000002</c:v>
                </c:pt>
                <c:pt idx="29">
                  <c:v>5.2080000000000002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'!$O$2</c:f>
              <c:strCache>
                <c:ptCount val="1"/>
                <c:pt idx="0">
                  <c:v>3/31/2026</c:v>
                </c:pt>
              </c:strCache>
            </c:strRef>
          </c:tx>
          <c:spPr>
            <a:ln>
              <a:solidFill>
                <a:srgbClr val="4D859E"/>
              </a:solidFill>
            </a:ln>
          </c:spPr>
          <c:marker>
            <c:symbol val="none"/>
          </c:marker>
          <c:dLbls>
            <c:dLbl>
              <c:idx val="29"/>
              <c:layout>
                <c:manualLayout>
                  <c:x val="-2.3014127509668469E-4"/>
                  <c:y val="-3.6824513226747513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'!$O$3:$O$32</c:f>
              <c:numCache>
                <c:formatCode>General</c:formatCode>
                <c:ptCount val="30"/>
                <c:pt idx="0">
                  <c:v>4.4729999999999999</c:v>
                </c:pt>
                <c:pt idx="1">
                  <c:v>4.484</c:v>
                </c:pt>
                <c:pt idx="2">
                  <c:v>4.5599999999999996</c:v>
                </c:pt>
                <c:pt idx="3">
                  <c:v>4.6319999999999997</c:v>
                </c:pt>
                <c:pt idx="4">
                  <c:v>4.7</c:v>
                </c:pt>
                <c:pt idx="5">
                  <c:v>4.7640000000000002</c:v>
                </c:pt>
                <c:pt idx="6">
                  <c:v>4.8220000000000001</c:v>
                </c:pt>
                <c:pt idx="7">
                  <c:v>4.8769999999999998</c:v>
                </c:pt>
                <c:pt idx="8">
                  <c:v>4.9269999999999996</c:v>
                </c:pt>
                <c:pt idx="9">
                  <c:v>4.9729999999999999</c:v>
                </c:pt>
                <c:pt idx="10">
                  <c:v>5.0149999999999997</c:v>
                </c:pt>
                <c:pt idx="11">
                  <c:v>5.0540000000000003</c:v>
                </c:pt>
                <c:pt idx="12">
                  <c:v>5.09</c:v>
                </c:pt>
                <c:pt idx="13">
                  <c:v>5.1219999999999999</c:v>
                </c:pt>
                <c:pt idx="14">
                  <c:v>5.1520000000000001</c:v>
                </c:pt>
                <c:pt idx="15">
                  <c:v>5.1790000000000003</c:v>
                </c:pt>
                <c:pt idx="16">
                  <c:v>5.2039999999999997</c:v>
                </c:pt>
                <c:pt idx="17">
                  <c:v>5.226</c:v>
                </c:pt>
                <c:pt idx="18">
                  <c:v>5.2460000000000004</c:v>
                </c:pt>
                <c:pt idx="19">
                  <c:v>5.2649999999999997</c:v>
                </c:pt>
                <c:pt idx="20">
                  <c:v>5.2809999999999997</c:v>
                </c:pt>
                <c:pt idx="21">
                  <c:v>5.2960000000000003</c:v>
                </c:pt>
                <c:pt idx="22">
                  <c:v>5.3090000000000002</c:v>
                </c:pt>
                <c:pt idx="23">
                  <c:v>5.3209999999999997</c:v>
                </c:pt>
                <c:pt idx="24">
                  <c:v>5.3319999999999999</c:v>
                </c:pt>
                <c:pt idx="25">
                  <c:v>5.3410000000000002</c:v>
                </c:pt>
                <c:pt idx="26">
                  <c:v>5.3490000000000002</c:v>
                </c:pt>
                <c:pt idx="27">
                  <c:v>5.3559999999999999</c:v>
                </c:pt>
                <c:pt idx="28">
                  <c:v>5.3579999999999997</c:v>
                </c:pt>
                <c:pt idx="29">
                  <c:v>5.3579999999999997</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dirty="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mn-lt"/>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Sheet1!$C$2:$C$263</c:f>
              <c:numCache>
                <c:formatCode>#,##0.000</c:formatCode>
                <c:ptCount val="262"/>
                <c:pt idx="0">
                  <c:v>386.03758990392902</c:v>
                </c:pt>
                <c:pt idx="1">
                  <c:v>388.37884971083201</c:v>
                </c:pt>
                <c:pt idx="2">
                  <c:v>390.24839468885398</c:v>
                </c:pt>
                <c:pt idx="3">
                  <c:v>376.99849527804201</c:v>
                </c:pt>
                <c:pt idx="4">
                  <c:v>356.78575967145599</c:v>
                </c:pt>
                <c:pt idx="5">
                  <c:v>348.02567765686001</c:v>
                </c:pt>
                <c:pt idx="6">
                  <c:v>346.86333603461799</c:v>
                </c:pt>
                <c:pt idx="7">
                  <c:v>366.630801590761</c:v>
                </c:pt>
                <c:pt idx="8">
                  <c:v>363.89744530033198</c:v>
                </c:pt>
                <c:pt idx="9">
                  <c:v>369.23257649521503</c:v>
                </c:pt>
                <c:pt idx="10">
                  <c:v>373.884548581915</c:v>
                </c:pt>
                <c:pt idx="11">
                  <c:v>375.11121891966701</c:v>
                </c:pt>
                <c:pt idx="12">
                  <c:v>369.52663770201201</c:v>
                </c:pt>
                <c:pt idx="13">
                  <c:v>370.37106005700298</c:v>
                </c:pt>
                <c:pt idx="14">
                  <c:v>370.61668188475801</c:v>
                </c:pt>
                <c:pt idx="15">
                  <c:v>365.81376950312699</c:v>
                </c:pt>
                <c:pt idx="16">
                  <c:v>372.05155171366198</c:v>
                </c:pt>
                <c:pt idx="17">
                  <c:v>377.64097180227498</c:v>
                </c:pt>
                <c:pt idx="18">
                  <c:v>383.13027781185099</c:v>
                </c:pt>
                <c:pt idx="19">
                  <c:v>385.44112390635303</c:v>
                </c:pt>
                <c:pt idx="20">
                  <c:v>386.61037293052999</c:v>
                </c:pt>
                <c:pt idx="21">
                  <c:v>388.54757293117899</c:v>
                </c:pt>
                <c:pt idx="22">
                  <c:v>389.637994627171</c:v>
                </c:pt>
                <c:pt idx="23">
                  <c:v>390.39937021835101</c:v>
                </c:pt>
                <c:pt idx="24">
                  <c:v>397.02595435540599</c:v>
                </c:pt>
                <c:pt idx="25">
                  <c:v>395.67378726102402</c:v>
                </c:pt>
                <c:pt idx="26">
                  <c:v>393.67899521153402</c:v>
                </c:pt>
                <c:pt idx="27">
                  <c:v>394.68376278137299</c:v>
                </c:pt>
                <c:pt idx="28">
                  <c:v>395.58542115279101</c:v>
                </c:pt>
                <c:pt idx="29">
                  <c:v>396.187109545255</c:v>
                </c:pt>
                <c:pt idx="30">
                  <c:v>404.93994441808798</c:v>
                </c:pt>
                <c:pt idx="31">
                  <c:v>407.59244857364899</c:v>
                </c:pt>
                <c:pt idx="32">
                  <c:v>408.97040496474199</c:v>
                </c:pt>
                <c:pt idx="33">
                  <c:v>410.17133146791298</c:v>
                </c:pt>
                <c:pt idx="34">
                  <c:v>412.21727230387899</c:v>
                </c:pt>
                <c:pt idx="35">
                  <c:v>413.16488281071997</c:v>
                </c:pt>
                <c:pt idx="36">
                  <c:v>412.81071146911898</c:v>
                </c:pt>
                <c:pt idx="37">
                  <c:v>409.24272466935503</c:v>
                </c:pt>
                <c:pt idx="38">
                  <c:v>407.88561060198498</c:v>
                </c:pt>
                <c:pt idx="39">
                  <c:v>406.57631043640703</c:v>
                </c:pt>
                <c:pt idx="40">
                  <c:v>407.63499286484699</c:v>
                </c:pt>
                <c:pt idx="41">
                  <c:v>412.72529668361199</c:v>
                </c:pt>
                <c:pt idx="42">
                  <c:v>410.504318103017</c:v>
                </c:pt>
                <c:pt idx="43">
                  <c:v>412.36126484537698</c:v>
                </c:pt>
                <c:pt idx="44">
                  <c:v>412.03394583384801</c:v>
                </c:pt>
                <c:pt idx="45">
                  <c:v>413.645021924383</c:v>
                </c:pt>
                <c:pt idx="46">
                  <c:v>415.08286711863502</c:v>
                </c:pt>
                <c:pt idx="47">
                  <c:v>416.52690421811502</c:v>
                </c:pt>
                <c:pt idx="48">
                  <c:v>415.562829497753</c:v>
                </c:pt>
                <c:pt idx="49">
                  <c:v>417.99725223836998</c:v>
                </c:pt>
                <c:pt idx="50">
                  <c:v>418.84608791103398</c:v>
                </c:pt>
                <c:pt idx="51">
                  <c:v>420.63992336041599</c:v>
                </c:pt>
                <c:pt idx="52">
                  <c:v>420.42660360512201</c:v>
                </c:pt>
                <c:pt idx="53">
                  <c:v>421.67825076976698</c:v>
                </c:pt>
                <c:pt idx="54">
                  <c:v>417.07423075110199</c:v>
                </c:pt>
                <c:pt idx="55">
                  <c:v>420.75051912924499</c:v>
                </c:pt>
                <c:pt idx="56">
                  <c:v>417.44675811520801</c:v>
                </c:pt>
                <c:pt idx="57">
                  <c:v>417.10339187623498</c:v>
                </c:pt>
                <c:pt idx="58">
                  <c:v>415.35090565604298</c:v>
                </c:pt>
                <c:pt idx="59">
                  <c:v>415.30806017490499</c:v>
                </c:pt>
                <c:pt idx="60">
                  <c:v>417.355759822849</c:v>
                </c:pt>
                <c:pt idx="61">
                  <c:v>423.42972980358002</c:v>
                </c:pt>
                <c:pt idx="62">
                  <c:v>423.02125578120501</c:v>
                </c:pt>
                <c:pt idx="63">
                  <c:v>426.56633427201001</c:v>
                </c:pt>
                <c:pt idx="64">
                  <c:v>429.03647719660501</c:v>
                </c:pt>
                <c:pt idx="65">
                  <c:v>430.53471140277702</c:v>
                </c:pt>
                <c:pt idx="66">
                  <c:v>430.32495385809801</c:v>
                </c:pt>
                <c:pt idx="67">
                  <c:v>431.79859645565398</c:v>
                </c:pt>
                <c:pt idx="68">
                  <c:v>434.66566184417002</c:v>
                </c:pt>
                <c:pt idx="69">
                  <c:v>434.32440531145801</c:v>
                </c:pt>
                <c:pt idx="70">
                  <c:v>431.61029985471799</c:v>
                </c:pt>
                <c:pt idx="71">
                  <c:v>431.32034055923202</c:v>
                </c:pt>
                <c:pt idx="72">
                  <c:v>433.67799589837102</c:v>
                </c:pt>
                <c:pt idx="73">
                  <c:v>434.61359502592398</c:v>
                </c:pt>
                <c:pt idx="74">
                  <c:v>432.89842906761902</c:v>
                </c:pt>
                <c:pt idx="75">
                  <c:v>433.33225567420902</c:v>
                </c:pt>
                <c:pt idx="76">
                  <c:v>431.84244919589298</c:v>
                </c:pt>
                <c:pt idx="77">
                  <c:v>432.24709243708401</c:v>
                </c:pt>
                <c:pt idx="78">
                  <c:v>434.68780399994</c:v>
                </c:pt>
                <c:pt idx="79">
                  <c:v>435.49781798939398</c:v>
                </c:pt>
                <c:pt idx="80">
                  <c:v>436.28405028981899</c:v>
                </c:pt>
                <c:pt idx="81">
                  <c:v>436.36554413660002</c:v>
                </c:pt>
                <c:pt idx="82">
                  <c:v>440.85598872864699</c:v>
                </c:pt>
                <c:pt idx="83">
                  <c:v>441.81173268240798</c:v>
                </c:pt>
                <c:pt idx="84">
                  <c:v>441.785644804122</c:v>
                </c:pt>
                <c:pt idx="85">
                  <c:v>440.907811028862</c:v>
                </c:pt>
                <c:pt idx="86">
                  <c:v>439.23070829538699</c:v>
                </c:pt>
                <c:pt idx="87">
                  <c:v>438.55696269278002</c:v>
                </c:pt>
                <c:pt idx="88">
                  <c:v>436.37357462007799</c:v>
                </c:pt>
                <c:pt idx="89">
                  <c:v>430.64367186171597</c:v>
                </c:pt>
                <c:pt idx="90">
                  <c:v>435.85661889264799</c:v>
                </c:pt>
                <c:pt idx="91">
                  <c:v>435.29831650719598</c:v>
                </c:pt>
                <c:pt idx="92">
                  <c:v>438.11094882708198</c:v>
                </c:pt>
                <c:pt idx="93">
                  <c:v>439.20317221534799</c:v>
                </c:pt>
                <c:pt idx="94">
                  <c:v>441.59898348803898</c:v>
                </c:pt>
                <c:pt idx="95">
                  <c:v>440.52006099111901</c:v>
                </c:pt>
                <c:pt idx="96">
                  <c:v>444.75628872216799</c:v>
                </c:pt>
                <c:pt idx="97">
                  <c:v>447.56393376843698</c:v>
                </c:pt>
                <c:pt idx="98">
                  <c:v>447.089214340551</c:v>
                </c:pt>
                <c:pt idx="99">
                  <c:v>447.21029776882301</c:v>
                </c:pt>
                <c:pt idx="100">
                  <c:v>446.88666625538298</c:v>
                </c:pt>
                <c:pt idx="101">
                  <c:v>445.32124889793602</c:v>
                </c:pt>
                <c:pt idx="102">
                  <c:v>444.35714157558101</c:v>
                </c:pt>
                <c:pt idx="103">
                  <c:v>442.86011023073399</c:v>
                </c:pt>
                <c:pt idx="104">
                  <c:v>448.88008383456702</c:v>
                </c:pt>
                <c:pt idx="105">
                  <c:v>447.79276196659799</c:v>
                </c:pt>
                <c:pt idx="106">
                  <c:v>447.631431817227</c:v>
                </c:pt>
                <c:pt idx="107">
                  <c:v>447.79345519215599</c:v>
                </c:pt>
                <c:pt idx="108">
                  <c:v>449.366729717412</c:v>
                </c:pt>
                <c:pt idx="109">
                  <c:v>447.14800242992197</c:v>
                </c:pt>
                <c:pt idx="110">
                  <c:v>447.40818036904898</c:v>
                </c:pt>
                <c:pt idx="111">
                  <c:v>444.14757630211102</c:v>
                </c:pt>
                <c:pt idx="112">
                  <c:v>445.70662419040099</c:v>
                </c:pt>
                <c:pt idx="113">
                  <c:v>448.448864592924</c:v>
                </c:pt>
                <c:pt idx="114">
                  <c:v>449.224184561242</c:v>
                </c:pt>
                <c:pt idx="115">
                  <c:v>450.72943426733502</c:v>
                </c:pt>
                <c:pt idx="116">
                  <c:v>452.07067786786803</c:v>
                </c:pt>
                <c:pt idx="117">
                  <c:v>453.55738801387503</c:v>
                </c:pt>
                <c:pt idx="118">
                  <c:v>456.69230832872802</c:v>
                </c:pt>
                <c:pt idx="119">
                  <c:v>457.03320452117998</c:v>
                </c:pt>
                <c:pt idx="120">
                  <c:v>459.17786359173101</c:v>
                </c:pt>
                <c:pt idx="121">
                  <c:v>459.28662932778599</c:v>
                </c:pt>
                <c:pt idx="122">
                  <c:v>459.11565744580003</c:v>
                </c:pt>
                <c:pt idx="123">
                  <c:v>460.437617623454</c:v>
                </c:pt>
                <c:pt idx="124">
                  <c:v>461.65377113453297</c:v>
                </c:pt>
                <c:pt idx="125">
                  <c:v>463.25472164280399</c:v>
                </c:pt>
                <c:pt idx="126">
                  <c:v>461.86808444724602</c:v>
                </c:pt>
                <c:pt idx="127">
                  <c:v>460.50921843011503</c:v>
                </c:pt>
                <c:pt idx="128">
                  <c:v>457.81590383289802</c:v>
                </c:pt>
                <c:pt idx="129">
                  <c:v>459.45392147817603</c:v>
                </c:pt>
                <c:pt idx="130">
                  <c:v>461.33212495565698</c:v>
                </c:pt>
                <c:pt idx="131">
                  <c:v>463.35352395189398</c:v>
                </c:pt>
                <c:pt idx="132">
                  <c:v>465.15763343325398</c:v>
                </c:pt>
                <c:pt idx="133">
                  <c:v>466.18444448828302</c:v>
                </c:pt>
                <c:pt idx="134">
                  <c:v>467.37615826369199</c:v>
                </c:pt>
                <c:pt idx="135">
                  <c:v>468.734936758527</c:v>
                </c:pt>
                <c:pt idx="136">
                  <c:v>466.89329341023102</c:v>
                </c:pt>
                <c:pt idx="137">
                  <c:v>468.76790719466902</c:v>
                </c:pt>
                <c:pt idx="138">
                  <c:v>467.54195409695399</c:v>
                </c:pt>
                <c:pt idx="139">
                  <c:v>457.58642191963901</c:v>
                </c:pt>
                <c:pt idx="140">
                  <c:v>461.74866979106099</c:v>
                </c:pt>
                <c:pt idx="141">
                  <c:v>460.45049646714801</c:v>
                </c:pt>
                <c:pt idx="142">
                  <c:v>463.81298120361299</c:v>
                </c:pt>
                <c:pt idx="143">
                  <c:v>463.33911887930799</c:v>
                </c:pt>
                <c:pt idx="144">
                  <c:v>463.11696218165201</c:v>
                </c:pt>
                <c:pt idx="145">
                  <c:v>468.66974321849699</c:v>
                </c:pt>
                <c:pt idx="146">
                  <c:v>468.27587677505301</c:v>
                </c:pt>
                <c:pt idx="147">
                  <c:v>466.36072026794301</c:v>
                </c:pt>
                <c:pt idx="148">
                  <c:v>468.39990555553402</c:v>
                </c:pt>
                <c:pt idx="149">
                  <c:v>471.36917330899399</c:v>
                </c:pt>
                <c:pt idx="150">
                  <c:v>476.621557140476</c:v>
                </c:pt>
                <c:pt idx="151">
                  <c:v>477.14195243168098</c:v>
                </c:pt>
                <c:pt idx="152">
                  <c:v>477.533550418598</c:v>
                </c:pt>
                <c:pt idx="153">
                  <c:v>473.202591400291</c:v>
                </c:pt>
                <c:pt idx="154">
                  <c:v>473.71684890656002</c:v>
                </c:pt>
                <c:pt idx="155">
                  <c:v>474.49267678099</c:v>
                </c:pt>
                <c:pt idx="156">
                  <c:v>469.30815385286297</c:v>
                </c:pt>
                <c:pt idx="157">
                  <c:v>469.82634162421101</c:v>
                </c:pt>
                <c:pt idx="158">
                  <c:v>467.088276864487</c:v>
                </c:pt>
                <c:pt idx="159">
                  <c:v>466.79346924082603</c:v>
                </c:pt>
                <c:pt idx="160">
                  <c:v>473.257026166814</c:v>
                </c:pt>
                <c:pt idx="161">
                  <c:v>475.25380522618502</c:v>
                </c:pt>
                <c:pt idx="162">
                  <c:v>476.48611234675298</c:v>
                </c:pt>
                <c:pt idx="163">
                  <c:v>471.06151774831301</c:v>
                </c:pt>
                <c:pt idx="164">
                  <c:v>468.887179417347</c:v>
                </c:pt>
                <c:pt idx="165">
                  <c:v>465.32602625595302</c:v>
                </c:pt>
                <c:pt idx="166">
                  <c:v>459.787790995075</c:v>
                </c:pt>
                <c:pt idx="167">
                  <c:v>460.36358715393499</c:v>
                </c:pt>
                <c:pt idx="168">
                  <c:v>456.31052113488897</c:v>
                </c:pt>
                <c:pt idx="169">
                  <c:v>457.38140973966802</c:v>
                </c:pt>
                <c:pt idx="170">
                  <c:v>462.855826768432</c:v>
                </c:pt>
                <c:pt idx="171">
                  <c:v>466.994706482759</c:v>
                </c:pt>
                <c:pt idx="172">
                  <c:v>471.31863027065901</c:v>
                </c:pt>
                <c:pt idx="173">
                  <c:v>471.55908204789</c:v>
                </c:pt>
                <c:pt idx="174">
                  <c:v>473.664276791622</c:v>
                </c:pt>
                <c:pt idx="175">
                  <c:v>471.81581440881303</c:v>
                </c:pt>
                <c:pt idx="176">
                  <c:v>472.76029337165198</c:v>
                </c:pt>
                <c:pt idx="177">
                  <c:v>474.35622480548801</c:v>
                </c:pt>
                <c:pt idx="178">
                  <c:v>476.06374465290997</c:v>
                </c:pt>
                <c:pt idx="179">
                  <c:v>476.44209236264402</c:v>
                </c:pt>
                <c:pt idx="180">
                  <c:v>475.20213485593098</c:v>
                </c:pt>
                <c:pt idx="181">
                  <c:v>474.45006465580002</c:v>
                </c:pt>
                <c:pt idx="182">
                  <c:v>476.97103979705599</c:v>
                </c:pt>
                <c:pt idx="183">
                  <c:v>478.657883747521</c:v>
                </c:pt>
                <c:pt idx="184">
                  <c:v>475.67471794032298</c:v>
                </c:pt>
                <c:pt idx="185">
                  <c:v>475.18809523577698</c:v>
                </c:pt>
                <c:pt idx="186">
                  <c:v>472.884528900188</c:v>
                </c:pt>
                <c:pt idx="187">
                  <c:v>469.21053469293997</c:v>
                </c:pt>
                <c:pt idx="188">
                  <c:v>472.108172502569</c:v>
                </c:pt>
                <c:pt idx="189">
                  <c:v>475.52473937184499</c:v>
                </c:pt>
                <c:pt idx="190">
                  <c:v>478.88860798795599</c:v>
                </c:pt>
                <c:pt idx="191">
                  <c:v>481.07154647406799</c:v>
                </c:pt>
                <c:pt idx="192">
                  <c:v>482.240974829533</c:v>
                </c:pt>
                <c:pt idx="193">
                  <c:v>482.26820466262501</c:v>
                </c:pt>
                <c:pt idx="194">
                  <c:v>482.36969236375802</c:v>
                </c:pt>
                <c:pt idx="195">
                  <c:v>481.42617000994898</c:v>
                </c:pt>
                <c:pt idx="196">
                  <c:v>481.18839333572498</c:v>
                </c:pt>
                <c:pt idx="197">
                  <c:v>478.60767181111498</c:v>
                </c:pt>
                <c:pt idx="198">
                  <c:v>478.66203106540303</c:v>
                </c:pt>
                <c:pt idx="199">
                  <c:v>480.98547370029598</c:v>
                </c:pt>
                <c:pt idx="200">
                  <c:v>484.94293247411099</c:v>
                </c:pt>
                <c:pt idx="201">
                  <c:v>488.33179161656898</c:v>
                </c:pt>
                <c:pt idx="202">
                  <c:v>486.60146043024702</c:v>
                </c:pt>
                <c:pt idx="203">
                  <c:v>485.64865156051502</c:v>
                </c:pt>
                <c:pt idx="204">
                  <c:v>488.21962239191402</c:v>
                </c:pt>
                <c:pt idx="205">
                  <c:v>489.85563243229001</c:v>
                </c:pt>
                <c:pt idx="206">
                  <c:v>489.76957425188499</c:v>
                </c:pt>
                <c:pt idx="207">
                  <c:v>489.06105394601201</c:v>
                </c:pt>
                <c:pt idx="208">
                  <c:v>489.92525392746802</c:v>
                </c:pt>
                <c:pt idx="209">
                  <c:v>489.92038157182498</c:v>
                </c:pt>
                <c:pt idx="210">
                  <c:v>489.42761333206698</c:v>
                </c:pt>
                <c:pt idx="211">
                  <c:v>482.36329802132701</c:v>
                </c:pt>
                <c:pt idx="212">
                  <c:v>485.37520450540501</c:v>
                </c:pt>
                <c:pt idx="213">
                  <c:v>488.86260258568001</c:v>
                </c:pt>
                <c:pt idx="214">
                  <c:v>489.59809275368701</c:v>
                </c:pt>
                <c:pt idx="215">
                  <c:v>492.73084240499202</c:v>
                </c:pt>
                <c:pt idx="216">
                  <c:v>495.98957183453803</c:v>
                </c:pt>
                <c:pt idx="217">
                  <c:v>496.270345876872</c:v>
                </c:pt>
                <c:pt idx="218">
                  <c:v>495.57692647861398</c:v>
                </c:pt>
                <c:pt idx="219">
                  <c:v>492.79568335106097</c:v>
                </c:pt>
                <c:pt idx="220">
                  <c:v>492.59012038305201</c:v>
                </c:pt>
                <c:pt idx="221">
                  <c:v>492.69280665546898</c:v>
                </c:pt>
                <c:pt idx="222">
                  <c:v>490.83839434410999</c:v>
                </c:pt>
                <c:pt idx="223">
                  <c:v>484.80014626119498</c:v>
                </c:pt>
                <c:pt idx="224">
                  <c:v>492.16499607016402</c:v>
                </c:pt>
                <c:pt idx="225">
                  <c:v>497.452877028937</c:v>
                </c:pt>
                <c:pt idx="226">
                  <c:v>497.820612700884</c:v>
                </c:pt>
                <c:pt idx="227">
                  <c:v>498.22919050580799</c:v>
                </c:pt>
                <c:pt idx="228">
                  <c:v>493.36287424932999</c:v>
                </c:pt>
                <c:pt idx="229">
                  <c:v>492.252129309645</c:v>
                </c:pt>
                <c:pt idx="230">
                  <c:v>492.202303499891</c:v>
                </c:pt>
                <c:pt idx="231">
                  <c:v>492.14947222734099</c:v>
                </c:pt>
                <c:pt idx="232">
                  <c:v>495.59636699713502</c:v>
                </c:pt>
                <c:pt idx="233">
                  <c:v>494.49937677913698</c:v>
                </c:pt>
                <c:pt idx="234">
                  <c:v>497.23387070743598</c:v>
                </c:pt>
                <c:pt idx="235">
                  <c:v>494.185103853334</c:v>
                </c:pt>
                <c:pt idx="236">
                  <c:v>496.75928860877298</c:v>
                </c:pt>
                <c:pt idx="237">
                  <c:v>501.263494793316</c:v>
                </c:pt>
                <c:pt idx="238">
                  <c:v>500.29368978340602</c:v>
                </c:pt>
                <c:pt idx="239">
                  <c:v>499.13088827850999</c:v>
                </c:pt>
                <c:pt idx="240">
                  <c:v>495.883895654821</c:v>
                </c:pt>
                <c:pt idx="241">
                  <c:v>486.42541465912802</c:v>
                </c:pt>
                <c:pt idx="242">
                  <c:v>487.29051462221997</c:v>
                </c:pt>
                <c:pt idx="243">
                  <c:v>485.71670815898801</c:v>
                </c:pt>
                <c:pt idx="244">
                  <c:v>480.68759294268801</c:v>
                </c:pt>
                <c:pt idx="245">
                  <c:v>480.04951775282598</c:v>
                </c:pt>
                <c:pt idx="246">
                  <c:v>483.93286963779099</c:v>
                </c:pt>
                <c:pt idx="247">
                  <c:v>483.26836249271599</c:v>
                </c:pt>
                <c:pt idx="248">
                  <c:v>476.34439688745198</c:v>
                </c:pt>
                <c:pt idx="249">
                  <c:v>472.33580735776098</c:v>
                </c:pt>
                <c:pt idx="250">
                  <c:v>476.58834057899497</c:v>
                </c:pt>
                <c:pt idx="251">
                  <c:v>478.94090654273202</c:v>
                </c:pt>
                <c:pt idx="252">
                  <c:v>475.36600722690901</c:v>
                </c:pt>
                <c:pt idx="253">
                  <c:v>470.531960433525</c:v>
                </c:pt>
                <c:pt idx="254">
                  <c:v>463.99665173998</c:v>
                </c:pt>
                <c:pt idx="255">
                  <c:v>465.721569222352</c:v>
                </c:pt>
                <c:pt idx="256">
                  <c:v>466.16357475896098</c:v>
                </c:pt>
                <c:pt idx="257">
                  <c:v>470.765416450678</c:v>
                </c:pt>
                <c:pt idx="258">
                  <c:v>463.28591618071101</c:v>
                </c:pt>
                <c:pt idx="259">
                  <c:v>457.08093110144603</c:v>
                </c:pt>
                <c:pt idx="260">
                  <c:v>454.69445867590099</c:v>
                </c:pt>
                <c:pt idx="261">
                  <c:v>463.28475450285998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9CDC-4AF7-B660-242661C5B36B}"/>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9CDC-4AF7-B660-242661C5B36B}"/>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9CDC-4AF7-B660-242661C5B36B}"/>
              </c:ext>
            </c:extLst>
          </c:dPt>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Sheet1!$B$2:$B$263</c:f>
              <c:numCache>
                <c:formatCode>#,##0.000</c:formatCode>
                <c:ptCount val="262"/>
                <c:pt idx="0">
                  <c:v>386.03758990392902</c:v>
                </c:pt>
                <c:pt idx="1">
                  <c:v>388.37884971083201</c:v>
                </c:pt>
                <c:pt idx="2">
                  <c:v>390.24839468885398</c:v>
                </c:pt>
                <c:pt idx="3">
                  <c:v>376.99849527804201</c:v>
                </c:pt>
                <c:pt idx="4">
                  <c:v>356.78575967145599</c:v>
                </c:pt>
                <c:pt idx="5">
                  <c:v>348.02567765686001</c:v>
                </c:pt>
                <c:pt idx="6">
                  <c:v>346.86333603461799</c:v>
                </c:pt>
                <c:pt idx="7">
                  <c:v>366.630801590761</c:v>
                </c:pt>
                <c:pt idx="8">
                  <c:v>363.89744530033198</c:v>
                </c:pt>
                <c:pt idx="9">
                  <c:v>369.23257649521503</c:v>
                </c:pt>
                <c:pt idx="10">
                  <c:v>373.884548581915</c:v>
                </c:pt>
                <c:pt idx="11">
                  <c:v>375.11121891966701</c:v>
                </c:pt>
                <c:pt idx="12">
                  <c:v>369.52663770201201</c:v>
                </c:pt>
                <c:pt idx="13">
                  <c:v>370.37106005700298</c:v>
                </c:pt>
                <c:pt idx="14">
                  <c:v>370.61668188475801</c:v>
                </c:pt>
                <c:pt idx="15">
                  <c:v>365.81376950312699</c:v>
                </c:pt>
                <c:pt idx="16">
                  <c:v>372.05155171366198</c:v>
                </c:pt>
                <c:pt idx="17">
                  <c:v>377.64097180227498</c:v>
                </c:pt>
                <c:pt idx="18">
                  <c:v>383.13027781185099</c:v>
                </c:pt>
                <c:pt idx="19">
                  <c:v>385.44112390635303</c:v>
                </c:pt>
                <c:pt idx="20">
                  <c:v>386.61037293052999</c:v>
                </c:pt>
                <c:pt idx="21">
                  <c:v>388.54757293117899</c:v>
                </c:pt>
                <c:pt idx="22">
                  <c:v>389.637994627171</c:v>
                </c:pt>
                <c:pt idx="23">
                  <c:v>390.39937021835101</c:v>
                </c:pt>
                <c:pt idx="24">
                  <c:v>397.02595435540599</c:v>
                </c:pt>
                <c:pt idx="25">
                  <c:v>395.67378726102402</c:v>
                </c:pt>
                <c:pt idx="26">
                  <c:v>393.67899521153402</c:v>
                </c:pt>
                <c:pt idx="27">
                  <c:v>394.68376278137299</c:v>
                </c:pt>
                <c:pt idx="28">
                  <c:v>395.58542115279101</c:v>
                </c:pt>
                <c:pt idx="29">
                  <c:v>396.187109545255</c:v>
                </c:pt>
                <c:pt idx="30">
                  <c:v>404.93994441808798</c:v>
                </c:pt>
                <c:pt idx="31">
                  <c:v>407.59244857364899</c:v>
                </c:pt>
                <c:pt idx="32">
                  <c:v>408.97040496474199</c:v>
                </c:pt>
                <c:pt idx="33">
                  <c:v>410.17133146791298</c:v>
                </c:pt>
                <c:pt idx="34">
                  <c:v>412.21727230387899</c:v>
                </c:pt>
                <c:pt idx="35">
                  <c:v>413.16488281071997</c:v>
                </c:pt>
                <c:pt idx="36">
                  <c:v>412.81071146911898</c:v>
                </c:pt>
                <c:pt idx="37">
                  <c:v>409.24272466935503</c:v>
                </c:pt>
                <c:pt idx="38">
                  <c:v>407.88561060198498</c:v>
                </c:pt>
                <c:pt idx="39">
                  <c:v>406.57631043640703</c:v>
                </c:pt>
                <c:pt idx="40">
                  <c:v>407.63499286484699</c:v>
                </c:pt>
                <c:pt idx="41">
                  <c:v>412.72529668361199</c:v>
                </c:pt>
                <c:pt idx="42">
                  <c:v>410.504318103017</c:v>
                </c:pt>
                <c:pt idx="43">
                  <c:v>412.36126484537698</c:v>
                </c:pt>
                <c:pt idx="44">
                  <c:v>412.03394583384801</c:v>
                </c:pt>
                <c:pt idx="45">
                  <c:v>413.645021924383</c:v>
                </c:pt>
                <c:pt idx="46">
                  <c:v>415.08286711863502</c:v>
                </c:pt>
                <c:pt idx="47">
                  <c:v>416.52690421811502</c:v>
                </c:pt>
                <c:pt idx="48">
                  <c:v>415.562829497753</c:v>
                </c:pt>
                <c:pt idx="49">
                  <c:v>417.99725223836998</c:v>
                </c:pt>
                <c:pt idx="50">
                  <c:v>418.84608791103398</c:v>
                </c:pt>
                <c:pt idx="51">
                  <c:v>420.63992336041599</c:v>
                </c:pt>
                <c:pt idx="52">
                  <c:v>420.42660360512201</c:v>
                </c:pt>
                <c:pt idx="53">
                  <c:v>421.67825076976698</c:v>
                </c:pt>
                <c:pt idx="54">
                  <c:v>417.07423075110199</c:v>
                </c:pt>
                <c:pt idx="55">
                  <c:v>420.75051912924499</c:v>
                </c:pt>
                <c:pt idx="56">
                  <c:v>417.44675811520801</c:v>
                </c:pt>
                <c:pt idx="57">
                  <c:v>417.10339187623498</c:v>
                </c:pt>
                <c:pt idx="58">
                  <c:v>415.35090565604298</c:v>
                </c:pt>
                <c:pt idx="59">
                  <c:v>415.30806017490499</c:v>
                </c:pt>
                <c:pt idx="60">
                  <c:v>417.355759822849</c:v>
                </c:pt>
                <c:pt idx="61">
                  <c:v>423.42972980358002</c:v>
                </c:pt>
                <c:pt idx="62">
                  <c:v>423.02125578120501</c:v>
                </c:pt>
                <c:pt idx="63">
                  <c:v>426.56633427201001</c:v>
                </c:pt>
                <c:pt idx="64">
                  <c:v>429.03647719660501</c:v>
                </c:pt>
                <c:pt idx="65">
                  <c:v>430.53471140277702</c:v>
                </c:pt>
                <c:pt idx="66">
                  <c:v>430.32495385809801</c:v>
                </c:pt>
                <c:pt idx="67">
                  <c:v>431.79859645565398</c:v>
                </c:pt>
                <c:pt idx="68">
                  <c:v>434.66566184417002</c:v>
                </c:pt>
                <c:pt idx="69">
                  <c:v>434.32440531145801</c:v>
                </c:pt>
                <c:pt idx="70">
                  <c:v>431.61029985471799</c:v>
                </c:pt>
                <c:pt idx="71">
                  <c:v>431.32034055923202</c:v>
                </c:pt>
                <c:pt idx="72">
                  <c:v>433.67799589837102</c:v>
                </c:pt>
                <c:pt idx="73">
                  <c:v>434.61359502592398</c:v>
                </c:pt>
                <c:pt idx="74">
                  <c:v>432.89842906761902</c:v>
                </c:pt>
                <c:pt idx="75">
                  <c:v>433.33225567420902</c:v>
                </c:pt>
                <c:pt idx="76">
                  <c:v>431.84244919589298</c:v>
                </c:pt>
                <c:pt idx="77">
                  <c:v>432.24709243708401</c:v>
                </c:pt>
                <c:pt idx="78">
                  <c:v>434.68780399994</c:v>
                </c:pt>
                <c:pt idx="79">
                  <c:v>435.49781798939398</c:v>
                </c:pt>
                <c:pt idx="80">
                  <c:v>436.28405028981899</c:v>
                </c:pt>
                <c:pt idx="81">
                  <c:v>436.36554413660002</c:v>
                </c:pt>
                <c:pt idx="82">
                  <c:v>440.85598872864699</c:v>
                </c:pt>
                <c:pt idx="83">
                  <c:v>441.81173268240798</c:v>
                </c:pt>
                <c:pt idx="84">
                  <c:v>441.785644804122</c:v>
                </c:pt>
                <c:pt idx="85">
                  <c:v>440.907811028862</c:v>
                </c:pt>
                <c:pt idx="86">
                  <c:v>439.23070829538699</c:v>
                </c:pt>
                <c:pt idx="87">
                  <c:v>438.55696269278002</c:v>
                </c:pt>
                <c:pt idx="88">
                  <c:v>436.37357462007799</c:v>
                </c:pt>
                <c:pt idx="89">
                  <c:v>430.64367186171597</c:v>
                </c:pt>
                <c:pt idx="90">
                  <c:v>435.85661889264799</c:v>
                </c:pt>
                <c:pt idx="91">
                  <c:v>435.29831650719598</c:v>
                </c:pt>
                <c:pt idx="92">
                  <c:v>438.11094882708198</c:v>
                </c:pt>
                <c:pt idx="93">
                  <c:v>439.20317221534799</c:v>
                </c:pt>
                <c:pt idx="94">
                  <c:v>441.59898348803898</c:v>
                </c:pt>
                <c:pt idx="95">
                  <c:v>440.52006099111901</c:v>
                </c:pt>
                <c:pt idx="96">
                  <c:v>444.75628872216799</c:v>
                </c:pt>
                <c:pt idx="97">
                  <c:v>447.56393376843698</c:v>
                </c:pt>
                <c:pt idx="98">
                  <c:v>447.089214340551</c:v>
                </c:pt>
                <c:pt idx="99">
                  <c:v>447.21029776882301</c:v>
                </c:pt>
                <c:pt idx="100">
                  <c:v>446.88666625538298</c:v>
                </c:pt>
                <c:pt idx="101">
                  <c:v>445.32124889793602</c:v>
                </c:pt>
                <c:pt idx="102">
                  <c:v>444.35714157558101</c:v>
                </c:pt>
                <c:pt idx="103">
                  <c:v>442.86011023073399</c:v>
                </c:pt>
                <c:pt idx="104">
                  <c:v>448.88008383456702</c:v>
                </c:pt>
                <c:pt idx="105">
                  <c:v>447.79276196659799</c:v>
                </c:pt>
                <c:pt idx="106">
                  <c:v>447.631431817227</c:v>
                </c:pt>
                <c:pt idx="107">
                  <c:v>447.79345519215599</c:v>
                </c:pt>
                <c:pt idx="108">
                  <c:v>449.366729717412</c:v>
                </c:pt>
                <c:pt idx="109">
                  <c:v>447.14800242992197</c:v>
                </c:pt>
                <c:pt idx="110">
                  <c:v>447.40818036904898</c:v>
                </c:pt>
                <c:pt idx="111">
                  <c:v>444.14757630211102</c:v>
                </c:pt>
                <c:pt idx="112">
                  <c:v>445.70662419040099</c:v>
                </c:pt>
                <c:pt idx="113">
                  <c:v>448.448864592924</c:v>
                </c:pt>
                <c:pt idx="114">
                  <c:v>449.224184561242</c:v>
                </c:pt>
                <c:pt idx="115">
                  <c:v>450.72943426733502</c:v>
                </c:pt>
                <c:pt idx="116">
                  <c:v>452.07067786786803</c:v>
                </c:pt>
                <c:pt idx="117">
                  <c:v>453.55738801387503</c:v>
                </c:pt>
                <c:pt idx="118">
                  <c:v>456.69230832872802</c:v>
                </c:pt>
                <c:pt idx="119">
                  <c:v>457.03320452117998</c:v>
                </c:pt>
                <c:pt idx="120">
                  <c:v>459.17786359173101</c:v>
                </c:pt>
                <c:pt idx="121">
                  <c:v>459.28662932778599</c:v>
                </c:pt>
                <c:pt idx="122">
                  <c:v>459.11565744580003</c:v>
                </c:pt>
                <c:pt idx="123">
                  <c:v>460.437617623454</c:v>
                </c:pt>
                <c:pt idx="124">
                  <c:v>461.65377113453297</c:v>
                </c:pt>
                <c:pt idx="125">
                  <c:v>463.25472164280399</c:v>
                </c:pt>
                <c:pt idx="126">
                  <c:v>461.86808444724602</c:v>
                </c:pt>
                <c:pt idx="127">
                  <c:v>460.50921843011503</c:v>
                </c:pt>
                <c:pt idx="128">
                  <c:v>457.81590383289802</c:v>
                </c:pt>
                <c:pt idx="129">
                  <c:v>459.45392147817603</c:v>
                </c:pt>
                <c:pt idx="130">
                  <c:v>461.33212495565698</c:v>
                </c:pt>
                <c:pt idx="131">
                  <c:v>463.35352395189398</c:v>
                </c:pt>
                <c:pt idx="132">
                  <c:v>465.15763343325398</c:v>
                </c:pt>
                <c:pt idx="133">
                  <c:v>466.18444448828302</c:v>
                </c:pt>
                <c:pt idx="134">
                  <c:v>467.37615826369199</c:v>
                </c:pt>
                <c:pt idx="135">
                  <c:v>468.734936758527</c:v>
                </c:pt>
                <c:pt idx="136">
                  <c:v>466.89329341023102</c:v>
                </c:pt>
                <c:pt idx="137">
                  <c:v>468.76790719466902</c:v>
                </c:pt>
                <c:pt idx="138">
                  <c:v>467.54195409695399</c:v>
                </c:pt>
                <c:pt idx="139">
                  <c:v>457.58642191963901</c:v>
                </c:pt>
                <c:pt idx="140">
                  <c:v>461.74866979106099</c:v>
                </c:pt>
                <c:pt idx="141">
                  <c:v>460.45049646714801</c:v>
                </c:pt>
                <c:pt idx="142">
                  <c:v>463.81298120361299</c:v>
                </c:pt>
                <c:pt idx="143">
                  <c:v>463.33911887930799</c:v>
                </c:pt>
                <c:pt idx="144">
                  <c:v>463.11696218165201</c:v>
                </c:pt>
                <c:pt idx="145">
                  <c:v>468.66974321849699</c:v>
                </c:pt>
                <c:pt idx="146">
                  <c:v>468.27587677505301</c:v>
                </c:pt>
                <c:pt idx="147">
                  <c:v>466.36072026794301</c:v>
                </c:pt>
                <c:pt idx="148">
                  <c:v>468.39990555553402</c:v>
                </c:pt>
                <c:pt idx="149">
                  <c:v>471.36917330899399</c:v>
                </c:pt>
                <c:pt idx="150">
                  <c:v>476.621557140476</c:v>
                </c:pt>
                <c:pt idx="151">
                  <c:v>477.14195243168098</c:v>
                </c:pt>
                <c:pt idx="152">
                  <c:v>477.533550418598</c:v>
                </c:pt>
                <c:pt idx="153">
                  <c:v>473.202591400291</c:v>
                </c:pt>
                <c:pt idx="154">
                  <c:v>473.71684890656002</c:v>
                </c:pt>
                <c:pt idx="155">
                  <c:v>474.49267678099</c:v>
                </c:pt>
                <c:pt idx="156">
                  <c:v>469.30815385286297</c:v>
                </c:pt>
                <c:pt idx="157">
                  <c:v>469.82634162421101</c:v>
                </c:pt>
                <c:pt idx="158">
                  <c:v>467.088276864487</c:v>
                </c:pt>
                <c:pt idx="159">
                  <c:v>466.79346924082603</c:v>
                </c:pt>
                <c:pt idx="160">
                  <c:v>473.257026166814</c:v>
                </c:pt>
                <c:pt idx="161">
                  <c:v>475.25380522618502</c:v>
                </c:pt>
                <c:pt idx="162">
                  <c:v>476.48611234675298</c:v>
                </c:pt>
                <c:pt idx="163">
                  <c:v>471.06151774831301</c:v>
                </c:pt>
                <c:pt idx="164">
                  <c:v>468.887179417347</c:v>
                </c:pt>
                <c:pt idx="165">
                  <c:v>465.32602625595302</c:v>
                </c:pt>
                <c:pt idx="166">
                  <c:v>459.787790995075</c:v>
                </c:pt>
                <c:pt idx="167">
                  <c:v>460.36358715393499</c:v>
                </c:pt>
                <c:pt idx="168">
                  <c:v>456.31052113488897</c:v>
                </c:pt>
                <c:pt idx="169">
                  <c:v>457.38140973966802</c:v>
                </c:pt>
                <c:pt idx="170">
                  <c:v>462.855826768432</c:v>
                </c:pt>
                <c:pt idx="171">
                  <c:v>466.994706482759</c:v>
                </c:pt>
                <c:pt idx="172">
                  <c:v>471.31863027065901</c:v>
                </c:pt>
                <c:pt idx="173">
                  <c:v>471.55908204789</c:v>
                </c:pt>
                <c:pt idx="174">
                  <c:v>473.664276791622</c:v>
                </c:pt>
                <c:pt idx="175">
                  <c:v>471.81581440881303</c:v>
                </c:pt>
                <c:pt idx="176">
                  <c:v>472.76029337165198</c:v>
                </c:pt>
                <c:pt idx="177">
                  <c:v>474.35622480548801</c:v>
                </c:pt>
                <c:pt idx="178">
                  <c:v>476.06374465290997</c:v>
                </c:pt>
                <c:pt idx="179">
                  <c:v>476.44209236264402</c:v>
                </c:pt>
                <c:pt idx="180">
                  <c:v>475.20213485593098</c:v>
                </c:pt>
                <c:pt idx="181">
                  <c:v>474.45006465580002</c:v>
                </c:pt>
                <c:pt idx="182">
                  <c:v>476.97103979705599</c:v>
                </c:pt>
                <c:pt idx="183">
                  <c:v>478.657883747521</c:v>
                </c:pt>
                <c:pt idx="184">
                  <c:v>475.67471794032298</c:v>
                </c:pt>
                <c:pt idx="185">
                  <c:v>475.18809523577698</c:v>
                </c:pt>
                <c:pt idx="186">
                  <c:v>472.884528900188</c:v>
                </c:pt>
                <c:pt idx="187">
                  <c:v>469.21053469293997</c:v>
                </c:pt>
                <c:pt idx="188">
                  <c:v>472.108172502569</c:v>
                </c:pt>
                <c:pt idx="189">
                  <c:v>475.52473937184499</c:v>
                </c:pt>
                <c:pt idx="190">
                  <c:v>478.88860798795599</c:v>
                </c:pt>
                <c:pt idx="191">
                  <c:v>481.07154647406799</c:v>
                </c:pt>
                <c:pt idx="192">
                  <c:v>482.240974829533</c:v>
                </c:pt>
                <c:pt idx="193">
                  <c:v>482.26820466262501</c:v>
                </c:pt>
                <c:pt idx="194">
                  <c:v>482.36969236375802</c:v>
                </c:pt>
                <c:pt idx="195">
                  <c:v>481.42617000994898</c:v>
                </c:pt>
                <c:pt idx="196">
                  <c:v>481.18839333572498</c:v>
                </c:pt>
                <c:pt idx="197">
                  <c:v>478.60767181111498</c:v>
                </c:pt>
                <c:pt idx="198">
                  <c:v>478.66203106540303</c:v>
                </c:pt>
                <c:pt idx="199">
                  <c:v>480.98547370029598</c:v>
                </c:pt>
                <c:pt idx="200">
                  <c:v>484.94293247411099</c:v>
                </c:pt>
                <c:pt idx="201">
                  <c:v>488.33179161656898</c:v>
                </c:pt>
                <c:pt idx="202">
                  <c:v>486.60146043024702</c:v>
                </c:pt>
                <c:pt idx="203">
                  <c:v>485.64865156051502</c:v>
                </c:pt>
                <c:pt idx="204">
                  <c:v>488.21962239191402</c:v>
                </c:pt>
                <c:pt idx="205">
                  <c:v>489.85563243229001</c:v>
                </c:pt>
                <c:pt idx="206">
                  <c:v>489.76957425188499</c:v>
                </c:pt>
                <c:pt idx="207">
                  <c:v>489.06105394601201</c:v>
                </c:pt>
                <c:pt idx="208">
                  <c:v>489.92525392746802</c:v>
                </c:pt>
                <c:pt idx="209">
                  <c:v>489.92038157182498</c:v>
                </c:pt>
                <c:pt idx="210">
                  <c:v>489.42761333206698</c:v>
                </c:pt>
                <c:pt idx="211">
                  <c:v>482.36329802132701</c:v>
                </c:pt>
                <c:pt idx="212">
                  <c:v>485.37520450540501</c:v>
                </c:pt>
                <c:pt idx="213">
                  <c:v>488.86260258568001</c:v>
                </c:pt>
                <c:pt idx="214">
                  <c:v>489.59809275368701</c:v>
                </c:pt>
                <c:pt idx="215">
                  <c:v>492.73084240499202</c:v>
                </c:pt>
                <c:pt idx="216">
                  <c:v>495.98957183453803</c:v>
                </c:pt>
                <c:pt idx="217">
                  <c:v>496.270345876872</c:v>
                </c:pt>
                <c:pt idx="218">
                  <c:v>495.57692647861398</c:v>
                </c:pt>
                <c:pt idx="219">
                  <c:v>492.79568335106097</c:v>
                </c:pt>
                <c:pt idx="220">
                  <c:v>492.59012038305201</c:v>
                </c:pt>
                <c:pt idx="221">
                  <c:v>492.69280665546898</c:v>
                </c:pt>
                <c:pt idx="222">
                  <c:v>490.83839434410999</c:v>
                </c:pt>
                <c:pt idx="223">
                  <c:v>484.80014626119498</c:v>
                </c:pt>
                <c:pt idx="224">
                  <c:v>492.16499607016402</c:v>
                </c:pt>
                <c:pt idx="225">
                  <c:v>497.452877028937</c:v>
                </c:pt>
                <c:pt idx="226">
                  <c:v>497.820612700884</c:v>
                </c:pt>
                <c:pt idx="227">
                  <c:v>498.22919050580799</c:v>
                </c:pt>
                <c:pt idx="228">
                  <c:v>493.36287424932999</c:v>
                </c:pt>
                <c:pt idx="229">
                  <c:v>492.252129309645</c:v>
                </c:pt>
                <c:pt idx="230">
                  <c:v>492.202303499891</c:v>
                </c:pt>
                <c:pt idx="231">
                  <c:v>492.14947222734099</c:v>
                </c:pt>
                <c:pt idx="232">
                  <c:v>495.59636699713502</c:v>
                </c:pt>
                <c:pt idx="233">
                  <c:v>494.49937677913698</c:v>
                </c:pt>
                <c:pt idx="234">
                  <c:v>497.23387070743598</c:v>
                </c:pt>
                <c:pt idx="235">
                  <c:v>494.185103853334</c:v>
                </c:pt>
                <c:pt idx="236">
                  <c:v>496.75928860877298</c:v>
                </c:pt>
                <c:pt idx="237">
                  <c:v>501.263494793316</c:v>
                </c:pt>
                <c:pt idx="238">
                  <c:v>500.29368978340602</c:v>
                </c:pt>
                <c:pt idx="239">
                  <c:v>499.13088827850999</c:v>
                </c:pt>
                <c:pt idx="240">
                  <c:v>495.883895654821</c:v>
                </c:pt>
                <c:pt idx="241">
                  <c:v>486.42541465912802</c:v>
                </c:pt>
                <c:pt idx="242">
                  <c:v>487.29051462221997</c:v>
                </c:pt>
                <c:pt idx="243">
                  <c:v>485.71670815898801</c:v>
                </c:pt>
                <c:pt idx="244">
                  <c:v>480.68759294268801</c:v>
                </c:pt>
                <c:pt idx="245">
                  <c:v>480.04951775282598</c:v>
                </c:pt>
                <c:pt idx="246">
                  <c:v>483.93286963779099</c:v>
                </c:pt>
                <c:pt idx="247">
                  <c:v>483.26836249271599</c:v>
                </c:pt>
                <c:pt idx="248">
                  <c:v>476.34439688745198</c:v>
                </c:pt>
                <c:pt idx="249">
                  <c:v>472.33580735776098</c:v>
                </c:pt>
                <c:pt idx="250">
                  <c:v>476.58834057899497</c:v>
                </c:pt>
                <c:pt idx="251">
                  <c:v>478.94090654273202</c:v>
                </c:pt>
                <c:pt idx="252">
                  <c:v>475.36600722690901</c:v>
                </c:pt>
                <c:pt idx="253">
                  <c:v>470.531960433525</c:v>
                </c:pt>
                <c:pt idx="254">
                  <c:v>463.99665173998</c:v>
                </c:pt>
                <c:pt idx="255">
                  <c:v>465.721569222352</c:v>
                </c:pt>
                <c:pt idx="256">
                  <c:v>466.16357475896098</c:v>
                </c:pt>
                <c:pt idx="257">
                  <c:v>470.765416450678</c:v>
                </c:pt>
                <c:pt idx="258">
                  <c:v>463.28591618071101</c:v>
                </c:pt>
                <c:pt idx="259">
                  <c:v>457.08093110144603</c:v>
                </c:pt>
                <c:pt idx="260">
                  <c:v>454.69445867590099</c:v>
                </c:pt>
                <c:pt idx="261">
                  <c:v>463.28475450285998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9CDC-4AF7-B660-242661C5B36B}"/>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cat>
            <c:numRef>
              <c:f>Sheet1!$A$2:$A$263</c:f>
              <c:numCache>
                <c:formatCode>m/d/yyyy</c:formatCode>
                <c:ptCount val="262"/>
                <c:pt idx="0">
                  <c:v>45747</c:v>
                </c:pt>
                <c:pt idx="1">
                  <c:v>45748</c:v>
                </c:pt>
                <c:pt idx="2">
                  <c:v>45749</c:v>
                </c:pt>
                <c:pt idx="3">
                  <c:v>45750</c:v>
                </c:pt>
                <c:pt idx="4">
                  <c:v>45751</c:v>
                </c:pt>
                <c:pt idx="5">
                  <c:v>45754</c:v>
                </c:pt>
                <c:pt idx="6">
                  <c:v>45755</c:v>
                </c:pt>
                <c:pt idx="7">
                  <c:v>45756</c:v>
                </c:pt>
                <c:pt idx="8">
                  <c:v>45757</c:v>
                </c:pt>
                <c:pt idx="9">
                  <c:v>45758</c:v>
                </c:pt>
                <c:pt idx="10">
                  <c:v>45761</c:v>
                </c:pt>
                <c:pt idx="11">
                  <c:v>45762</c:v>
                </c:pt>
                <c:pt idx="12">
                  <c:v>45763</c:v>
                </c:pt>
                <c:pt idx="13">
                  <c:v>45764</c:v>
                </c:pt>
                <c:pt idx="14">
                  <c:v>45765</c:v>
                </c:pt>
                <c:pt idx="15">
                  <c:v>45768</c:v>
                </c:pt>
                <c:pt idx="16">
                  <c:v>45769</c:v>
                </c:pt>
                <c:pt idx="17">
                  <c:v>45770</c:v>
                </c:pt>
                <c:pt idx="18">
                  <c:v>45771</c:v>
                </c:pt>
                <c:pt idx="19">
                  <c:v>45772</c:v>
                </c:pt>
                <c:pt idx="20">
                  <c:v>45775</c:v>
                </c:pt>
                <c:pt idx="21">
                  <c:v>45776</c:v>
                </c:pt>
                <c:pt idx="22">
                  <c:v>45777</c:v>
                </c:pt>
                <c:pt idx="23">
                  <c:v>45778</c:v>
                </c:pt>
                <c:pt idx="24">
                  <c:v>45779</c:v>
                </c:pt>
                <c:pt idx="25">
                  <c:v>45782</c:v>
                </c:pt>
                <c:pt idx="26">
                  <c:v>45783</c:v>
                </c:pt>
                <c:pt idx="27">
                  <c:v>45784</c:v>
                </c:pt>
                <c:pt idx="28">
                  <c:v>45785</c:v>
                </c:pt>
                <c:pt idx="29">
                  <c:v>45786</c:v>
                </c:pt>
                <c:pt idx="30">
                  <c:v>45789</c:v>
                </c:pt>
                <c:pt idx="31">
                  <c:v>45790</c:v>
                </c:pt>
                <c:pt idx="32">
                  <c:v>45791</c:v>
                </c:pt>
                <c:pt idx="33">
                  <c:v>45792</c:v>
                </c:pt>
                <c:pt idx="34">
                  <c:v>45793</c:v>
                </c:pt>
                <c:pt idx="35">
                  <c:v>45796</c:v>
                </c:pt>
                <c:pt idx="36">
                  <c:v>45797</c:v>
                </c:pt>
                <c:pt idx="37">
                  <c:v>45798</c:v>
                </c:pt>
                <c:pt idx="38">
                  <c:v>45799</c:v>
                </c:pt>
                <c:pt idx="39">
                  <c:v>45800</c:v>
                </c:pt>
                <c:pt idx="40">
                  <c:v>45803</c:v>
                </c:pt>
                <c:pt idx="41">
                  <c:v>45804</c:v>
                </c:pt>
                <c:pt idx="42">
                  <c:v>45805</c:v>
                </c:pt>
                <c:pt idx="43">
                  <c:v>45806</c:v>
                </c:pt>
                <c:pt idx="44">
                  <c:v>45807</c:v>
                </c:pt>
                <c:pt idx="45">
                  <c:v>45810</c:v>
                </c:pt>
                <c:pt idx="46">
                  <c:v>45811</c:v>
                </c:pt>
                <c:pt idx="47">
                  <c:v>45812</c:v>
                </c:pt>
                <c:pt idx="48">
                  <c:v>45813</c:v>
                </c:pt>
                <c:pt idx="49">
                  <c:v>45814</c:v>
                </c:pt>
                <c:pt idx="50">
                  <c:v>45817</c:v>
                </c:pt>
                <c:pt idx="51">
                  <c:v>45818</c:v>
                </c:pt>
                <c:pt idx="52">
                  <c:v>45819</c:v>
                </c:pt>
                <c:pt idx="53">
                  <c:v>45820</c:v>
                </c:pt>
                <c:pt idx="54">
                  <c:v>45821</c:v>
                </c:pt>
                <c:pt idx="55">
                  <c:v>45824</c:v>
                </c:pt>
                <c:pt idx="56">
                  <c:v>45825</c:v>
                </c:pt>
                <c:pt idx="57">
                  <c:v>45826</c:v>
                </c:pt>
                <c:pt idx="58">
                  <c:v>45827</c:v>
                </c:pt>
                <c:pt idx="59">
                  <c:v>45828</c:v>
                </c:pt>
                <c:pt idx="60">
                  <c:v>45831</c:v>
                </c:pt>
                <c:pt idx="61">
                  <c:v>45832</c:v>
                </c:pt>
                <c:pt idx="62">
                  <c:v>45833</c:v>
                </c:pt>
                <c:pt idx="63">
                  <c:v>45834</c:v>
                </c:pt>
                <c:pt idx="64">
                  <c:v>45835</c:v>
                </c:pt>
                <c:pt idx="65">
                  <c:v>45838</c:v>
                </c:pt>
                <c:pt idx="66">
                  <c:v>45839</c:v>
                </c:pt>
                <c:pt idx="67">
                  <c:v>45840</c:v>
                </c:pt>
                <c:pt idx="68">
                  <c:v>45841</c:v>
                </c:pt>
                <c:pt idx="69">
                  <c:v>45842</c:v>
                </c:pt>
                <c:pt idx="70">
                  <c:v>45845</c:v>
                </c:pt>
                <c:pt idx="71">
                  <c:v>45846</c:v>
                </c:pt>
                <c:pt idx="72">
                  <c:v>45847</c:v>
                </c:pt>
                <c:pt idx="73">
                  <c:v>45848</c:v>
                </c:pt>
                <c:pt idx="74">
                  <c:v>45849</c:v>
                </c:pt>
                <c:pt idx="75">
                  <c:v>45852</c:v>
                </c:pt>
                <c:pt idx="76">
                  <c:v>45853</c:v>
                </c:pt>
                <c:pt idx="77">
                  <c:v>45854</c:v>
                </c:pt>
                <c:pt idx="78">
                  <c:v>45855</c:v>
                </c:pt>
                <c:pt idx="79">
                  <c:v>45856</c:v>
                </c:pt>
                <c:pt idx="80">
                  <c:v>45859</c:v>
                </c:pt>
                <c:pt idx="81">
                  <c:v>45860</c:v>
                </c:pt>
                <c:pt idx="82">
                  <c:v>45861</c:v>
                </c:pt>
                <c:pt idx="83">
                  <c:v>45862</c:v>
                </c:pt>
                <c:pt idx="84">
                  <c:v>45863</c:v>
                </c:pt>
                <c:pt idx="85">
                  <c:v>45866</c:v>
                </c:pt>
                <c:pt idx="86">
                  <c:v>45867</c:v>
                </c:pt>
                <c:pt idx="87">
                  <c:v>45868</c:v>
                </c:pt>
                <c:pt idx="88">
                  <c:v>45869</c:v>
                </c:pt>
                <c:pt idx="89">
                  <c:v>45870</c:v>
                </c:pt>
                <c:pt idx="90">
                  <c:v>45873</c:v>
                </c:pt>
                <c:pt idx="91">
                  <c:v>45874</c:v>
                </c:pt>
                <c:pt idx="92">
                  <c:v>45875</c:v>
                </c:pt>
                <c:pt idx="93">
                  <c:v>45876</c:v>
                </c:pt>
                <c:pt idx="94">
                  <c:v>45877</c:v>
                </c:pt>
                <c:pt idx="95">
                  <c:v>45880</c:v>
                </c:pt>
                <c:pt idx="96">
                  <c:v>45881</c:v>
                </c:pt>
                <c:pt idx="97">
                  <c:v>45882</c:v>
                </c:pt>
                <c:pt idx="98">
                  <c:v>45883</c:v>
                </c:pt>
                <c:pt idx="99">
                  <c:v>45884</c:v>
                </c:pt>
                <c:pt idx="100">
                  <c:v>45887</c:v>
                </c:pt>
                <c:pt idx="101">
                  <c:v>45888</c:v>
                </c:pt>
                <c:pt idx="102">
                  <c:v>45889</c:v>
                </c:pt>
                <c:pt idx="103">
                  <c:v>45890</c:v>
                </c:pt>
                <c:pt idx="104">
                  <c:v>45891</c:v>
                </c:pt>
                <c:pt idx="105">
                  <c:v>45894</c:v>
                </c:pt>
                <c:pt idx="106">
                  <c:v>45895</c:v>
                </c:pt>
                <c:pt idx="107">
                  <c:v>45896</c:v>
                </c:pt>
                <c:pt idx="108">
                  <c:v>45897</c:v>
                </c:pt>
                <c:pt idx="109">
                  <c:v>45898</c:v>
                </c:pt>
                <c:pt idx="110">
                  <c:v>45901</c:v>
                </c:pt>
                <c:pt idx="111">
                  <c:v>45902</c:v>
                </c:pt>
                <c:pt idx="112">
                  <c:v>45903</c:v>
                </c:pt>
                <c:pt idx="113">
                  <c:v>45904</c:v>
                </c:pt>
                <c:pt idx="114">
                  <c:v>45905</c:v>
                </c:pt>
                <c:pt idx="115">
                  <c:v>45908</c:v>
                </c:pt>
                <c:pt idx="116">
                  <c:v>45909</c:v>
                </c:pt>
                <c:pt idx="117">
                  <c:v>45910</c:v>
                </c:pt>
                <c:pt idx="118">
                  <c:v>45911</c:v>
                </c:pt>
                <c:pt idx="119">
                  <c:v>45912</c:v>
                </c:pt>
                <c:pt idx="120">
                  <c:v>45915</c:v>
                </c:pt>
                <c:pt idx="121">
                  <c:v>45916</c:v>
                </c:pt>
                <c:pt idx="122">
                  <c:v>45917</c:v>
                </c:pt>
                <c:pt idx="123">
                  <c:v>45918</c:v>
                </c:pt>
                <c:pt idx="124">
                  <c:v>45919</c:v>
                </c:pt>
                <c:pt idx="125">
                  <c:v>45922</c:v>
                </c:pt>
                <c:pt idx="126">
                  <c:v>45923</c:v>
                </c:pt>
                <c:pt idx="127">
                  <c:v>45924</c:v>
                </c:pt>
                <c:pt idx="128">
                  <c:v>45925</c:v>
                </c:pt>
                <c:pt idx="129">
                  <c:v>45926</c:v>
                </c:pt>
                <c:pt idx="130">
                  <c:v>45929</c:v>
                </c:pt>
                <c:pt idx="131">
                  <c:v>45930</c:v>
                </c:pt>
                <c:pt idx="132">
                  <c:v>45931</c:v>
                </c:pt>
                <c:pt idx="133">
                  <c:v>45932</c:v>
                </c:pt>
                <c:pt idx="134">
                  <c:v>45933</c:v>
                </c:pt>
                <c:pt idx="135">
                  <c:v>45936</c:v>
                </c:pt>
                <c:pt idx="136">
                  <c:v>45937</c:v>
                </c:pt>
                <c:pt idx="137">
                  <c:v>45938</c:v>
                </c:pt>
                <c:pt idx="138">
                  <c:v>45939</c:v>
                </c:pt>
                <c:pt idx="139">
                  <c:v>45940</c:v>
                </c:pt>
                <c:pt idx="140">
                  <c:v>45943</c:v>
                </c:pt>
                <c:pt idx="141">
                  <c:v>45944</c:v>
                </c:pt>
                <c:pt idx="142">
                  <c:v>45945</c:v>
                </c:pt>
                <c:pt idx="143">
                  <c:v>45946</c:v>
                </c:pt>
                <c:pt idx="144">
                  <c:v>45947</c:v>
                </c:pt>
                <c:pt idx="145">
                  <c:v>45950</c:v>
                </c:pt>
                <c:pt idx="146">
                  <c:v>45951</c:v>
                </c:pt>
                <c:pt idx="147">
                  <c:v>45952</c:v>
                </c:pt>
                <c:pt idx="148">
                  <c:v>45953</c:v>
                </c:pt>
                <c:pt idx="149">
                  <c:v>45954</c:v>
                </c:pt>
                <c:pt idx="150">
                  <c:v>45957</c:v>
                </c:pt>
                <c:pt idx="151">
                  <c:v>45958</c:v>
                </c:pt>
                <c:pt idx="152">
                  <c:v>45959</c:v>
                </c:pt>
                <c:pt idx="153">
                  <c:v>45960</c:v>
                </c:pt>
                <c:pt idx="154">
                  <c:v>45961</c:v>
                </c:pt>
                <c:pt idx="155">
                  <c:v>45964</c:v>
                </c:pt>
                <c:pt idx="156">
                  <c:v>45965</c:v>
                </c:pt>
                <c:pt idx="157">
                  <c:v>45966</c:v>
                </c:pt>
                <c:pt idx="158">
                  <c:v>45967</c:v>
                </c:pt>
                <c:pt idx="159">
                  <c:v>45968</c:v>
                </c:pt>
                <c:pt idx="160">
                  <c:v>45971</c:v>
                </c:pt>
                <c:pt idx="161">
                  <c:v>45972</c:v>
                </c:pt>
                <c:pt idx="162">
                  <c:v>45973</c:v>
                </c:pt>
                <c:pt idx="163">
                  <c:v>45974</c:v>
                </c:pt>
                <c:pt idx="164">
                  <c:v>45975</c:v>
                </c:pt>
                <c:pt idx="165">
                  <c:v>45978</c:v>
                </c:pt>
                <c:pt idx="166">
                  <c:v>45979</c:v>
                </c:pt>
                <c:pt idx="167">
                  <c:v>45980</c:v>
                </c:pt>
                <c:pt idx="168">
                  <c:v>45981</c:v>
                </c:pt>
                <c:pt idx="169">
                  <c:v>45982</c:v>
                </c:pt>
                <c:pt idx="170">
                  <c:v>45985</c:v>
                </c:pt>
                <c:pt idx="171">
                  <c:v>45986</c:v>
                </c:pt>
                <c:pt idx="172">
                  <c:v>45987</c:v>
                </c:pt>
                <c:pt idx="173">
                  <c:v>45988</c:v>
                </c:pt>
                <c:pt idx="174">
                  <c:v>45989</c:v>
                </c:pt>
                <c:pt idx="175">
                  <c:v>45992</c:v>
                </c:pt>
                <c:pt idx="176">
                  <c:v>45993</c:v>
                </c:pt>
                <c:pt idx="177">
                  <c:v>45994</c:v>
                </c:pt>
                <c:pt idx="178">
                  <c:v>45995</c:v>
                </c:pt>
                <c:pt idx="179">
                  <c:v>45996</c:v>
                </c:pt>
                <c:pt idx="180">
                  <c:v>45999</c:v>
                </c:pt>
                <c:pt idx="181">
                  <c:v>46000</c:v>
                </c:pt>
                <c:pt idx="182">
                  <c:v>46001</c:v>
                </c:pt>
                <c:pt idx="183">
                  <c:v>46002</c:v>
                </c:pt>
                <c:pt idx="184">
                  <c:v>46003</c:v>
                </c:pt>
                <c:pt idx="185">
                  <c:v>46006</c:v>
                </c:pt>
                <c:pt idx="186">
                  <c:v>46007</c:v>
                </c:pt>
                <c:pt idx="187">
                  <c:v>46008</c:v>
                </c:pt>
                <c:pt idx="188">
                  <c:v>46009</c:v>
                </c:pt>
                <c:pt idx="189">
                  <c:v>46010</c:v>
                </c:pt>
                <c:pt idx="190">
                  <c:v>46013</c:v>
                </c:pt>
                <c:pt idx="191">
                  <c:v>46014</c:v>
                </c:pt>
                <c:pt idx="192">
                  <c:v>46015</c:v>
                </c:pt>
                <c:pt idx="193">
                  <c:v>46016</c:v>
                </c:pt>
                <c:pt idx="194">
                  <c:v>46017</c:v>
                </c:pt>
                <c:pt idx="195">
                  <c:v>46020</c:v>
                </c:pt>
                <c:pt idx="196">
                  <c:v>46021</c:v>
                </c:pt>
                <c:pt idx="197">
                  <c:v>46022</c:v>
                </c:pt>
                <c:pt idx="198">
                  <c:v>46023</c:v>
                </c:pt>
                <c:pt idx="199">
                  <c:v>46024</c:v>
                </c:pt>
                <c:pt idx="200">
                  <c:v>46027</c:v>
                </c:pt>
                <c:pt idx="201">
                  <c:v>46028</c:v>
                </c:pt>
                <c:pt idx="202">
                  <c:v>46029</c:v>
                </c:pt>
                <c:pt idx="203">
                  <c:v>46030</c:v>
                </c:pt>
                <c:pt idx="204">
                  <c:v>46031</c:v>
                </c:pt>
                <c:pt idx="205">
                  <c:v>46034</c:v>
                </c:pt>
                <c:pt idx="206">
                  <c:v>46035</c:v>
                </c:pt>
                <c:pt idx="207">
                  <c:v>46036</c:v>
                </c:pt>
                <c:pt idx="208">
                  <c:v>46037</c:v>
                </c:pt>
                <c:pt idx="209">
                  <c:v>46038</c:v>
                </c:pt>
                <c:pt idx="210">
                  <c:v>46041</c:v>
                </c:pt>
                <c:pt idx="211">
                  <c:v>46042</c:v>
                </c:pt>
                <c:pt idx="212">
                  <c:v>46043</c:v>
                </c:pt>
                <c:pt idx="213">
                  <c:v>46044</c:v>
                </c:pt>
                <c:pt idx="214">
                  <c:v>46045</c:v>
                </c:pt>
                <c:pt idx="215">
                  <c:v>46048</c:v>
                </c:pt>
                <c:pt idx="216">
                  <c:v>46049</c:v>
                </c:pt>
                <c:pt idx="217">
                  <c:v>46050</c:v>
                </c:pt>
                <c:pt idx="218">
                  <c:v>46051</c:v>
                </c:pt>
                <c:pt idx="219">
                  <c:v>46052</c:v>
                </c:pt>
                <c:pt idx="220">
                  <c:v>46055</c:v>
                </c:pt>
                <c:pt idx="221">
                  <c:v>46056</c:v>
                </c:pt>
                <c:pt idx="222">
                  <c:v>46057</c:v>
                </c:pt>
                <c:pt idx="223">
                  <c:v>46058</c:v>
                </c:pt>
                <c:pt idx="224">
                  <c:v>46059</c:v>
                </c:pt>
                <c:pt idx="225">
                  <c:v>46062</c:v>
                </c:pt>
                <c:pt idx="226">
                  <c:v>46063</c:v>
                </c:pt>
                <c:pt idx="227">
                  <c:v>46064</c:v>
                </c:pt>
                <c:pt idx="228">
                  <c:v>46065</c:v>
                </c:pt>
                <c:pt idx="229">
                  <c:v>46066</c:v>
                </c:pt>
                <c:pt idx="230">
                  <c:v>46069</c:v>
                </c:pt>
                <c:pt idx="231">
                  <c:v>46070</c:v>
                </c:pt>
                <c:pt idx="232">
                  <c:v>46071</c:v>
                </c:pt>
                <c:pt idx="233">
                  <c:v>46072</c:v>
                </c:pt>
                <c:pt idx="234">
                  <c:v>46073</c:v>
                </c:pt>
                <c:pt idx="235">
                  <c:v>46076</c:v>
                </c:pt>
                <c:pt idx="236">
                  <c:v>46077</c:v>
                </c:pt>
                <c:pt idx="237">
                  <c:v>46078</c:v>
                </c:pt>
                <c:pt idx="238">
                  <c:v>46079</c:v>
                </c:pt>
                <c:pt idx="239">
                  <c:v>46080</c:v>
                </c:pt>
                <c:pt idx="240">
                  <c:v>46083</c:v>
                </c:pt>
                <c:pt idx="241">
                  <c:v>46084</c:v>
                </c:pt>
                <c:pt idx="242">
                  <c:v>46085</c:v>
                </c:pt>
                <c:pt idx="243">
                  <c:v>46086</c:v>
                </c:pt>
                <c:pt idx="244">
                  <c:v>46087</c:v>
                </c:pt>
                <c:pt idx="245">
                  <c:v>46090</c:v>
                </c:pt>
                <c:pt idx="246">
                  <c:v>46091</c:v>
                </c:pt>
                <c:pt idx="247">
                  <c:v>46092</c:v>
                </c:pt>
                <c:pt idx="248">
                  <c:v>46093</c:v>
                </c:pt>
                <c:pt idx="249">
                  <c:v>46094</c:v>
                </c:pt>
                <c:pt idx="250">
                  <c:v>46097</c:v>
                </c:pt>
                <c:pt idx="251">
                  <c:v>46098</c:v>
                </c:pt>
                <c:pt idx="252">
                  <c:v>46099</c:v>
                </c:pt>
                <c:pt idx="253">
                  <c:v>46100</c:v>
                </c:pt>
                <c:pt idx="254">
                  <c:v>46101</c:v>
                </c:pt>
                <c:pt idx="255">
                  <c:v>46104</c:v>
                </c:pt>
                <c:pt idx="256">
                  <c:v>46105</c:v>
                </c:pt>
                <c:pt idx="257">
                  <c:v>46106</c:v>
                </c:pt>
                <c:pt idx="258">
                  <c:v>46107</c:v>
                </c:pt>
                <c:pt idx="259">
                  <c:v>46108</c:v>
                </c:pt>
                <c:pt idx="260">
                  <c:v>46111</c:v>
                </c:pt>
                <c:pt idx="261">
                  <c:v>46112</c:v>
                </c:pt>
              </c:numCache>
            </c:numRef>
          </c:cat>
          <c:val>
            <c:numRef>
              <c:f>Sheet1!$D$2:$D$263</c:f>
              <c:numCache>
                <c:formatCode>General</c:formatCode>
                <c:ptCount val="262"/>
                <c:pt idx="2">
                  <c:v>300</c:v>
                </c:pt>
                <c:pt idx="7" formatCode="#,##0.000">
                  <c:v>300</c:v>
                </c:pt>
                <c:pt idx="30" formatCode="#,##0.000">
                  <c:v>300</c:v>
                </c:pt>
                <c:pt idx="34" formatCode="#,##0.000">
                  <c:v>300</c:v>
                </c:pt>
                <c:pt idx="60" formatCode="#,##0.000">
                  <c:v>300</c:v>
                </c:pt>
                <c:pt idx="64" formatCode="#,##0.000">
                  <c:v>300</c:v>
                </c:pt>
                <c:pt idx="68" formatCode="#,##0.000">
                  <c:v>300</c:v>
                </c:pt>
                <c:pt idx="85" formatCode="#,##0.000">
                  <c:v>300</c:v>
                </c:pt>
                <c:pt idx="99" formatCode="#,##0.000">
                  <c:v>300</c:v>
                </c:pt>
                <c:pt idx="122" formatCode="#,##0.000">
                  <c:v>300</c:v>
                </c:pt>
                <c:pt idx="125" formatCode="#,##0.000">
                  <c:v>300</c:v>
                </c:pt>
                <c:pt idx="132" formatCode="#,##0.000">
                  <c:v>300</c:v>
                </c:pt>
                <c:pt idx="159" formatCode="#,##0.000">
                  <c:v>300</c:v>
                </c:pt>
                <c:pt idx="163" formatCode="#,##0.000">
                  <c:v>300</c:v>
                </c:pt>
                <c:pt idx="182" formatCode="#,##0.000">
                  <c:v>300</c:v>
                </c:pt>
                <c:pt idx="197" formatCode="#,##0.000">
                  <c:v>300</c:v>
                </c:pt>
                <c:pt idx="211" formatCode="#,##0.000">
                  <c:v>300</c:v>
                </c:pt>
                <c:pt idx="217" formatCode="#,##0.000">
                  <c:v>300</c:v>
                </c:pt>
                <c:pt idx="234" formatCode="#,##0.000">
                  <c:v>300</c:v>
                </c:pt>
                <c:pt idx="239" formatCode="#,##0.000">
                  <c:v>300</c:v>
                </c:pt>
                <c:pt idx="245" formatCode="#,##0.000">
                  <c:v>300</c:v>
                </c:pt>
                <c:pt idx="252" formatCode="#,##0.000">
                  <c:v>300</c:v>
                </c:pt>
                <c:pt idx="261" formatCode="#,##0.000">
                  <c:v>300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9CDC-4AF7-B660-242661C5B36B}"/>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550"/>
          <c:min val="30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Sheet1!$A$2:$A$317</c:f>
              <c:numCache>
                <c:formatCode>m/d/yyyy</c:formatCode>
                <c:ptCount val="316"/>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numCache>
            </c:numRef>
          </c:cat>
          <c:val>
            <c:numRef>
              <c:f>Sheet1!$D$2:$D$317</c:f>
              <c:numCache>
                <c:formatCode>General</c:formatCode>
                <c:ptCount val="316"/>
                <c:pt idx="203">
                  <c:v>0</c:v>
                </c:pt>
                <c:pt idx="303">
                  <c:v>550</c:v>
                </c:pt>
                <c:pt idx="304">
                  <c:v>550</c:v>
                </c:pt>
                <c:pt idx="305">
                  <c:v>550</c:v>
                </c:pt>
                <c:pt idx="306">
                  <c:v>550</c:v>
                </c:pt>
                <c:pt idx="307">
                  <c:v>550</c:v>
                </c:pt>
                <c:pt idx="308">
                  <c:v>550</c:v>
                </c:pt>
                <c:pt idx="309">
                  <c:v>550</c:v>
                </c:pt>
                <c:pt idx="310">
                  <c:v>550</c:v>
                </c:pt>
                <c:pt idx="311">
                  <c:v>550</c:v>
                </c:pt>
                <c:pt idx="312">
                  <c:v>550</c:v>
                </c:pt>
                <c:pt idx="313">
                  <c:v>550</c:v>
                </c:pt>
                <c:pt idx="314">
                  <c:v>550</c:v>
                </c:pt>
                <c:pt idx="315">
                  <c:v>550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6F4B-40BE-B6B2-DFA718910D4C}"/>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Sheet1!$A$2:$A$317</c:f>
              <c:numCache>
                <c:formatCode>m/d/yyyy</c:formatCode>
                <c:ptCount val="316"/>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numCache>
            </c:numRef>
          </c:cat>
          <c:val>
            <c:numRef>
              <c:f>Sheet1!$B$2:$B$317</c:f>
              <c:numCache>
                <c:formatCode>_(* #,##0.00_);_(* \(#,##0.00\);_(* "-"??_);_(@_)</c:formatCode>
                <c:ptCount val="316"/>
                <c:pt idx="0">
                  <c:v>100</c:v>
                </c:pt>
                <c:pt idx="1">
                  <c:v>94.534957289999994</c:v>
                </c:pt>
                <c:pt idx="2">
                  <c:v>94.835495093256796</c:v>
                </c:pt>
                <c:pt idx="3">
                  <c:v>101.099335654299</c:v>
                </c:pt>
                <c:pt idx="4">
                  <c:v>96.551724139822696</c:v>
                </c:pt>
                <c:pt idx="5">
                  <c:v>94.076241697015504</c:v>
                </c:pt>
                <c:pt idx="6">
                  <c:v>97.231888646613896</c:v>
                </c:pt>
                <c:pt idx="7">
                  <c:v>94.329326166841199</c:v>
                </c:pt>
                <c:pt idx="8">
                  <c:v>97.263524206544204</c:v>
                </c:pt>
                <c:pt idx="9">
                  <c:v>91.885479280413705</c:v>
                </c:pt>
                <c:pt idx="10">
                  <c:v>90.034799112984601</c:v>
                </c:pt>
                <c:pt idx="11">
                  <c:v>84.427396395534402</c:v>
                </c:pt>
                <c:pt idx="12">
                  <c:v>85.795634295558699</c:v>
                </c:pt>
                <c:pt idx="13">
                  <c:v>87.952536541749097</c:v>
                </c:pt>
                <c:pt idx="14">
                  <c:v>80.535503954982403</c:v>
                </c:pt>
                <c:pt idx="15">
                  <c:v>75.084907306902593</c:v>
                </c:pt>
                <c:pt idx="16">
                  <c:v>80.5217766499335</c:v>
                </c:pt>
                <c:pt idx="17">
                  <c:v>79.575450806918994</c:v>
                </c:pt>
                <c:pt idx="18">
                  <c:v>77.114832014125298</c:v>
                </c:pt>
                <c:pt idx="19">
                  <c:v>75.883664664151098</c:v>
                </c:pt>
                <c:pt idx="20">
                  <c:v>72.3703334378025</c:v>
                </c:pt>
                <c:pt idx="21">
                  <c:v>65.740904775626404</c:v>
                </c:pt>
                <c:pt idx="22">
                  <c:v>67.128220179069203</c:v>
                </c:pt>
                <c:pt idx="23">
                  <c:v>71.236973105444306</c:v>
                </c:pt>
                <c:pt idx="24">
                  <c:v>71.889019923321399</c:v>
                </c:pt>
                <c:pt idx="25">
                  <c:v>69.904566898983802</c:v>
                </c:pt>
                <c:pt idx="26">
                  <c:v>69.370060096977298</c:v>
                </c:pt>
                <c:pt idx="27">
                  <c:v>72.477577971769904</c:v>
                </c:pt>
                <c:pt idx="28">
                  <c:v>70.155090148539799</c:v>
                </c:pt>
                <c:pt idx="29">
                  <c:v>70.209141397318504</c:v>
                </c:pt>
                <c:pt idx="30">
                  <c:v>65.898768733458297</c:v>
                </c:pt>
                <c:pt idx="31">
                  <c:v>60.3580866714046</c:v>
                </c:pt>
                <c:pt idx="32">
                  <c:v>60.491927861589303</c:v>
                </c:pt>
                <c:pt idx="33">
                  <c:v>53.836760509083803</c:v>
                </c:pt>
                <c:pt idx="34">
                  <c:v>57.785933556310702</c:v>
                </c:pt>
                <c:pt idx="35">
                  <c:v>60.926053771248498</c:v>
                </c:pt>
                <c:pt idx="36">
                  <c:v>58.002138553555703</c:v>
                </c:pt>
                <c:pt idx="37">
                  <c:v>56.294805432950596</c:v>
                </c:pt>
                <c:pt idx="38">
                  <c:v>55.284990817496301</c:v>
                </c:pt>
                <c:pt idx="39">
                  <c:v>55.046478955629198</c:v>
                </c:pt>
                <c:pt idx="40">
                  <c:v>59.925676674596097</c:v>
                </c:pt>
                <c:pt idx="41">
                  <c:v>63.371229346863601</c:v>
                </c:pt>
                <c:pt idx="42">
                  <c:v>64.5577829676063</c:v>
                </c:pt>
                <c:pt idx="43">
                  <c:v>65.969979105270895</c:v>
                </c:pt>
                <c:pt idx="44">
                  <c:v>67.512584608673194</c:v>
                </c:pt>
                <c:pt idx="45">
                  <c:v>67.9226877379934</c:v>
                </c:pt>
                <c:pt idx="46">
                  <c:v>72.023719057611203</c:v>
                </c:pt>
                <c:pt idx="47">
                  <c:v>73.102170183427305</c:v>
                </c:pt>
                <c:pt idx="48">
                  <c:v>77.715401438499498</c:v>
                </c:pt>
                <c:pt idx="49">
                  <c:v>79.028074642801002</c:v>
                </c:pt>
                <c:pt idx="50">
                  <c:v>80.458287863186797</c:v>
                </c:pt>
                <c:pt idx="51">
                  <c:v>79.998423264978598</c:v>
                </c:pt>
                <c:pt idx="52">
                  <c:v>78.119498873782106</c:v>
                </c:pt>
                <c:pt idx="53">
                  <c:v>78.726074010703101</c:v>
                </c:pt>
                <c:pt idx="54">
                  <c:v>80.284122729102094</c:v>
                </c:pt>
                <c:pt idx="55">
                  <c:v>77.714543485174204</c:v>
                </c:pt>
                <c:pt idx="56">
                  <c:v>78.188135384714002</c:v>
                </c:pt>
                <c:pt idx="57">
                  <c:v>79.811388786225905</c:v>
                </c:pt>
                <c:pt idx="58">
                  <c:v>81.762381513240101</c:v>
                </c:pt>
                <c:pt idx="59">
                  <c:v>86.218957397579302</c:v>
                </c:pt>
                <c:pt idx="60">
                  <c:v>89.554218290895406</c:v>
                </c:pt>
                <c:pt idx="61">
                  <c:v>87.655070390198404</c:v>
                </c:pt>
                <c:pt idx="62">
                  <c:v>90.692241118433103</c:v>
                </c:pt>
                <c:pt idx="63">
                  <c:v>88.693839653171494</c:v>
                </c:pt>
                <c:pt idx="64">
                  <c:v>86.737107427321703</c:v>
                </c:pt>
                <c:pt idx="65">
                  <c:v>88.356947550539104</c:v>
                </c:pt>
                <c:pt idx="66">
                  <c:v>89.249613665372806</c:v>
                </c:pt>
                <c:pt idx="67">
                  <c:v>92.550473070549202</c:v>
                </c:pt>
                <c:pt idx="68">
                  <c:v>93.253228775710895</c:v>
                </c:pt>
                <c:pt idx="69">
                  <c:v>96.058987161564701</c:v>
                </c:pt>
                <c:pt idx="70">
                  <c:v>93.471581312147293</c:v>
                </c:pt>
                <c:pt idx="71">
                  <c:v>96.875181023933294</c:v>
                </c:pt>
                <c:pt idx="72">
                  <c:v>99.257654496521297</c:v>
                </c:pt>
                <c:pt idx="73">
                  <c:v>104.143758636454</c:v>
                </c:pt>
                <c:pt idx="74">
                  <c:v>103.990805562098</c:v>
                </c:pt>
                <c:pt idx="75">
                  <c:v>106.178365871042</c:v>
                </c:pt>
                <c:pt idx="76">
                  <c:v>109.71244534518</c:v>
                </c:pt>
                <c:pt idx="77">
                  <c:v>105.387340161251</c:v>
                </c:pt>
                <c:pt idx="78">
                  <c:v>105.341916510367</c:v>
                </c:pt>
                <c:pt idx="79">
                  <c:v>106.060873868584</c:v>
                </c:pt>
                <c:pt idx="80">
                  <c:v>108.809985666263</c:v>
                </c:pt>
                <c:pt idx="81">
                  <c:v>110.077983781596</c:v>
                </c:pt>
                <c:pt idx="82">
                  <c:v>114.207093063831</c:v>
                </c:pt>
                <c:pt idx="83">
                  <c:v>117.435854948496</c:v>
                </c:pt>
                <c:pt idx="84">
                  <c:v>120.05629642044001</c:v>
                </c:pt>
                <c:pt idx="85">
                  <c:v>121.25074791887501</c:v>
                </c:pt>
                <c:pt idx="86">
                  <c:v>120.61232351859</c:v>
                </c:pt>
                <c:pt idx="87">
                  <c:v>123.032765005345</c:v>
                </c:pt>
                <c:pt idx="88">
                  <c:v>128.48111300492999</c:v>
                </c:pt>
                <c:pt idx="89">
                  <c:v>132.31275157151501</c:v>
                </c:pt>
                <c:pt idx="90">
                  <c:v>131.92388102067099</c:v>
                </c:pt>
                <c:pt idx="91">
                  <c:v>129.909237581936</c:v>
                </c:pt>
                <c:pt idx="92">
                  <c:v>129.54982239703301</c:v>
                </c:pt>
                <c:pt idx="93">
                  <c:v>136.504274636557</c:v>
                </c:pt>
                <c:pt idx="94">
                  <c:v>141.829595942997</c:v>
                </c:pt>
                <c:pt idx="95">
                  <c:v>135.559032938645</c:v>
                </c:pt>
                <c:pt idx="96">
                  <c:v>134.05815279648201</c:v>
                </c:pt>
                <c:pt idx="97">
                  <c:v>123.078014515818</c:v>
                </c:pt>
                <c:pt idx="98">
                  <c:v>123.42592450565201</c:v>
                </c:pt>
                <c:pt idx="99">
                  <c:v>121.61519933333101</c:v>
                </c:pt>
                <c:pt idx="100">
                  <c:v>128.399599425763</c:v>
                </c:pt>
                <c:pt idx="101">
                  <c:v>130.406450047497</c:v>
                </c:pt>
                <c:pt idx="102">
                  <c:v>119.698805645142</c:v>
                </c:pt>
                <c:pt idx="103">
                  <c:v>116.590196301451</c:v>
                </c:pt>
                <c:pt idx="104">
                  <c:v>114.077211326959</c:v>
                </c:pt>
                <c:pt idx="105">
                  <c:v>99.820139459215497</c:v>
                </c:pt>
                <c:pt idx="106">
                  <c:v>80.040415410190207</c:v>
                </c:pt>
                <c:pt idx="107">
                  <c:v>74.782153708479498</c:v>
                </c:pt>
                <c:pt idx="108">
                  <c:v>77.492453265344693</c:v>
                </c:pt>
                <c:pt idx="109">
                  <c:v>70.871915169232594</c:v>
                </c:pt>
                <c:pt idx="110">
                  <c:v>63.932067923128301</c:v>
                </c:pt>
                <c:pt idx="111">
                  <c:v>69.198399570476695</c:v>
                </c:pt>
                <c:pt idx="112">
                  <c:v>77.366703427410002</c:v>
                </c:pt>
                <c:pt idx="113">
                  <c:v>85.0755740877553</c:v>
                </c:pt>
                <c:pt idx="114">
                  <c:v>84.599148201490905</c:v>
                </c:pt>
                <c:pt idx="115">
                  <c:v>92.0461653556236</c:v>
                </c:pt>
                <c:pt idx="116">
                  <c:v>95.337927850447798</c:v>
                </c:pt>
                <c:pt idx="117">
                  <c:v>99.711460400747399</c:v>
                </c:pt>
                <c:pt idx="118">
                  <c:v>98.170967545161602</c:v>
                </c:pt>
                <c:pt idx="119">
                  <c:v>102.208248016064</c:v>
                </c:pt>
                <c:pt idx="120">
                  <c:v>104.32460564644001</c:v>
                </c:pt>
                <c:pt idx="121">
                  <c:v>99.816779726620695</c:v>
                </c:pt>
                <c:pt idx="122">
                  <c:v>101.087992601663</c:v>
                </c:pt>
                <c:pt idx="123">
                  <c:v>107.59079074473399</c:v>
                </c:pt>
                <c:pt idx="124">
                  <c:v>107.77249051326601</c:v>
                </c:pt>
                <c:pt idx="125">
                  <c:v>97.554502541870505</c:v>
                </c:pt>
                <c:pt idx="126">
                  <c:v>94.549432260296797</c:v>
                </c:pt>
                <c:pt idx="127">
                  <c:v>102.242376669932</c:v>
                </c:pt>
                <c:pt idx="128">
                  <c:v>98.668197164621404</c:v>
                </c:pt>
                <c:pt idx="129">
                  <c:v>108.107530296231</c:v>
                </c:pt>
                <c:pt idx="130">
                  <c:v>112.014527479023</c:v>
                </c:pt>
                <c:pt idx="131">
                  <c:v>109.522347094742</c:v>
                </c:pt>
                <c:pt idx="132">
                  <c:v>117.542205577719</c:v>
                </c:pt>
                <c:pt idx="133">
                  <c:v>119.386831189698</c:v>
                </c:pt>
                <c:pt idx="134">
                  <c:v>122.86401270237999</c:v>
                </c:pt>
                <c:pt idx="135">
                  <c:v>122.740703749942</c:v>
                </c:pt>
                <c:pt idx="136">
                  <c:v>127.76229125665699</c:v>
                </c:pt>
                <c:pt idx="137">
                  <c:v>125.016633597574</c:v>
                </c:pt>
                <c:pt idx="138">
                  <c:v>123.046610758916</c:v>
                </c:pt>
                <c:pt idx="139">
                  <c:v>121.043451064584</c:v>
                </c:pt>
                <c:pt idx="140">
                  <c:v>112.201133906111</c:v>
                </c:pt>
                <c:pt idx="141">
                  <c:v>101.60776503134799</c:v>
                </c:pt>
                <c:pt idx="142">
                  <c:v>112.4948167485</c:v>
                </c:pt>
                <c:pt idx="143">
                  <c:v>109.126684103043</c:v>
                </c:pt>
                <c:pt idx="144">
                  <c:v>108.90652385515899</c:v>
                </c:pt>
                <c:pt idx="145">
                  <c:v>115.238707029826</c:v>
                </c:pt>
                <c:pt idx="146">
                  <c:v>121.036801902142</c:v>
                </c:pt>
                <c:pt idx="147">
                  <c:v>121.840993810394</c:v>
                </c:pt>
                <c:pt idx="148">
                  <c:v>120.447685987131</c:v>
                </c:pt>
                <c:pt idx="149">
                  <c:v>109.648301137061</c:v>
                </c:pt>
                <c:pt idx="150">
                  <c:v>115.063992735585</c:v>
                </c:pt>
                <c:pt idx="151">
                  <c:v>116.63892654510001</c:v>
                </c:pt>
                <c:pt idx="152">
                  <c:v>119.175476161658</c:v>
                </c:pt>
                <c:pt idx="153">
                  <c:v>122.92921398092</c:v>
                </c:pt>
                <c:pt idx="154">
                  <c:v>122.109290580143</c:v>
                </c:pt>
                <c:pt idx="155">
                  <c:v>123.67105046880801</c:v>
                </c:pt>
                <c:pt idx="156">
                  <c:v>126.47233803852799</c:v>
                </c:pt>
                <c:pt idx="157">
                  <c:v>132.298561886145</c:v>
                </c:pt>
                <c:pt idx="158">
                  <c:v>132.27766892681601</c:v>
                </c:pt>
                <c:pt idx="159">
                  <c:v>134.69622205276099</c:v>
                </c:pt>
                <c:pt idx="160">
                  <c:v>138.544178089284</c:v>
                </c:pt>
                <c:pt idx="161">
                  <c:v>138.164712457289</c:v>
                </c:pt>
                <c:pt idx="162">
                  <c:v>134.126145905649</c:v>
                </c:pt>
                <c:pt idx="163">
                  <c:v>140.547169624764</c:v>
                </c:pt>
                <c:pt idx="164">
                  <c:v>137.618645369662</c:v>
                </c:pt>
                <c:pt idx="165">
                  <c:v>144.727205497043</c:v>
                </c:pt>
                <c:pt idx="166">
                  <c:v>150.54365892508599</c:v>
                </c:pt>
                <c:pt idx="167">
                  <c:v>152.675929080934</c:v>
                </c:pt>
                <c:pt idx="168">
                  <c:v>155.310235134788</c:v>
                </c:pt>
                <c:pt idx="169">
                  <c:v>149.09753357531301</c:v>
                </c:pt>
                <c:pt idx="170">
                  <c:v>156.300346247102</c:v>
                </c:pt>
                <c:pt idx="171">
                  <c:v>156.995078341279</c:v>
                </c:pt>
                <c:pt idx="172">
                  <c:v>158.489205509996</c:v>
                </c:pt>
                <c:pt idx="173">
                  <c:v>161.860213173576</c:v>
                </c:pt>
                <c:pt idx="174">
                  <c:v>164.907927329393</c:v>
                </c:pt>
                <c:pt idx="175">
                  <c:v>162.907945507227</c:v>
                </c:pt>
                <c:pt idx="176">
                  <c:v>166.50621557834901</c:v>
                </c:pt>
                <c:pt idx="177">
                  <c:v>161.10676337529799</c:v>
                </c:pt>
                <c:pt idx="178">
                  <c:v>162.24137154710701</c:v>
                </c:pt>
                <c:pt idx="179">
                  <c:v>164.95544354484301</c:v>
                </c:pt>
                <c:pt idx="180">
                  <c:v>161.77171581060901</c:v>
                </c:pt>
                <c:pt idx="181">
                  <c:v>159.243112593549</c:v>
                </c:pt>
                <c:pt idx="182">
                  <c:v>168.108409262122</c:v>
                </c:pt>
                <c:pt idx="183">
                  <c:v>165.503078130158</c:v>
                </c:pt>
                <c:pt idx="184">
                  <c:v>170.305573547233</c:v>
                </c:pt>
                <c:pt idx="185">
                  <c:v>170.08338422742901</c:v>
                </c:pt>
                <c:pt idx="186">
                  <c:v>166.07907245261001</c:v>
                </c:pt>
                <c:pt idx="187">
                  <c:v>167.52141422468799</c:v>
                </c:pt>
                <c:pt idx="188">
                  <c:v>156.037742913068</c:v>
                </c:pt>
                <c:pt idx="189">
                  <c:v>150.38468732012799</c:v>
                </c:pt>
                <c:pt idx="190">
                  <c:v>162.187134994481</c:v>
                </c:pt>
                <c:pt idx="191">
                  <c:v>160.84811093660801</c:v>
                </c:pt>
                <c:pt idx="192">
                  <c:v>157.94752947265101</c:v>
                </c:pt>
                <c:pt idx="193">
                  <c:v>148.42160192217801</c:v>
                </c:pt>
                <c:pt idx="194">
                  <c:v>147.399976348211</c:v>
                </c:pt>
                <c:pt idx="195">
                  <c:v>158.32373917216501</c:v>
                </c:pt>
                <c:pt idx="196">
                  <c:v>160.66077440996301</c:v>
                </c:pt>
                <c:pt idx="197">
                  <c:v>160.863765233712</c:v>
                </c:pt>
                <c:pt idx="198">
                  <c:v>159.88930067436499</c:v>
                </c:pt>
                <c:pt idx="199">
                  <c:v>166.77996127086601</c:v>
                </c:pt>
                <c:pt idx="200">
                  <c:v>167.34081266049901</c:v>
                </c:pt>
                <c:pt idx="201">
                  <c:v>168.36638397412401</c:v>
                </c:pt>
                <c:pt idx="202">
                  <c:v>165.50874494582399</c:v>
                </c:pt>
                <c:pt idx="203">
                  <c:v>166.766549672651</c:v>
                </c:pt>
                <c:pt idx="204">
                  <c:v>170.36899028182799</c:v>
                </c:pt>
                <c:pt idx="205">
                  <c:v>175.02740561482599</c:v>
                </c:pt>
                <c:pt idx="206">
                  <c:v>179.937151615408</c:v>
                </c:pt>
                <c:pt idx="207">
                  <c:v>182.13842035304299</c:v>
                </c:pt>
                <c:pt idx="208">
                  <c:v>184.976987000365</c:v>
                </c:pt>
                <c:pt idx="209">
                  <c:v>189.061806853147</c:v>
                </c:pt>
                <c:pt idx="210">
                  <c:v>189.921554889069</c:v>
                </c:pt>
                <c:pt idx="211">
                  <c:v>195.22923061214999</c:v>
                </c:pt>
                <c:pt idx="212">
                  <c:v>195.977175738391</c:v>
                </c:pt>
                <c:pt idx="213">
                  <c:v>199.76345757613001</c:v>
                </c:pt>
                <c:pt idx="214">
                  <c:v>203.91161263352799</c:v>
                </c:pt>
                <c:pt idx="215">
                  <c:v>207.85897838948699</c:v>
                </c:pt>
                <c:pt idx="216">
                  <c:v>211.21002139141399</c:v>
                </c:pt>
                <c:pt idx="217">
                  <c:v>223.12577424720001</c:v>
                </c:pt>
                <c:pt idx="218">
                  <c:v>213.754877736406</c:v>
                </c:pt>
                <c:pt idx="219">
                  <c:v>209.17908191820499</c:v>
                </c:pt>
                <c:pt idx="220">
                  <c:v>211.17665117854099</c:v>
                </c:pt>
                <c:pt idx="221">
                  <c:v>211.44030210212301</c:v>
                </c:pt>
                <c:pt idx="222">
                  <c:v>210.295269770201</c:v>
                </c:pt>
                <c:pt idx="223">
                  <c:v>216.63708950183201</c:v>
                </c:pt>
                <c:pt idx="224">
                  <c:v>218.339073817247</c:v>
                </c:pt>
                <c:pt idx="225">
                  <c:v>219.28933026967701</c:v>
                </c:pt>
                <c:pt idx="226">
                  <c:v>202.856021402404</c:v>
                </c:pt>
                <c:pt idx="227">
                  <c:v>205.82287573237301</c:v>
                </c:pt>
                <c:pt idx="228">
                  <c:v>191.32585056628801</c:v>
                </c:pt>
                <c:pt idx="229">
                  <c:v>206.43285887269701</c:v>
                </c:pt>
                <c:pt idx="230">
                  <c:v>211.954349390034</c:v>
                </c:pt>
                <c:pt idx="231">
                  <c:v>214.61988762709001</c:v>
                </c:pt>
                <c:pt idx="232">
                  <c:v>221.86666284972301</c:v>
                </c:pt>
                <c:pt idx="233">
                  <c:v>208.70574810824701</c:v>
                </c:pt>
                <c:pt idx="234">
                  <c:v>222.37171960002701</c:v>
                </c:pt>
                <c:pt idx="235">
                  <c:v>223.02330247224501</c:v>
                </c:pt>
                <c:pt idx="236">
                  <c:v>217.73267691782101</c:v>
                </c:pt>
                <c:pt idx="237">
                  <c:v>222.31411038306001</c:v>
                </c:pt>
                <c:pt idx="238">
                  <c:v>228.398562866563</c:v>
                </c:pt>
                <c:pt idx="239">
                  <c:v>233.97410552211599</c:v>
                </c:pt>
                <c:pt idx="240">
                  <c:v>242.21355458424</c:v>
                </c:pt>
                <c:pt idx="241">
                  <c:v>239.53808119656401</c:v>
                </c:pt>
                <c:pt idx="242">
                  <c:v>220.19064202272801</c:v>
                </c:pt>
                <c:pt idx="243">
                  <c:v>190.46417554979601</c:v>
                </c:pt>
                <c:pt idx="244">
                  <c:v>210.86766153581499</c:v>
                </c:pt>
                <c:pt idx="245">
                  <c:v>220.03851088363399</c:v>
                </c:pt>
                <c:pt idx="246">
                  <c:v>227.06929039046599</c:v>
                </c:pt>
                <c:pt idx="247">
                  <c:v>239.07831171711601</c:v>
                </c:pt>
                <c:pt idx="248">
                  <c:v>253.71112567794401</c:v>
                </c:pt>
                <c:pt idx="249">
                  <c:v>245.530664573373</c:v>
                </c:pt>
                <c:pt idx="250">
                  <c:v>239.56215977566399</c:v>
                </c:pt>
                <c:pt idx="251">
                  <c:v>269.09129192563</c:v>
                </c:pt>
                <c:pt idx="252">
                  <c:v>281.58505702262403</c:v>
                </c:pt>
                <c:pt idx="253">
                  <c:v>280.30439545564099</c:v>
                </c:pt>
                <c:pt idx="254">
                  <c:v>286.79721297728798</c:v>
                </c:pt>
                <c:pt idx="255">
                  <c:v>294.457377450509</c:v>
                </c:pt>
                <c:pt idx="256">
                  <c:v>307.33179817477497</c:v>
                </c:pt>
                <c:pt idx="257">
                  <c:v>312.11462322213401</c:v>
                </c:pt>
                <c:pt idx="258">
                  <c:v>316.22800443867698</c:v>
                </c:pt>
                <c:pt idx="259">
                  <c:v>318.40651073520002</c:v>
                </c:pt>
                <c:pt idx="260">
                  <c:v>326.37600975560701</c:v>
                </c:pt>
                <c:pt idx="261">
                  <c:v>312.89349770121498</c:v>
                </c:pt>
                <c:pt idx="262">
                  <c:v>328.864683678338</c:v>
                </c:pt>
                <c:pt idx="263">
                  <c:v>320.94547292234301</c:v>
                </c:pt>
                <c:pt idx="264">
                  <c:v>333.78345106028502</c:v>
                </c:pt>
                <c:pt idx="265">
                  <c:v>317.39054423113498</c:v>
                </c:pt>
                <c:pt idx="266">
                  <c:v>309.19322170981002</c:v>
                </c:pt>
                <c:pt idx="267">
                  <c:v>315.89004246039798</c:v>
                </c:pt>
                <c:pt idx="268">
                  <c:v>290.60562408794101</c:v>
                </c:pt>
                <c:pt idx="269">
                  <c:v>290.94570866149502</c:v>
                </c:pt>
                <c:pt idx="270">
                  <c:v>266.42004481284499</c:v>
                </c:pt>
                <c:pt idx="271">
                  <c:v>285.02482901296099</c:v>
                </c:pt>
                <c:pt idx="272">
                  <c:v>274.53166860634701</c:v>
                </c:pt>
                <c:pt idx="273">
                  <c:v>248.25094381339099</c:v>
                </c:pt>
                <c:pt idx="274">
                  <c:v>263.23215337526102</c:v>
                </c:pt>
                <c:pt idx="275">
                  <c:v>283.64933233774201</c:v>
                </c:pt>
                <c:pt idx="276">
                  <c:v>272.48745909054202</c:v>
                </c:pt>
                <c:pt idx="277">
                  <c:v>292.01850441128698</c:v>
                </c:pt>
                <c:pt idx="278">
                  <c:v>283.64925337401502</c:v>
                </c:pt>
                <c:pt idx="279">
                  <c:v>292.39489169897502</c:v>
                </c:pt>
                <c:pt idx="280">
                  <c:v>296.59735628558599</c:v>
                </c:pt>
                <c:pt idx="281">
                  <c:v>293.42064404288499</c:v>
                </c:pt>
                <c:pt idx="282">
                  <c:v>310.45692224602601</c:v>
                </c:pt>
                <c:pt idx="283">
                  <c:v>321.82211491249899</c:v>
                </c:pt>
                <c:pt idx="284">
                  <c:v>312.829143994069</c:v>
                </c:pt>
                <c:pt idx="285">
                  <c:v>299.89339739603201</c:v>
                </c:pt>
                <c:pt idx="286">
                  <c:v>290.87654697075902</c:v>
                </c:pt>
                <c:pt idx="287">
                  <c:v>317.72324343140599</c:v>
                </c:pt>
                <c:pt idx="288">
                  <c:v>332.98475255596099</c:v>
                </c:pt>
                <c:pt idx="289">
                  <c:v>334.93679948090897</c:v>
                </c:pt>
                <c:pt idx="290">
                  <c:v>349.31005238377202</c:v>
                </c:pt>
                <c:pt idx="291">
                  <c:v>360.27729301147002</c:v>
                </c:pt>
                <c:pt idx="292">
                  <c:v>348.390672065133</c:v>
                </c:pt>
                <c:pt idx="293">
                  <c:v>362.54007637642502</c:v>
                </c:pt>
                <c:pt idx="294">
                  <c:v>370.61461757410501</c:v>
                </c:pt>
                <c:pt idx="295">
                  <c:v>376.59169937099699</c:v>
                </c:pt>
                <c:pt idx="296">
                  <c:v>386.15581114193799</c:v>
                </c:pt>
                <c:pt idx="297">
                  <c:v>395.12663131290498</c:v>
                </c:pt>
                <c:pt idx="298">
                  <c:v>386.25729624653599</c:v>
                </c:pt>
                <c:pt idx="299">
                  <c:v>400.70474182765599</c:v>
                </c:pt>
                <c:pt idx="300">
                  <c:v>391.21940936324899</c:v>
                </c:pt>
                <c:pt idx="301">
                  <c:v>404.35106264867198</c:v>
                </c:pt>
                <c:pt idx="302">
                  <c:v>401.915104178268</c:v>
                </c:pt>
                <c:pt idx="303">
                  <c:v>386.03758990392902</c:v>
                </c:pt>
                <c:pt idx="304">
                  <c:v>389.63799457861103</c:v>
                </c:pt>
                <c:pt idx="305">
                  <c:v>412.03394582641801</c:v>
                </c:pt>
                <c:pt idx="306">
                  <c:v>430.53471136478697</c:v>
                </c:pt>
                <c:pt idx="307">
                  <c:v>436.373574642108</c:v>
                </c:pt>
                <c:pt idx="308">
                  <c:v>447.14800239740703</c:v>
                </c:pt>
                <c:pt idx="309">
                  <c:v>463.35352380053303</c:v>
                </c:pt>
                <c:pt idx="310">
                  <c:v>473.71684877278102</c:v>
                </c:pt>
                <c:pt idx="311">
                  <c:v>473.66427662433898</c:v>
                </c:pt>
                <c:pt idx="312">
                  <c:v>478.60767166847199</c:v>
                </c:pt>
                <c:pt idx="313">
                  <c:v>492.79568318138899</c:v>
                </c:pt>
                <c:pt idx="314">
                  <c:v>499.13088806351402</c:v>
                </c:pt>
                <c:pt idx="315">
                  <c:v>463.284754263933</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6F4B-40BE-B6B2-DFA718910D4C}"/>
            </c:ext>
          </c:extLst>
        </c:ser>
        <c:ser>
          <c:idx val="1"/>
          <c:order val="1"/>
          <c:tx>
            <c:strRef>
              <c:f>Sheet1!$C$1</c:f>
              <c:strCache>
                <c:ptCount val="1"/>
                <c:pt idx="0">
                  <c:v>blue line</c:v>
                </c:pt>
              </c:strCache>
            </c:strRef>
          </c:tx>
          <c:spPr>
            <a:ln w="6350">
              <a:solidFill>
                <a:srgbClr val="35627D"/>
              </a:solidFill>
            </a:ln>
          </c:spPr>
          <c:marker>
            <c:symbol val="none"/>
          </c:marker>
          <c:cat>
            <c:numRef>
              <c:f>Sheet1!$A$2:$A$317</c:f>
              <c:numCache>
                <c:formatCode>m/d/yyyy</c:formatCode>
                <c:ptCount val="316"/>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pt idx="313">
                  <c:v>46053</c:v>
                </c:pt>
                <c:pt idx="314">
                  <c:v>46081</c:v>
                </c:pt>
                <c:pt idx="315">
                  <c:v>46112</c:v>
                </c:pt>
              </c:numCache>
            </c:numRef>
          </c:cat>
          <c:val>
            <c:numRef>
              <c:f>Sheet1!$C$2:$C$317</c:f>
              <c:numCache>
                <c:formatCode>General</c:formatCode>
                <c:ptCount val="316"/>
                <c:pt idx="303" formatCode="#,##0.000">
                  <c:v>386.03758990392902</c:v>
                </c:pt>
                <c:pt idx="304" formatCode="#,##0.000">
                  <c:v>389.63799457861103</c:v>
                </c:pt>
                <c:pt idx="305" formatCode="#,##0.000">
                  <c:v>412.03394582641801</c:v>
                </c:pt>
                <c:pt idx="306" formatCode="#,##0.000">
                  <c:v>430.53471136478697</c:v>
                </c:pt>
                <c:pt idx="307" formatCode="#,##0.000">
                  <c:v>436.373574642108</c:v>
                </c:pt>
                <c:pt idx="308" formatCode="#,##0.000">
                  <c:v>447.14800239740703</c:v>
                </c:pt>
                <c:pt idx="309" formatCode="#,##0.000">
                  <c:v>463.35352380053303</c:v>
                </c:pt>
                <c:pt idx="310" formatCode="#,##0.000">
                  <c:v>473.71684877278102</c:v>
                </c:pt>
                <c:pt idx="311" formatCode="#,##0.000">
                  <c:v>473.66427662433898</c:v>
                </c:pt>
                <c:pt idx="312" formatCode="#,##0.000">
                  <c:v>478.60767166847199</c:v>
                </c:pt>
                <c:pt idx="313" formatCode="#,##0.000">
                  <c:v>492.79568318138899</c:v>
                </c:pt>
                <c:pt idx="314" formatCode="#,##0.000">
                  <c:v>499.13088806351402</c:v>
                </c:pt>
                <c:pt idx="315" formatCode="#,##0.000">
                  <c:v>463.284754263933</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6F4B-40BE-B6B2-DFA718910D4C}"/>
            </c:ext>
          </c:extLst>
        </c:ser>
        <c:dLbls>
          <c:showLegendKey val="0"/>
          <c:showVal val="0"/>
          <c:showCatName val="0"/>
          <c:showSerName val="0"/>
          <c:showPercent val="0"/>
          <c:showBubbleSize val="0"/>
        </c:dLbls>
        <c:marker val="1"/>
        <c:smooth val="0"/>
        <c:axId val="43202048"/>
        <c:axId val="43203584"/>
      </c:lineChart>
      <c:dateAx>
        <c:axId val="43202048"/>
        <c:scaling>
          <c:orientation val="minMax"/>
          <c:min val="36526"/>
        </c:scaling>
        <c:delete val="0"/>
        <c:axPos val="b"/>
        <c:numFmt formatCode="yyyy"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52"/>
        <c:majorTimeUnit val="months"/>
      </c:dateAx>
      <c:valAx>
        <c:axId val="43203584"/>
        <c:scaling>
          <c:orientation val="minMax"/>
          <c:max val="550"/>
          <c:min val="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25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6.7407190799713135E-2"/>
          <c:w val="0.98573952913284302"/>
          <c:h val="0.90679901838302612"/>
        </c:manualLayout>
      </c:layout>
      <c:barChart>
        <c:barDir val="bar"/>
        <c:grouping val="clustered"/>
        <c:varyColors val="0"/>
        <c:ser>
          <c:idx val="0"/>
          <c:order val="0"/>
          <c:tx>
            <c:strRef>
              <c:f>'US (Qtr)'!$P$6</c:f>
              <c:strCache>
                <c:ptCount val="1"/>
                <c:pt idx="0">
                  <c:v>Returns</c:v>
                </c:pt>
              </c:strCache>
            </c:strRef>
          </c:tx>
          <c:spPr>
            <a:solidFill>
              <a:srgbClr val="35627D"/>
            </a:solidFill>
          </c:spPr>
          <c:invertIfNegative val="0"/>
          <c:dLbls>
            <c:dLbl>
              <c:idx val="0"/>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C2A9-4B85-987D-7234C8C39905}"/>
                </c:ext>
              </c:extLst>
            </c:dLbl>
            <c:dLbl>
              <c:idx val="1"/>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C2A9-4B85-987D-7234C8C39905}"/>
                </c:ext>
              </c:extLst>
            </c:dLbl>
            <c:dLbl>
              <c:idx val="2"/>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C2A9-4B85-987D-7234C8C39905}"/>
                </c:ext>
              </c:extLst>
            </c:dLbl>
            <c:dLbl>
              <c:idx val="3"/>
              <c:spPr/>
              <c:txPr>
                <a:bodyPr wrap="square" lIns="38100" tIns="19050" rIns="38100" bIns="19050" anchor="ctr">
                  <a:spAutoFit/>
                </a:bodyPr>
                <a:lstStyle/>
                <a:p>
                  <a:pPr>
                    <a:defRPr sz="80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C2A9-4B85-987D-7234C8C39905}"/>
                </c:ext>
              </c:extLst>
            </c:dLbl>
            <c:dLbl>
              <c:idx val="4"/>
              <c:spPr/>
              <c:txPr>
                <a:bodyPr wrap="square" lIns="38100" tIns="19050" rIns="38100" bIns="19050" anchor="ctr">
                  <a:spAutoFit/>
                </a:bodyPr>
                <a:lstStyle/>
                <a:p>
                  <a:pPr>
                    <a:defRPr sz="80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C2A9-4B85-987D-7234C8C39905}"/>
                </c:ext>
              </c:extLst>
            </c:dLbl>
            <c:dLbl>
              <c:idx val="5"/>
              <c:spPr/>
              <c:txPr>
                <a:bodyPr wrap="square" lIns="38100" tIns="19050" rIns="38100" bIns="19050" anchor="ctr">
                  <a:spAutoFit/>
                </a:bodyPr>
                <a:lstStyle/>
                <a:p>
                  <a:pPr>
                    <a:defRPr sz="80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C2A9-4B85-987D-7234C8C39905}"/>
                </c:ext>
              </c:extLst>
            </c:dLbl>
            <c:dLbl>
              <c:idx val="6"/>
              <c:spPr/>
              <c:txPr>
                <a:bodyPr wrap="square" lIns="38100" tIns="19050" rIns="38100" bIns="19050" anchor="ctr">
                  <a:spAutoFit/>
                </a:bodyPr>
                <a:lstStyle/>
                <a:p>
                  <a:pPr>
                    <a:defRPr sz="80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C2A9-4B85-987D-7234C8C39905}"/>
                </c:ext>
              </c:extLst>
            </c:dLbl>
            <c:spPr>
              <a:noFill/>
              <a:ln>
                <a:noFill/>
              </a:ln>
              <a:effectLst/>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'US (Qtr)'!$O$7:$O$13</c:f>
              <c:strCache>
                <c:ptCount val="7"/>
                <c:pt idx="0">
                  <c:v>Small Value</c:v>
                </c:pt>
                <c:pt idx="1">
                  <c:v>Large Value</c:v>
                </c:pt>
                <c:pt idx="2">
                  <c:v>Small Cap</c:v>
                </c:pt>
                <c:pt idx="3">
                  <c:v>Small Growth</c:v>
                </c:pt>
                <c:pt idx="4">
                  <c:v>Marketwide</c:v>
                </c:pt>
                <c:pt idx="5">
                  <c:v>Large Cap</c:v>
                </c:pt>
                <c:pt idx="6">
                  <c:v>Large Growth</c:v>
                </c:pt>
              </c:strCache>
            </c:strRef>
          </c:cat>
          <c:val>
            <c:numRef>
              <c:f>'US (Qtr)'!$P$7:$P$13</c:f>
              <c:numCache>
                <c:formatCode>0.00</c:formatCode>
                <c:ptCount val="7"/>
                <c:pt idx="0">
                  <c:v>4.96</c:v>
                </c:pt>
                <c:pt idx="1">
                  <c:v>2.1</c:v>
                </c:pt>
                <c:pt idx="2">
                  <c:v>0.89</c:v>
                </c:pt>
                <c:pt idx="3">
                  <c:v>-2.81</c:v>
                </c:pt>
                <c:pt idx="4">
                  <c:v>-3.96</c:v>
                </c:pt>
                <c:pt idx="5">
                  <c:v>-4.18</c:v>
                </c:pt>
                <c:pt idx="6">
                  <c:v>-9.7799999999999994</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D608-4441-BCEB-E69F614778A8}"/>
            </c:ext>
          </c:extLst>
        </c:ser>
        <c:dLbls>
          <c:showLegendKey val="0"/>
          <c:showVal val="0"/>
          <c:showCatName val="0"/>
          <c:showSerName val="0"/>
          <c:showPercent val="0"/>
          <c:showBubbleSize val="0"/>
        </c:dLbls>
        <c:gapWidth val="250"/>
        <c:axId val="37654912"/>
        <c:axId val="37656448"/>
      </c:barChart>
      <c:catAx>
        <c:axId val="37654912"/>
        <c:scaling>
          <c:orientation val="maxMin"/>
        </c:scaling>
        <c:delete val="0"/>
        <c:axPos val="l"/>
        <c:numFmt formatCode="General" sourceLinked="0"/>
        <c:majorTickMark val="none"/>
        <c:minorTickMark val="none"/>
        <c:tickLblPos val="none"/>
        <c:spPr>
          <a:ln w="3175">
            <a:solidFill>
              <a:srgbClr val="FFFFFF">
                <a:lumMod val="65000"/>
              </a:srgbClr>
            </a:solidFill>
          </a:ln>
        </c:spPr>
        <c:txPr>
          <a:bodyPr wrap="none"/>
          <a:lstStyle/>
          <a:p>
            <a:pPr>
              <a:defRPr sz="900" baseline="0" smtId="4294967295">
                <a:solidFill>
                  <a:schemeClr val="tx1"/>
                </a:solidFill>
                <a:latin typeface="Avenir LT 55 Roman" panose="020B0503020000020003" pitchFamily="34" charset="0"/>
                <a:cs typeface="Arial" pitchFamily="34" charset="0"/>
              </a:defRPr>
            </a:pPr>
            <a:endParaRPr lang="en-US"/>
          </a:p>
        </c:txPr>
        <c:crossAx val="37656448"/>
        <c:crosses val="autoZero"/>
        <c:auto val="0"/>
        <c:lblAlgn val="ctr"/>
        <c:lblOffset val="400"/>
        <c:tickLblSkip val="1"/>
        <c:noMultiLvlLbl val="0"/>
      </c:catAx>
      <c:valAx>
        <c:axId val="37656448"/>
        <c:scaling>
          <c:orientation val="minMax"/>
        </c:scaling>
        <c:delete val="0"/>
        <c:axPos val="b"/>
        <c:numFmt formatCode="0.00" sourceLinked="1"/>
        <c:majorTickMark val="out"/>
        <c:minorTickMark val="none"/>
        <c:tickLblPos val="none"/>
        <c:spPr>
          <a:ln>
            <a:noFill/>
          </a:ln>
        </c:spPr>
        <c:crossAx val="37654912"/>
        <c:crosses val="max"/>
        <c:crossBetween val="between"/>
      </c:valAx>
    </c:plotArea>
    <c:plotVisOnly val="1"/>
    <c:dispBlanksAs val="gap"/>
    <c:showDLblsOverMax val="0"/>
  </c:chart>
  <c:txPr>
    <a:bodyPr/>
    <a:lstStyle/>
    <a:p>
      <a:pPr>
        <a:defRPr sz="1800" smtId="4294967295"/>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tx2"/>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74EB-4474-A4AF-A0F9DAEEE34D}"/>
              </c:ext>
            </c:extLst>
          </c:dPt>
          <c:dPt>
            <c:idx val="1"/>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74EB-4474-A4AF-A0F9DAEEE34D}"/>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74EB-4474-A4AF-A0F9DAEEE34D}"/>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74EB-4474-A4AF-A0F9DAEEE34D}"/>
              </c:ext>
            </c:extLst>
          </c:dPt>
          <c:dLbls>
            <c:dLbl>
              <c:idx val="0"/>
              <c:layout>
                <c:manualLayout>
                  <c:x val="-0.2226734459400177"/>
                  <c:y val="-0.17136508226394653"/>
                </c:manualLayout>
              </c:layout>
              <c:tx>
                <c:rich>
                  <a:bodyPr rot="0" spcFirstLastPara="1" vertOverflow="ellipsis" vert="horz" wrap="square" lIns="38100" tIns="19050" rIns="38100" bIns="19050" anchor="ctr" anchorCtr="0">
                    <a:spAutoFit/>
                  </a:bodyPr>
                  <a:lstStyle/>
                  <a:p>
                    <a:pPr algn="ctr">
                      <a:defRPr sz="1800" b="1" i="0" u="none" strike="noStrike" kern="1200" baseline="0">
                        <a:solidFill>
                          <a:srgbClr val="005E74"/>
                        </a:solidFill>
                        <a:latin typeface="Arial" pitchFamily="34" charset="0"/>
                        <a:ea typeface="+mn-ea"/>
                        <a:cs typeface="Arial" pitchFamily="34" charset="0"/>
                      </a:defRPr>
                    </a:pPr>
                    <a:r>
                      <a:rPr lang="en-US" sz="1800">
                        <a:latin typeface="Arial" pitchFamily="34" charset="0"/>
                        <a:cs typeface="Arial" pitchFamily="34" charset="0"/>
                      </a:rPr>
                      <a:t>63%</a:t>
                    </a:r>
                  </a:p>
                  <a:p>
                    <a:pPr algn="ctr">
                      <a:defRPr sz="1800" b="1" i="0" u="none" strike="noStrike" kern="1200" baseline="0">
                        <a:solidFill>
                          <a:srgbClr val="005E74"/>
                        </a:solidFill>
                        <a:latin typeface="Arial" pitchFamily="34" charset="0"/>
                        <a:ea typeface="+mn-ea"/>
                        <a:cs typeface="Arial" pitchFamily="34" charset="0"/>
                      </a:defRPr>
                    </a:pPr>
                    <a:r>
                      <a:rPr lang="en-US" sz="1050">
                        <a:solidFill>
                          <a:schemeClr val="bg1">
                            <a:lumMod val="50000"/>
                          </a:schemeClr>
                        </a:solidFill>
                        <a:latin typeface="Arial" pitchFamily="34" charset="0"/>
                        <a:cs typeface="Arial" pitchFamily="34" charset="0"/>
                      </a:rPr>
                      <a:t>US Market</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335304"/>
                      <c:h val="0.43503389999999997"/>
                    </c:manualLayout>
                  </c15:layout>
                  <c15:showDataLabelsRange val="0"/>
                </c:ext>
                <c:ext xmlns:c16="http://schemas.microsoft.com/office/drawing/2014/chart" uri="{C3380CC4-5D6E-409C-BE32-E72D297353CC}">
                  <c16:uniqueId val="{00000001-74EB-4474-A4AF-A0F9DAEEE34D}"/>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74EB-4474-A4AF-A0F9DAEEE34D}"/>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74EB-4474-A4AF-A0F9DAEEE34D}"/>
                </c:ext>
              </c:extLst>
            </c:dLbl>
            <c:dLbl>
              <c:idx val="3"/>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74EB-4474-A4AF-A0F9DAEEE34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74EB-4474-A4AF-A0F9DAEEE34D}"/>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834373474121094"/>
          <c:y val="0.16330540180206299"/>
          <c:w val="0.76695519685745239"/>
          <c:h val="0.62291008234024048"/>
        </c:manualLayout>
      </c:layout>
      <c:barChart>
        <c:barDir val="bar"/>
        <c:grouping val="clustered"/>
        <c:varyColors val="0"/>
        <c:ser>
          <c:idx val="1"/>
          <c:order val="0"/>
          <c:tx>
            <c:strRef>
              <c:f>'Dev (Qtr)'!$R$6</c:f>
              <c:strCache>
                <c:ptCount val="1"/>
                <c:pt idx="0">
                  <c:v>Local currency</c:v>
                </c:pt>
              </c:strCache>
            </c:strRef>
          </c:tx>
          <c:spPr>
            <a:solidFill>
              <a:schemeClr val="accent4"/>
            </a:solidFill>
          </c:spPr>
          <c:invertIfNegative val="0"/>
          <c:dLbls>
            <c:dLbl>
              <c:idx val="0"/>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3C55-4EEA-9983-26CD228DD953}"/>
                </c:ext>
              </c:extLst>
            </c:dLbl>
            <c:dLbl>
              <c:idx val="1"/>
              <c:layout>
                <c:manualLayout>
                  <c:x val="-5.1437245750149451E-3"/>
                  <c:y val="0"/>
                </c:manualLayout>
              </c:layou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3C55-4EEA-9983-26CD228DD953}"/>
                </c:ext>
              </c:extLst>
            </c:dLbl>
            <c:dLbl>
              <c:idx val="2"/>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3C55-4EEA-9983-26CD228DD953}"/>
                </c:ext>
              </c:extLst>
            </c:dLbl>
            <c:dLbl>
              <c:idx val="3"/>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C55-4EEA-9983-26CD228DD953}"/>
                </c:ext>
              </c:extLst>
            </c:dLbl>
            <c:dLbl>
              <c:idx val="4"/>
              <c:layout>
                <c:manualLayout>
                  <c:x val="4.7150263920431366E-17"/>
                  <c:y val="1.1519410206197548E-2"/>
                </c:manualLayout>
              </c:layout>
              <c:spPr/>
              <c:txPr>
                <a:bodyPr wrap="square" lIns="38100" tIns="19050" rIns="38100" bIns="19050" anchor="ctr">
                  <a:spAutoFit/>
                </a:bodyPr>
                <a:lstStyle/>
                <a:p>
                  <a:pPr>
                    <a:defRPr sz="800" baseline="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B837-46DB-9019-BB190721E523}"/>
                </c:ext>
              </c:extLst>
            </c:dLbl>
            <c:spPr>
              <a:noFill/>
              <a:ln>
                <a:noFill/>
              </a:ln>
              <a:effectLs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'Dev (Qtr)'!$Q$7:$Q$11</c:f>
              <c:strCache>
                <c:ptCount val="5"/>
                <c:pt idx="0">
                  <c:v>Value</c:v>
                </c:pt>
                <c:pt idx="1">
                  <c:v>Small Cap</c:v>
                </c:pt>
                <c:pt idx="2">
                  <c:v>Marketwide</c:v>
                </c:pt>
                <c:pt idx="3">
                  <c:v>Large Cap</c:v>
                </c:pt>
                <c:pt idx="4">
                  <c:v>Growth</c:v>
                </c:pt>
              </c:strCache>
            </c:strRef>
          </c:cat>
          <c:val>
            <c:numRef>
              <c:f>'Dev (Qtr)'!$R$7:$R$11</c:f>
              <c:numCache>
                <c:formatCode>0.00</c:formatCode>
                <c:ptCount val="5"/>
                <c:pt idx="0">
                  <c:v>3.99</c:v>
                </c:pt>
                <c:pt idx="1">
                  <c:v>0.68</c:v>
                </c:pt>
                <c:pt idx="2">
                  <c:v>0.53</c:v>
                </c:pt>
                <c:pt idx="3">
                  <c:v>0.51</c:v>
                </c:pt>
                <c:pt idx="4">
                  <c:v>-3.21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2A6B-433F-819D-40F135AA578A}"/>
            </c:ext>
          </c:extLst>
        </c:ser>
        <c:ser>
          <c:idx val="3"/>
          <c:order val="1"/>
          <c:tx>
            <c:strRef>
              <c:f>'Dev (Qtr)'!$S$6</c:f>
              <c:strCache>
                <c:ptCount val="1"/>
                <c:pt idx="0">
                  <c:v>US currency</c:v>
                </c:pt>
              </c:strCache>
            </c:strRef>
          </c:tx>
          <c:spPr>
            <a:solidFill>
              <a:schemeClr val="accent4">
                <a:lumMod val="75000"/>
              </a:schemeClr>
            </a:solidFill>
          </c:spPr>
          <c:invertIfNegative val="0"/>
          <c:dLbls>
            <c:dLbl>
              <c:idx val="0"/>
              <c:layout>
                <c:manualLayout>
                  <c:x val="-2.1514538675546646E-3"/>
                  <c:y val="-9.6581634134054184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2A6B-433F-819D-40F135AA578A}"/>
                </c:ext>
              </c:extLst>
            </c:dLbl>
            <c:dLbl>
              <c:idx val="1"/>
              <c:layout>
                <c:manualLayout>
                  <c:x val="-4.7214934602379799E-3"/>
                  <c:y val="-1.1269067414104939E-2"/>
                </c:manualLayout>
              </c:layout>
              <c:numFmt formatCode="0.00;\-0.00;;" sourceLinked="0"/>
              <c:spPr/>
              <c:txPr>
                <a:bodyPr/>
                <a:lstStyle/>
                <a:p>
                  <a:pPr>
                    <a:defRPr sz="800" b="0" baseline="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2A6B-433F-819D-40F135AA578A}"/>
                </c:ext>
              </c:extLst>
            </c:dLbl>
            <c:dLbl>
              <c:idx val="2"/>
              <c:layout>
                <c:manualLayout>
                  <c:x val="-7.2951785074936368E-3"/>
                  <c:y val="1.2426450379919056E-4"/>
                </c:manualLayout>
              </c:layout>
              <c:numFmt formatCode="0.00;\-0.00;;" sourceLinked="0"/>
              <c:spPr/>
              <c:txPr>
                <a:bodyPr/>
                <a:lstStyle/>
                <a:p>
                  <a:pPr>
                    <a:defRPr sz="800" b="0" baseline="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2A6B-433F-819D-40F135AA578A}"/>
                </c:ext>
              </c:extLst>
            </c:dLbl>
            <c:dLbl>
              <c:idx val="3"/>
              <c:layout>
                <c:manualLayout>
                  <c:x val="-9.44683494881377E-3"/>
                  <c:y val="6.0064200303495642E-3"/>
                </c:manualLayout>
              </c:layout>
              <c:numFmt formatCode="0.00;\-0.00;;" sourceLinked="0"/>
              <c:spPr/>
              <c:txPr>
                <a:bodyPr/>
                <a:lstStyle/>
                <a:p>
                  <a:pPr>
                    <a:defRPr sz="800" b="0" baseline="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2A6B-433F-819D-40F135AA578A}"/>
                </c:ext>
              </c:extLst>
            </c:dLbl>
            <c:dLbl>
              <c:idx val="4"/>
              <c:layout>
                <c:manualLayout>
                  <c:x val="-5.1437243819236755E-3"/>
                  <c:y val="-5.7597053237259388E-3"/>
                </c:manualLayout>
              </c:layout>
              <c:numFmt formatCode="0.00;\-0.00;;" sourceLinked="0"/>
              <c:spPr/>
              <c:txPr>
                <a:bodyPr/>
                <a:lstStyle/>
                <a:p>
                  <a:pPr>
                    <a:defRPr sz="800" b="0" baseline="0" smtId="4294967295">
                      <a:solidFill>
                        <a:srgbClr val="C00000"/>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837A-4BAF-951B-F6D321B7CCFD}"/>
                </c:ext>
              </c:extLst>
            </c:dLbl>
            <c:numFmt formatCode="0.00;\-0.00;;" sourceLinked="0"/>
            <c:spPr>
              <a:noFill/>
              <a:ln>
                <a:noFill/>
              </a:ln>
              <a:effectLst/>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'Dev (Qtr)'!$Q$7:$Q$11</c:f>
              <c:strCache>
                <c:ptCount val="5"/>
                <c:pt idx="0">
                  <c:v>Value</c:v>
                </c:pt>
                <c:pt idx="1">
                  <c:v>Small Cap</c:v>
                </c:pt>
                <c:pt idx="2">
                  <c:v>Marketwide</c:v>
                </c:pt>
                <c:pt idx="3">
                  <c:v>Large Cap</c:v>
                </c:pt>
                <c:pt idx="4">
                  <c:v>Growth</c:v>
                </c:pt>
              </c:strCache>
            </c:strRef>
          </c:cat>
          <c:val>
            <c:numRef>
              <c:f>'Dev (Qtr)'!$S$7:$S$11</c:f>
              <c:numCache>
                <c:formatCode>0.00</c:formatCode>
                <c:ptCount val="5"/>
                <c:pt idx="0">
                  <c:v>2.5</c:v>
                </c:pt>
                <c:pt idx="1">
                  <c:v>-0.37</c:v>
                </c:pt>
                <c:pt idx="2">
                  <c:v>-0.86</c:v>
                </c:pt>
                <c:pt idx="3">
                  <c:v>-0.94</c:v>
                </c:pt>
                <c:pt idx="4">
                  <c:v>-4.5999999999999996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2A6B-433F-819D-40F135AA578A}"/>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plotArea>
    <c:legend>
      <c:legendPos val="t"/>
      <c:layout>
        <c:manualLayout>
          <c:xMode val="edge"/>
          <c:yMode val="edge"/>
          <c:x val="0"/>
          <c:y val="3.6404214799404144E-2"/>
          <c:w val="0.3702642023563385"/>
          <c:h val="9.9584929645061493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8008-4896-8E3C-7E543B526793}"/>
              </c:ext>
            </c:extLst>
          </c:dPt>
          <c:dPt>
            <c:idx val="1"/>
            <c:bubble3D val="0"/>
            <c:spPr>
              <a:solidFill>
                <a:schemeClr val="accent4"/>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8008-4896-8E3C-7E543B526793}"/>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8008-4896-8E3C-7E543B526793}"/>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8008-4896-8E3C-7E543B526793}"/>
              </c:ext>
            </c:extLst>
          </c:dPt>
          <c:dLbls>
            <c:dLbl>
              <c:idx val="0"/>
              <c:layout>
                <c:manualLayout>
                  <c:x val="-0.21258628368377686"/>
                  <c:y val="-0.14023159444332123"/>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chemeClr val="accent4"/>
                        </a:solidFill>
                      </a:rPr>
                      <a:t>26%</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International Developed Markets</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8411679999999998"/>
                      <c:h val="0.54400190000000004"/>
                    </c:manualLayout>
                  </c15:layout>
                  <c15:showDataLabelsRange val="0"/>
                </c:ext>
                <c:ext xmlns:c16="http://schemas.microsoft.com/office/drawing/2014/chart" uri="{C3380CC4-5D6E-409C-BE32-E72D297353CC}">
                  <c16:uniqueId val="{00000001-8008-4896-8E3C-7E543B526793}"/>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8008-4896-8E3C-7E543B526793}"/>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8008-4896-8E3C-7E543B526793}"/>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8008-4896-8E3C-7E543B52679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8008-4896-8E3C-7E543B526793}"/>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573763012886047"/>
          <c:y val="0.15209391713142395"/>
          <c:w val="0.74172854423522949"/>
          <c:h val="0.67921900749206543"/>
        </c:manualLayout>
      </c:layout>
      <c:barChart>
        <c:barDir val="bar"/>
        <c:grouping val="clustered"/>
        <c:varyColors val="0"/>
        <c:ser>
          <c:idx val="1"/>
          <c:order val="0"/>
          <c:tx>
            <c:strRef>
              <c:f>'EM (Qtr)'!$R$6</c:f>
              <c:strCache>
                <c:ptCount val="1"/>
                <c:pt idx="0">
                  <c:v>Local currency</c:v>
                </c:pt>
              </c:strCache>
            </c:strRef>
          </c:tx>
          <c:spPr>
            <a:solidFill>
              <a:schemeClr val="accent2">
                <a:lumMod val="40000"/>
                <a:lumOff val="60000"/>
              </a:schemeClr>
            </a:solidFill>
          </c:spPr>
          <c:invertIfNegative val="0"/>
          <c:dLbls>
            <c:dLbl>
              <c:idx val="0"/>
              <c:layout>
                <c:manualLayout>
                  <c:x val="-2.4698469608923006E-3"/>
                  <c:y val="6.2267751822943241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06B7-43F8-951C-47D351D31B88}"/>
                </c:ext>
              </c:extLst>
            </c:dLbl>
            <c:dLbl>
              <c:idx val="1"/>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7F0E-4B52-AB3A-EF90AA1F1FF9}"/>
                </c:ext>
              </c:extLst>
            </c:dLbl>
            <c:dLbl>
              <c:idx val="2"/>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7F0E-4B52-AB3A-EF90AA1F1FF9}"/>
                </c:ext>
              </c:extLst>
            </c:dLbl>
            <c:dLbl>
              <c:idx val="3"/>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7F0E-4B52-AB3A-EF90AA1F1FF9}"/>
                </c:ext>
              </c:extLst>
            </c:dLbl>
            <c:dLbl>
              <c:idx val="4"/>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F852-49E7-9268-ECC0CFB41E9D}"/>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'EM (Qtr)'!$Q$7:$Q$11</c:f>
              <c:strCache>
                <c:ptCount val="5"/>
                <c:pt idx="0">
                  <c:v>Value</c:v>
                </c:pt>
                <c:pt idx="1">
                  <c:v>Large Cap</c:v>
                </c:pt>
                <c:pt idx="2">
                  <c:v>Marketwide</c:v>
                </c:pt>
                <c:pt idx="3">
                  <c:v>Small Cap</c:v>
                </c:pt>
                <c:pt idx="4">
                  <c:v>Growth</c:v>
                </c:pt>
              </c:strCache>
            </c:strRef>
          </c:cat>
          <c:val>
            <c:numRef>
              <c:f>'EM (Qtr)'!$R$7:$R$11</c:f>
              <c:numCache>
                <c:formatCode>0.00</c:formatCode>
                <c:ptCount val="5"/>
                <c:pt idx="0">
                  <c:v>3.38</c:v>
                </c:pt>
                <c:pt idx="1">
                  <c:v>2.12</c:v>
                </c:pt>
                <c:pt idx="2">
                  <c:v>2.12</c:v>
                </c:pt>
                <c:pt idx="3">
                  <c:v>2.12</c:v>
                </c:pt>
                <c:pt idx="4">
                  <c:v>0.86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6B7-43F8-951C-47D351D31B88}"/>
            </c:ext>
          </c:extLst>
        </c:ser>
        <c:ser>
          <c:idx val="3"/>
          <c:order val="1"/>
          <c:tx>
            <c:strRef>
              <c:f>'EM (Qtr)'!$S$6</c:f>
              <c:strCache>
                <c:ptCount val="1"/>
                <c:pt idx="0">
                  <c:v>US currency</c:v>
                </c:pt>
              </c:strCache>
            </c:strRef>
          </c:tx>
          <c:spPr>
            <a:solidFill>
              <a:schemeClr val="accent2"/>
            </a:solidFill>
          </c:spPr>
          <c:invertIfNegative val="0"/>
          <c:dLbls>
            <c:dLbl>
              <c:idx val="0"/>
              <c:layout>
                <c:manualLayout>
                  <c:x val="-2.4698469787836075E-3"/>
                  <c:y val="-6.2238345853984356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7F0E-4B52-AB3A-EF90AA1F1FF9}"/>
                </c:ext>
              </c:extLst>
            </c:dLbl>
            <c:dLbl>
              <c:idx val="1"/>
              <c:layout>
                <c:manualLayout>
                  <c:x val="-9.0560009075761735E-17"/>
                  <c:y val="-6.2243246607742485E-3"/>
                </c:manualLayout>
              </c:layout>
              <c:spPr/>
              <c:txPr>
                <a:bodyPr wrap="square" lIns="38100" tIns="19050" rIns="38100" bIns="19050" anchor="ctr">
                  <a:spAutoFit/>
                </a:bodyPr>
                <a:lstStyle/>
                <a:p>
                  <a:pPr>
                    <a:defRPr sz="800" smtId="4294967295">
                      <a:solidFill>
                        <a:srgbClr val="C00000"/>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7F0E-4B52-AB3A-EF90AA1F1FF9}"/>
                </c:ext>
              </c:extLst>
            </c:dLbl>
            <c:dLbl>
              <c:idx val="2"/>
              <c:layout>
                <c:manualLayout>
                  <c:x val="-4.939693957567215E-3"/>
                  <c:y val="-6.2243244610726833E-3"/>
                </c:manualLayout>
              </c:layout>
              <c:spPr/>
              <c:txPr>
                <a:bodyPr wrap="square" lIns="38100" tIns="19050" rIns="38100" bIns="19050" anchor="ctr">
                  <a:spAutoFit/>
                </a:bodyPr>
                <a:lstStyle/>
                <a:p>
                  <a:pPr>
                    <a:defRPr sz="800" smtId="4294967295">
                      <a:solidFill>
                        <a:srgbClr val="C00000"/>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7F0E-4B52-AB3A-EF90AA1F1FF9}"/>
                </c:ext>
              </c:extLst>
            </c:dLbl>
            <c:dLbl>
              <c:idx val="3"/>
              <c:layout>
                <c:manualLayout>
                  <c:x val="-4.939693957567215E-3"/>
                  <c:y val="-6.2243244610726833E-3"/>
                </c:manualLayout>
              </c:layout>
              <c:spPr/>
              <c:txPr>
                <a:bodyPr wrap="square" lIns="38100" tIns="19050" rIns="38100" bIns="19050" anchor="ctr">
                  <a:spAutoFit/>
                </a:bodyPr>
                <a:lstStyle/>
                <a:p>
                  <a:pPr>
                    <a:defRPr sz="800" smtId="4294967295">
                      <a:solidFill>
                        <a:srgbClr val="C00000"/>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7F0E-4B52-AB3A-EF90AA1F1FF9}"/>
                </c:ext>
              </c:extLst>
            </c:dLbl>
            <c:dLbl>
              <c:idx val="4"/>
              <c:layout>
                <c:manualLayout>
                  <c:x val="-7.4095409363508224E-3"/>
                  <c:y val="-6.2243244610726833E-3"/>
                </c:manualLayout>
              </c:layout>
              <c:spPr/>
              <c:txPr>
                <a:bodyPr wrap="square" lIns="38100" tIns="19050" rIns="38100" bIns="19050" anchor="ctr">
                  <a:spAutoFit/>
                </a:bodyPr>
                <a:lstStyle/>
                <a:p>
                  <a:pPr>
                    <a:defRPr sz="800" smtId="4294967295">
                      <a:solidFill>
                        <a:srgbClr val="C00000"/>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8332-4E74-9A1B-DE3E0520E66C}"/>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'EM (Qtr)'!$Q$7:$Q$11</c:f>
              <c:strCache>
                <c:ptCount val="5"/>
                <c:pt idx="0">
                  <c:v>Value</c:v>
                </c:pt>
                <c:pt idx="1">
                  <c:v>Large Cap</c:v>
                </c:pt>
                <c:pt idx="2">
                  <c:v>Marketwide</c:v>
                </c:pt>
                <c:pt idx="3">
                  <c:v>Small Cap</c:v>
                </c:pt>
                <c:pt idx="4">
                  <c:v>Growth</c:v>
                </c:pt>
              </c:strCache>
            </c:strRef>
          </c:cat>
          <c:val>
            <c:numRef>
              <c:f>'EM (Qtr)'!$S$7:$S$11</c:f>
              <c:numCache>
                <c:formatCode>0.00</c:formatCode>
                <c:ptCount val="5"/>
                <c:pt idx="0">
                  <c:v>1.1000000000000001</c:v>
                </c:pt>
                <c:pt idx="1">
                  <c:v>-0.17</c:v>
                </c:pt>
                <c:pt idx="2">
                  <c:v>-0.24</c:v>
                </c:pt>
                <c:pt idx="3">
                  <c:v>-0.74</c:v>
                </c:pt>
                <c:pt idx="4">
                  <c:v>-1.43</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06B7-43F8-951C-47D351D31B88}"/>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spPr>
        <a:ln w="3175">
          <a:noFill/>
        </a:ln>
      </c:spPr>
    </c:plotArea>
    <c:legend>
      <c:legendPos val="t"/>
      <c:layout>
        <c:manualLayout>
          <c:xMode val="edge"/>
          <c:yMode val="edge"/>
          <c:x val="0"/>
          <c:y val="2.7579965069890022E-2"/>
          <c:w val="0.31599482893943787"/>
          <c:h val="8.8647015392780304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0.11003</cdr:x>
      <cdr:y>0.79499</cdr:y>
    </cdr:from>
    <cdr:to>
      <cdr:x>0.18384</cdr:x>
      <cdr:y>0.87374</cdr:y>
    </cdr:to>
    <cdr:sp macro="" textlink="">
      <cdr:nvSpPr>
        <cdr:cNvPr id="2" name="TextBox 16"/>
        <cdr:cNvSpPr txBox="1"/>
      </cdr:nvSpPr>
      <cdr:spPr>
        <a:xfrm xmlns:a="http://schemas.openxmlformats.org/drawingml/2006/main">
          <a:off x="335427" y="1438430"/>
          <a:ext cx="225010" cy="14248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3M</a:t>
          </a:r>
        </a:p>
      </cdr:txBody>
    </cdr:sp>
  </cdr:relSizeAnchor>
  <cdr:relSizeAnchor xmlns:cdr="http://schemas.openxmlformats.org/drawingml/2006/chartDrawing">
    <cdr:from>
      <cdr:x>0.22216</cdr:x>
      <cdr:y>0.79499</cdr:y>
    </cdr:from>
    <cdr:to>
      <cdr:x>0.29925</cdr:x>
      <cdr:y>0.84919</cdr:y>
    </cdr:to>
    <cdr:sp macro="" textlink="">
      <cdr:nvSpPr>
        <cdr:cNvPr id="3" name="TextBox 22"/>
        <cdr:cNvSpPr txBox="1"/>
      </cdr:nvSpPr>
      <cdr:spPr>
        <a:xfrm xmlns:a="http://schemas.openxmlformats.org/drawingml/2006/main">
          <a:off x="677257" y="1438430"/>
          <a:ext cx="235009"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5Y</a:t>
          </a:r>
        </a:p>
      </cdr:txBody>
    </cdr:sp>
  </cdr:relSizeAnchor>
  <cdr:relSizeAnchor xmlns:cdr="http://schemas.openxmlformats.org/drawingml/2006/chartDrawing">
    <cdr:from>
      <cdr:x>0.34728</cdr:x>
      <cdr:y>0.79499</cdr:y>
    </cdr:from>
    <cdr:to>
      <cdr:x>0.42916</cdr:x>
      <cdr:y>0.84919</cdr:y>
    </cdr:to>
    <cdr:sp macro="" textlink="">
      <cdr:nvSpPr>
        <cdr:cNvPr id="4" name="TextBox 24"/>
        <cdr:cNvSpPr txBox="1"/>
      </cdr:nvSpPr>
      <cdr:spPr>
        <a:xfrm xmlns:a="http://schemas.openxmlformats.org/drawingml/2006/main">
          <a:off x="1058686" y="1438430"/>
          <a:ext cx="249612"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10Y</a:t>
          </a:r>
        </a:p>
      </cdr:txBody>
    </cdr:sp>
  </cdr:relSizeAnchor>
  <cdr:relSizeAnchor xmlns:cdr="http://schemas.openxmlformats.org/drawingml/2006/chartDrawing">
    <cdr:from>
      <cdr:x>0.71944</cdr:x>
      <cdr:y>0.79499</cdr:y>
    </cdr:from>
    <cdr:to>
      <cdr:x>0.80984</cdr:x>
      <cdr:y>0.84919</cdr:y>
    </cdr:to>
    <cdr:sp macro="" textlink="">
      <cdr:nvSpPr>
        <cdr:cNvPr id="5" name="TextBox 25"/>
        <cdr:cNvSpPr txBox="1"/>
      </cdr:nvSpPr>
      <cdr:spPr>
        <a:xfrm xmlns:a="http://schemas.openxmlformats.org/drawingml/2006/main">
          <a:off x="2193219" y="1438430"/>
          <a:ext cx="275585"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30Y</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043344" cy="465456"/>
          </a:xfrm>
          <a:prstGeom prst="rect">
            <a:avLst/>
          </a:prstGeom>
        </p:spPr>
        <p:txBody>
          <a:bodyPr vert="horz" lIns="92394" tIns="46200" rIns="92394" bIns="46200" rtlCol="0"/>
          <a:lstStyle>
            <a:lvl1pPr algn="l">
              <a:defRPr sz="1100"/>
            </a:lvl1pPr>
          </a:lstStyle>
          <a:p>
            <a:endParaRPr lang="en-US"/>
          </a:p>
        </p:txBody>
      </p:sp>
      <p:sp>
        <p:nvSpPr>
          <p:cNvPr id="3" name="Date Placeholder 2"/>
          <p:cNvSpPr>
            <a:spLocks noGrp="1"/>
          </p:cNvSpPr>
          <p:nvPr>
            <p:ph type="dt" idx="1"/>
          </p:nvPr>
        </p:nvSpPr>
        <p:spPr>
          <a:xfrm>
            <a:off x="3978137" y="10"/>
            <a:ext cx="3043344" cy="465456"/>
          </a:xfrm>
          <a:prstGeom prst="rect">
            <a:avLst/>
          </a:prstGeom>
        </p:spPr>
        <p:txBody>
          <a:bodyPr vert="horz" lIns="92394" tIns="46200" rIns="92394" bIns="46200" rtlCol="0"/>
          <a:lstStyle>
            <a:lvl1pPr algn="r">
              <a:defRPr sz="1100"/>
            </a:lvl1pPr>
          </a:lstStyle>
          <a:p>
            <a:fld id="{86CEC522-08D6-41D7-BD17-4A764ED892E3}" type="datetimeFigureOut">
              <a:rPr lang="en-US" smtClean="0"/>
              <a:t>4/6/2026</a:t>
            </a:fld>
            <a:endParaRPr lang="en-US"/>
          </a:p>
        </p:txBody>
      </p:sp>
      <p:sp>
        <p:nvSpPr>
          <p:cNvPr id="4" name="Slide Image Placeholder 3"/>
          <p:cNvSpPr>
            <a:spLocks noGrp="1" noRot="1" noChangeAspect="1"/>
          </p:cNvSpPr>
          <p:nvPr>
            <p:ph type="sldImg" idx="2"/>
          </p:nvPr>
        </p:nvSpPr>
        <p:spPr>
          <a:xfrm>
            <a:off x="1252538" y="696913"/>
            <a:ext cx="4518025" cy="3492500"/>
          </a:xfrm>
          <a:prstGeom prst="rect">
            <a:avLst/>
          </a:prstGeom>
          <a:noFill/>
          <a:ln w="12700">
            <a:solidFill>
              <a:prstClr val="black"/>
            </a:solidFill>
          </a:ln>
        </p:spPr>
      </p:sp>
      <p:sp>
        <p:nvSpPr>
          <p:cNvPr id="5" name="Notes Placeholder 4"/>
          <p:cNvSpPr>
            <a:spLocks noGrp="1"/>
          </p:cNvSpPr>
          <p:nvPr>
            <p:ph type="body" sz="quarter" idx="3"/>
          </p:nvPr>
        </p:nvSpPr>
        <p:spPr>
          <a:xfrm>
            <a:off x="702310" y="4421833"/>
            <a:ext cx="5618480" cy="4189096"/>
          </a:xfrm>
          <a:prstGeom prst="rect">
            <a:avLst/>
          </a:prstGeom>
        </p:spPr>
        <p:txBody>
          <a:bodyPr vert="horz" lIns="92394" tIns="46200" rIns="92394" bIns="462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842039"/>
            <a:ext cx="3043344" cy="465456"/>
          </a:xfrm>
          <a:prstGeom prst="rect">
            <a:avLst/>
          </a:prstGeom>
        </p:spPr>
        <p:txBody>
          <a:bodyPr vert="horz" lIns="92394" tIns="46200" rIns="92394" bIns="46200" rtlCol="0" anchor="b"/>
          <a:lstStyle>
            <a:lvl1pPr algn="l">
              <a:defRPr sz="1100"/>
            </a:lvl1pPr>
          </a:lstStyle>
          <a:p>
            <a:endParaRPr lang="en-US"/>
          </a:p>
        </p:txBody>
      </p:sp>
      <p:sp>
        <p:nvSpPr>
          <p:cNvPr id="7" name="Slide Number Placeholder 6"/>
          <p:cNvSpPr>
            <a:spLocks noGrp="1"/>
          </p:cNvSpPr>
          <p:nvPr>
            <p:ph type="sldNum" sz="quarter" idx="5"/>
          </p:nvPr>
        </p:nvSpPr>
        <p:spPr>
          <a:xfrm>
            <a:off x="3978137" y="8842039"/>
            <a:ext cx="3043344" cy="465456"/>
          </a:xfrm>
          <a:prstGeom prst="rect">
            <a:avLst/>
          </a:prstGeom>
        </p:spPr>
        <p:txBody>
          <a:bodyPr vert="horz" lIns="92394" tIns="46200" rIns="92394" bIns="46200" rtlCol="0" anchor="b"/>
          <a:lstStyle>
            <a:lvl1pPr algn="r">
              <a:defRPr sz="1100"/>
            </a:lvl1pPr>
          </a:lstStyle>
          <a:p>
            <a:fld id="{C026C3DD-909A-435F-A8A6-9918FB0A88D5}" type="slidenum">
              <a:rPr lang="en-US" smtClean="0"/>
              <a:t>‹#›</a:t>
            </a:fld>
            <a:endParaRPr lang="en-US"/>
          </a:p>
        </p:txBody>
      </p:sp>
    </p:spTree>
    <p:extLst>
      <p:ext uri="{BB962C8B-B14F-4D97-AF65-F5344CB8AC3E}">
        <p14:creationId xmlns:p14="http://schemas.microsoft.com/office/powerpoint/2010/main" val="2509161024"/>
      </p:ext>
    </p:extLst>
  </p:cSld>
  <p:clrMap bg1="lt1" tx1="dk1" bg2="lt2" tx2="dk2" accent1="accent1" accent2="accent2" accent3="accent3" accent4="accent4" accent5="accent5" accent6="accent6" hlink="hlink" folHlink="folHlink"/>
  <p:notesStyle>
    <a:lvl1pPr marL="0" algn="l" defTabSz="913866" rtl="0" eaLnBrk="1" latinLnBrk="0" hangingPunct="1">
      <a:defRPr sz="1200" kern="1200">
        <a:solidFill>
          <a:schemeClr val="tx1"/>
        </a:solidFill>
        <a:latin typeface="+mn-lt"/>
        <a:ea typeface="+mn-ea"/>
        <a:cs typeface="+mn-cs"/>
      </a:defRPr>
    </a:lvl1pPr>
    <a:lvl2pPr marL="456932" algn="l" defTabSz="913866" rtl="0" eaLnBrk="1" latinLnBrk="0" hangingPunct="1">
      <a:defRPr sz="1200" kern="1200">
        <a:solidFill>
          <a:schemeClr val="tx1"/>
        </a:solidFill>
        <a:latin typeface="+mn-lt"/>
        <a:ea typeface="+mn-ea"/>
        <a:cs typeface="+mn-cs"/>
      </a:defRPr>
    </a:lvl2pPr>
    <a:lvl3pPr marL="913866" algn="l" defTabSz="913866" rtl="0" eaLnBrk="1" latinLnBrk="0" hangingPunct="1">
      <a:defRPr sz="1200" kern="1200">
        <a:solidFill>
          <a:schemeClr val="tx1"/>
        </a:solidFill>
        <a:latin typeface="+mn-lt"/>
        <a:ea typeface="+mn-ea"/>
        <a:cs typeface="+mn-cs"/>
      </a:defRPr>
    </a:lvl3pPr>
    <a:lvl4pPr marL="1370798" algn="l" defTabSz="913866" rtl="0" eaLnBrk="1" latinLnBrk="0" hangingPunct="1">
      <a:defRPr sz="1200" kern="1200">
        <a:solidFill>
          <a:schemeClr val="tx1"/>
        </a:solidFill>
        <a:latin typeface="+mn-lt"/>
        <a:ea typeface="+mn-ea"/>
        <a:cs typeface="+mn-cs"/>
      </a:defRPr>
    </a:lvl4pPr>
    <a:lvl5pPr marL="1827730" algn="l" defTabSz="913866" rtl="0" eaLnBrk="1" latinLnBrk="0" hangingPunct="1">
      <a:defRPr sz="1200" kern="1200">
        <a:solidFill>
          <a:schemeClr val="tx1"/>
        </a:solidFill>
        <a:latin typeface="+mn-lt"/>
        <a:ea typeface="+mn-ea"/>
        <a:cs typeface="+mn-cs"/>
      </a:defRPr>
    </a:lvl5pPr>
    <a:lvl6pPr marL="2284663" algn="l" defTabSz="913866" rtl="0" eaLnBrk="1" latinLnBrk="0" hangingPunct="1">
      <a:defRPr sz="1200" kern="1200">
        <a:solidFill>
          <a:schemeClr val="tx1"/>
        </a:solidFill>
        <a:latin typeface="+mn-lt"/>
        <a:ea typeface="+mn-ea"/>
        <a:cs typeface="+mn-cs"/>
      </a:defRPr>
    </a:lvl6pPr>
    <a:lvl7pPr marL="2741597" algn="l" defTabSz="913866" rtl="0" eaLnBrk="1" latinLnBrk="0" hangingPunct="1">
      <a:defRPr sz="1200" kern="1200">
        <a:solidFill>
          <a:schemeClr val="tx1"/>
        </a:solidFill>
        <a:latin typeface="+mn-lt"/>
        <a:ea typeface="+mn-ea"/>
        <a:cs typeface="+mn-cs"/>
      </a:defRPr>
    </a:lvl7pPr>
    <a:lvl8pPr marL="3198529" algn="l" defTabSz="913866" rtl="0" eaLnBrk="1" latinLnBrk="0" hangingPunct="1">
      <a:defRPr sz="1200" kern="1200">
        <a:solidFill>
          <a:schemeClr val="tx1"/>
        </a:solidFill>
        <a:latin typeface="+mn-lt"/>
        <a:ea typeface="+mn-ea"/>
        <a:cs typeface="+mn-cs"/>
      </a:defRPr>
    </a:lvl8pPr>
    <a:lvl9pPr marL="3655462" algn="l" defTabSz="9138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1</a:t>
            </a:fld>
            <a:endParaRPr lang="en-US"/>
          </a:p>
        </p:txBody>
      </p:sp>
    </p:spTree>
    <p:extLst>
      <p:ext uri="{BB962C8B-B14F-4D97-AF65-F5344CB8AC3E}">
        <p14:creationId xmlns:p14="http://schemas.microsoft.com/office/powerpoint/2010/main" val="408280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10</a:t>
            </a:fld>
            <a:endParaRPr lang="en-US">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11</a:t>
            </a:fld>
            <a:endParaRPr lang="en-US">
              <a:solidFill>
                <a:prstClr val="black"/>
              </a:solidFill>
            </a:endParaRPr>
          </a:p>
        </p:txBody>
      </p:sp>
    </p:spTree>
    <p:extLst>
      <p:ext uri="{BB962C8B-B14F-4D97-AF65-F5344CB8AC3E}">
        <p14:creationId xmlns:p14="http://schemas.microsoft.com/office/powerpoint/2010/main" val="2312899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12</a:t>
            </a:fld>
            <a:endParaRPr lang="en-US">
              <a:solidFill>
                <a:prstClr val="black"/>
              </a:solidFill>
            </a:endParaRPr>
          </a:p>
        </p:txBody>
      </p:sp>
    </p:spTree>
    <p:extLst>
      <p:ext uri="{BB962C8B-B14F-4D97-AF65-F5344CB8AC3E}">
        <p14:creationId xmlns:p14="http://schemas.microsoft.com/office/powerpoint/2010/main" val="668318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13</a:t>
            </a:fld>
            <a:endParaRPr lang="en-US">
              <a:solidFill>
                <a:prstClr val="black"/>
              </a:solidFill>
            </a:endParaRPr>
          </a:p>
        </p:txBody>
      </p:sp>
    </p:spTree>
    <p:extLst>
      <p:ext uri="{BB962C8B-B14F-4D97-AF65-F5344CB8AC3E}">
        <p14:creationId xmlns:p14="http://schemas.microsoft.com/office/powerpoint/2010/main" val="2789227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Calibri"/>
                <a:cs typeface="Arial"/>
              </a:rPr>
              <a:pPr marL="0" marR="0" lvl="0" indent="0" algn="r" defTabSz="982997" rtl="0" eaLnBrk="1" fontAlgn="auto" latinLnBrk="0" hangingPunct="1">
                <a:lnSpc>
                  <a:spcPct val="100000"/>
                </a:lnSpc>
                <a:spcBef>
                  <a:spcPct val="0"/>
                </a:spcBef>
                <a:spcAft>
                  <a:spcPct val="0"/>
                </a:spcAft>
                <a:buClrTx/>
                <a:buSzTx/>
                <a:buFontTx/>
                <a:buNone/>
                <a:defRPr/>
              </a:pPr>
              <a:t>14</a:t>
            </a:fld>
            <a:endParaRPr kumimoji="0" lang="en-US" sz="1100" b="0" i="0" u="none" strike="noStrike" kern="1200" cap="none" spc="0" normalizeH="0" baseline="0" noProof="0">
              <a:ln>
                <a:noFill/>
              </a:ln>
              <a:solidFill>
                <a:prstClr val="black"/>
              </a:solidFill>
              <a:effectLst/>
              <a:uLnTx/>
              <a:uFillTx/>
              <a:latin typeface="Calibri"/>
              <a:ea typeface="Calibri"/>
              <a:cs typeface="Arial"/>
            </a:endParaRPr>
          </a:p>
        </p:txBody>
      </p:sp>
    </p:spTree>
    <p:extLst>
      <p:ext uri="{BB962C8B-B14F-4D97-AF65-F5344CB8AC3E}">
        <p14:creationId xmlns:p14="http://schemas.microsoft.com/office/powerpoint/2010/main" val="861978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7482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2891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2</a:t>
            </a:fld>
            <a:endParaRPr lang="en-US"/>
          </a:p>
        </p:txBody>
      </p:sp>
    </p:spTree>
    <p:extLst>
      <p:ext uri="{BB962C8B-B14F-4D97-AF65-F5344CB8AC3E}">
        <p14:creationId xmlns:p14="http://schemas.microsoft.com/office/powerpoint/2010/main" val="106399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3</a:t>
            </a:fld>
            <a:endParaRPr lang="en-US"/>
          </a:p>
        </p:txBody>
      </p:sp>
    </p:spTree>
    <p:extLst>
      <p:ext uri="{BB962C8B-B14F-4D97-AF65-F5344CB8AC3E}">
        <p14:creationId xmlns:p14="http://schemas.microsoft.com/office/powerpoint/2010/main" val="1638675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mn-ea"/>
                <a:cs typeface="+mn-cs"/>
              </a:rPr>
              <a:pPr marL="0" marR="0" lvl="0" indent="0" algn="r" defTabSz="982997" rtl="0" eaLnBrk="1" fontAlgn="auto" latinLnBrk="0" hangingPunct="1">
                <a:lnSpc>
                  <a:spcPct val="100000"/>
                </a:lnSpc>
                <a:spcBef>
                  <a:spcPct val="0"/>
                </a:spcBef>
                <a:spcAft>
                  <a:spcPct val="0"/>
                </a:spcAft>
                <a:buClrTx/>
                <a:buSzTx/>
                <a:buFontTx/>
                <a:buNone/>
                <a:defRPr/>
              </a:pPr>
              <a:t>4</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2162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414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730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7</a:t>
            </a:fld>
            <a:endParaRPr lang="en-US">
              <a:solidFill>
                <a:prstClr val="black"/>
              </a:solidFill>
            </a:endParaRPr>
          </a:p>
        </p:txBody>
      </p:sp>
    </p:spTree>
    <p:extLst>
      <p:ext uri="{BB962C8B-B14F-4D97-AF65-F5344CB8AC3E}">
        <p14:creationId xmlns:p14="http://schemas.microsoft.com/office/powerpoint/2010/main" val="3301262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8</a:t>
            </a:fld>
            <a:endParaRPr lang="en-US">
              <a:solidFill>
                <a:prstClr val="black"/>
              </a:solidFill>
            </a:endParaRPr>
          </a:p>
        </p:txBody>
      </p:sp>
    </p:spTree>
    <p:extLst>
      <p:ext uri="{BB962C8B-B14F-4D97-AF65-F5344CB8AC3E}">
        <p14:creationId xmlns:p14="http://schemas.microsoft.com/office/powerpoint/2010/main" val="1897549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9</a:t>
            </a:fld>
            <a:endParaRPr lang="en-US">
              <a:solidFill>
                <a:prstClr val="black"/>
              </a:solidFill>
            </a:endParaRPr>
          </a:p>
        </p:txBody>
      </p:sp>
    </p:spTree>
    <p:extLst>
      <p:ext uri="{BB962C8B-B14F-4D97-AF65-F5344CB8AC3E}">
        <p14:creationId xmlns:p14="http://schemas.microsoft.com/office/powerpoint/2010/main" val="3976519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4" name="AssetID" descr="svtx:content/slide/@id">
            <a:extLst>
              <a:ext uri="{FF2B5EF4-FFF2-40B4-BE49-F238E27FC236}">
                <a16:creationId xmlns:a16="http://schemas.microsoft.com/office/drawing/2014/main" id="{5B224DF8-BB71-2F73-37F8-4C06F84DEBAD}"/>
              </a:ext>
            </a:extLst>
          </p:cNvPr>
          <p:cNvSpPr>
            <a:spLocks noGrp="1" noRot="1" noMove="1" noResize="1" noEditPoints="1" noAdjustHandles="1" noChangeArrowheads="1" noChangeShapeType="1"/>
          </p:cNvSpPr>
          <p:nvPr>
            <p:ph type="body" sz="quarter" idx="14"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19871806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14" name="Text Placeholder 13"/>
          <p:cNvSpPr>
            <a:spLocks noGrp="1"/>
          </p:cNvSpPr>
          <p:nvPr>
            <p:ph type="body" sz="quarter" idx="15" hasCustomPrompt="1"/>
          </p:nvPr>
        </p:nvSpPr>
        <p:spPr>
          <a:xfrm>
            <a:off x="529813" y="7134371"/>
            <a:ext cx="851916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4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a:t>Overview:</a:t>
            </a:r>
          </a:p>
          <a:p>
            <a:pPr lvl="1"/>
            <a:r>
              <a:rPr lang="en-US"/>
              <a:t>Contents goes here</a:t>
            </a:r>
          </a:p>
          <a:p>
            <a:pPr lvl="1"/>
            <a:r>
              <a:rPr lang="en-US"/>
              <a:t>Contents goes here</a:t>
            </a:r>
          </a:p>
        </p:txBody>
      </p:sp>
      <p:sp>
        <p:nvSpPr>
          <p:cNvPr id="21" name="Text Placeholder 20"/>
          <p:cNvSpPr>
            <a:spLocks noGrp="1"/>
          </p:cNvSpPr>
          <p:nvPr>
            <p:ph type="body" sz="quarter" idx="18"/>
          </p:nvPr>
        </p:nvSpPr>
        <p:spPr>
          <a:xfrm>
            <a:off x="540295" y="1799825"/>
            <a:ext cx="3642042" cy="4808538"/>
          </a:xfrm>
        </p:spPr>
        <p:txBody>
          <a:bodyPr lIns="91388" rIns="0">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flipH="1">
            <a:off x="4415377"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AssetID" descr="svtx:content/slide/@id">
            <a:extLst>
              <a:ext uri="{FF2B5EF4-FFF2-40B4-BE49-F238E27FC236}">
                <a16:creationId xmlns:a16="http://schemas.microsoft.com/office/drawing/2014/main" id="{3074A848-50C9-1872-8CC3-B862C674BC46}"/>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86324685"/>
      </p:ext>
    </p:extLst>
  </p:cSld>
  <p:clrMapOvr>
    <a:masterClrMapping/>
  </p:clrMapOvr>
  <p:transition/>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63640870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23839172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hasCustomPrompt="1"/>
          </p:nvPr>
        </p:nvSpPr>
        <p:spPr>
          <a:xfrm>
            <a:off x="540289" y="1790200"/>
            <a:ext cx="8961120" cy="4808538"/>
          </a:xfrm>
        </p:spPr>
        <p:txBody>
          <a:bodyPr lIns="91388" tIns="54833" rIns="91388" bIns="54833" numCol="2" spcCol="365760">
            <a:noAutofit/>
          </a:bodyPr>
          <a:lstStyle>
            <a:lvl1pPr marL="0" indent="0">
              <a:lnSpc>
                <a:spcPct val="110000"/>
              </a:lnSpc>
              <a:spcBef>
                <a:spcPct val="0"/>
              </a:spcBef>
              <a:spcAft>
                <a:spcPts val="900"/>
              </a:spcAft>
              <a:buFontTx/>
              <a:buNone/>
              <a:defRPr sz="950"/>
            </a:lvl1pPr>
            <a:lvl2pPr marL="0" indent="0">
              <a:lnSpc>
                <a:spcPct val="110000"/>
              </a:lnSpc>
              <a:spcBef>
                <a:spcPts val="600"/>
              </a:spcBef>
              <a:spcAft>
                <a:spcPts val="300"/>
              </a:spcAft>
              <a:buFontTx/>
              <a:buNone/>
              <a:defRPr sz="1000" cap="all" baseline="0">
                <a:solidFill>
                  <a:schemeClr val="tx2"/>
                </a:solidFill>
              </a:defRPr>
            </a:lvl2pPr>
            <a:lvl3pPr marL="0" indent="0">
              <a:lnSpc>
                <a:spcPct val="140000"/>
              </a:lnSpc>
              <a:spcBef>
                <a:spcPct val="0"/>
              </a:spcBef>
              <a:spcAft>
                <a:spcPts val="1200"/>
              </a:spcAft>
              <a:buFontTx/>
              <a:buNone/>
              <a:defRPr sz="1100">
                <a:solidFill>
                  <a:schemeClr val="tx2"/>
                </a:solidFill>
              </a:defRPr>
            </a:lvl3pPr>
            <a:lvl4pPr marL="0" indent="0">
              <a:lnSpc>
                <a:spcPct val="110000"/>
              </a:lnSpc>
              <a:spcBef>
                <a:spcPct val="0"/>
              </a:spcBef>
              <a:buFontTx/>
              <a:buNone/>
              <a:defRPr sz="900">
                <a:solidFill>
                  <a:schemeClr val="tx2"/>
                </a:solidFill>
              </a:defRPr>
            </a:lvl4pPr>
            <a:lvl5pPr marL="0" indent="0">
              <a:lnSpc>
                <a:spcPct val="110000"/>
              </a:lnSpc>
              <a:spcBef>
                <a:spcPts val="599"/>
              </a:spcBef>
              <a:buFontTx/>
              <a:buNone/>
              <a:defRPr sz="1100"/>
            </a:lvl5pPr>
          </a:lstStyle>
          <a:p>
            <a:pPr lvl="0"/>
            <a:r>
              <a:rPr lang="en-US"/>
              <a:t>Click to edit Master text styles</a:t>
            </a:r>
          </a:p>
          <a:p>
            <a:pPr lvl="1"/>
            <a:r>
              <a:rPr lang="en-US"/>
              <a:t>2nd level subhead</a:t>
            </a:r>
          </a:p>
          <a:p>
            <a:pPr lvl="2"/>
            <a:r>
              <a:rPr lang="en-US"/>
              <a:t>3rd intro</a:t>
            </a:r>
          </a:p>
          <a:p>
            <a:pPr lvl="3"/>
            <a:r>
              <a:rPr lang="en-US"/>
              <a:t>Small sub</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F2A87862-A8E0-ABD6-88D6-D1B7A5C18CC7}"/>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349454275"/>
      </p:ext>
    </p:extLst>
  </p:cSld>
  <p:clrMapOvr>
    <a:masterClrMapping/>
  </p:clrMapOvr>
  <p:transition/>
  <p:extLst>
    <p:ext uri="{DCECCB84-F9BA-43D5-87BE-67443E8EF086}">
      <p15:sldGuideLst xmlns:p15="http://schemas.microsoft.com/office/powerpoint/2012/main">
        <p15:guide id="3" orient="horz" pos="11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1923863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Tree>
    <p:extLst>
      <p:ext uri="{BB962C8B-B14F-4D97-AF65-F5344CB8AC3E}">
        <p14:creationId xmlns:p14="http://schemas.microsoft.com/office/powerpoint/2010/main" val="18012743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76" r:id="rId4"/>
    <p:sldLayoutId id="2147483686" r:id="rId5"/>
    <p:sldLayoutId id="2147483681" r:id="rId6"/>
  </p:sldLayoutIdLst>
  <p:transition/>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59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chart" Target="../charts/chart1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chart" Target="../charts/chart16.xml"/><Relationship Id="rId4" Type="http://schemas.openxmlformats.org/officeDocument/2006/relationships/chart" Target="../charts/chart15.xml"/></Relationships>
</file>

<file path=ppt/slides/_rels/slide14.xml.rels><?xml version="1.0" encoding="UTF-8" standalone="yes"?>
<Relationships xmlns="http://schemas.openxmlformats.org/package/2006/relationships"><Relationship Id="rId8" Type="http://schemas.openxmlformats.org/officeDocument/2006/relationships/chart" Target="../charts/chart21.xml"/><Relationship Id="rId3" Type="http://schemas.openxmlformats.org/officeDocument/2006/relationships/image" Target="../media/image1.png"/><Relationship Id="rId7"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 Id="rId9" Type="http://schemas.openxmlformats.org/officeDocument/2006/relationships/chart" Target="../charts/chart2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chart" Target="../charts/chart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chart" Target="../charts/chart10.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02B273C-6B27-A88F-55DF-8F7FF010D154}"/>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135202</a:t>
            </a:r>
          </a:p>
        </p:txBody>
      </p:sp>
      <p:sp>
        <p:nvSpPr>
          <p:cNvPr id="4" name="Title 3"/>
          <p:cNvSpPr>
            <a:spLocks noGrp="1"/>
          </p:cNvSpPr>
          <p:nvPr>
            <p:ph type="ctrTitle"/>
          </p:nvPr>
        </p:nvSpPr>
        <p:spPr>
          <a:xfrm>
            <a:off x="4650360" y="4334726"/>
            <a:ext cx="4879340" cy="1883198"/>
          </a:xfrm>
        </p:spPr>
        <p:txBody>
          <a:bodyPr/>
          <a:lstStyle/>
          <a:p>
            <a:r>
              <a:rPr lang="en-US" dirty="0">
                <a:highlight>
                  <a:srgbClr val="FFFFFF"/>
                </a:highlight>
              </a:rPr>
              <a:t>Q1</a:t>
            </a:r>
          </a:p>
        </p:txBody>
      </p:sp>
      <p:sp>
        <p:nvSpPr>
          <p:cNvPr id="5" name="Subtitle 4"/>
          <p:cNvSpPr>
            <a:spLocks noGrp="1"/>
          </p:cNvSpPr>
          <p:nvPr>
            <p:ph type="subTitle" idx="1"/>
          </p:nvPr>
        </p:nvSpPr>
        <p:spPr>
          <a:xfrm>
            <a:off x="4626860" y="6416045"/>
            <a:ext cx="4818380" cy="384494"/>
          </a:xfrm>
        </p:spPr>
        <p:txBody>
          <a:bodyPr/>
          <a:lstStyle/>
          <a:p>
            <a:r>
              <a:rPr lang="en-US"/>
              <a:t>Quarterly Market Review</a:t>
            </a:r>
          </a:p>
        </p:txBody>
      </p:sp>
      <p:sp>
        <p:nvSpPr>
          <p:cNvPr id="8" name="Text Placeholder 7"/>
          <p:cNvSpPr>
            <a:spLocks noGrp="1"/>
          </p:cNvSpPr>
          <p:nvPr>
            <p:ph type="body" sz="quarter" idx="11"/>
          </p:nvPr>
        </p:nvSpPr>
        <p:spPr>
          <a:xfrm>
            <a:off x="4626860" y="6847523"/>
            <a:ext cx="4818380" cy="457200"/>
          </a:xfrm>
        </p:spPr>
        <p:txBody>
          <a:bodyPr/>
          <a:lstStyle/>
          <a:p>
            <a:r>
              <a:rPr lang="en-US" dirty="0">
                <a:highlight>
                  <a:srgbClr val="FFFFFF"/>
                </a:highlight>
              </a:rPr>
              <a:t>First Quarter 2026</a:t>
            </a:r>
          </a:p>
        </p:txBody>
      </p:sp>
      <p:pic>
        <p:nvPicPr>
          <p:cNvPr id="6" name="Picture Placeholder 5">
            <a:extLst>
              <a:ext uri="{FF2B5EF4-FFF2-40B4-BE49-F238E27FC236}">
                <a16:creationId xmlns:a16="http://schemas.microsoft.com/office/drawing/2014/main" id="{A95AE2B0-1045-3448-1FF7-6ED05EA23AE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567" b="7567"/>
          <a:stretch>
            <a:fillRect/>
          </a:stretch>
        </p:blipFill>
        <p:spPr>
          <a:prstGeom prst="rect">
            <a:avLst/>
          </a:prstGeom>
        </p:spPr>
      </p:pic>
    </p:spTree>
    <p:extLst>
      <p:ext uri="{BB962C8B-B14F-4D97-AF65-F5344CB8AC3E}">
        <p14:creationId xmlns:p14="http://schemas.microsoft.com/office/powerpoint/2010/main" val="167610283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ssetID" descr="svtx:content/slide/@id">
            <a:extLst>
              <a:ext uri="{FF2B5EF4-FFF2-40B4-BE49-F238E27FC236}">
                <a16:creationId xmlns:a16="http://schemas.microsoft.com/office/drawing/2014/main" id="{DD9549EE-7A0E-85E8-8D18-87607111DC8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135203</a:t>
            </a:r>
          </a:p>
        </p:txBody>
      </p:sp>
      <p:graphicFrame>
        <p:nvGraphicFramePr>
          <p:cNvPr id="4" name="Chart 3">
            <a:extLst>
              <a:ext uri="{FF2B5EF4-FFF2-40B4-BE49-F238E27FC236}">
                <a16:creationId xmlns:a16="http://schemas.microsoft.com/office/drawing/2014/main" id="{5EC84D2B-C2BC-5B6F-CBE5-2A58AB84DE63}"/>
              </a:ext>
            </a:extLst>
          </p:cNvPr>
          <p:cNvGraphicFramePr/>
          <p:nvPr>
            <p:extLst>
              <p:ext uri="{D42A27DB-BD31-4B8C-83A1-F6EECF244321}">
                <p14:modId xmlns:p14="http://schemas.microsoft.com/office/powerpoint/2010/main" val="2877016140"/>
              </p:ext>
            </p:extLst>
          </p:nvPr>
        </p:nvGraphicFramePr>
        <p:xfrm>
          <a:off x="584940" y="1801368"/>
          <a:ext cx="9101478" cy="484517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0287" y="672596"/>
            <a:ext cx="9052560" cy="521864"/>
          </a:xfrm>
        </p:spPr>
        <p:txBody>
          <a:bodyPr/>
          <a:lstStyle/>
          <a:p>
            <a:r>
              <a:rPr lang="en-US"/>
              <a:t>Country Returns</a:t>
            </a:r>
          </a:p>
        </p:txBody>
      </p:sp>
      <p:sp>
        <p:nvSpPr>
          <p:cNvPr id="3" name="Slide Number Placeholder 2"/>
          <p:cNvSpPr>
            <a:spLocks noGrp="1"/>
          </p:cNvSpPr>
          <p:nvPr>
            <p:ph type="sldNum" sz="quarter" idx="12"/>
          </p:nvPr>
        </p:nvSpPr>
        <p:spPr/>
        <p:txBody>
          <a:bodyPr/>
          <a:lstStyle/>
          <a:p>
            <a:fld id="{66F6FF41-5833-4EBF-9145-362BCED2914A}" type="slidenum">
              <a:rPr lang="en-US" smtClean="0"/>
              <a:t>10</a:t>
            </a:fld>
            <a:endParaRPr lang="en-US"/>
          </a:p>
        </p:txBody>
      </p:sp>
      <p:pic>
        <p:nvPicPr>
          <p:cNvPr id="8" name="Picture Placeholder 7">
            <a:extLst>
              <a:ext uri="{FF2B5EF4-FFF2-40B4-BE49-F238E27FC236}">
                <a16:creationId xmlns:a16="http://schemas.microsoft.com/office/drawing/2014/main" id="{8FECAA3F-9F47-772A-E5D6-A14F666106CE}"/>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7" name="Text Placeholder 16"/>
          <p:cNvSpPr>
            <a:spLocks noGrp="1"/>
          </p:cNvSpPr>
          <p:nvPr>
            <p:ph type="body" sz="quarter" idx="15"/>
          </p:nvPr>
        </p:nvSpPr>
        <p:spPr/>
        <p:txBody>
          <a:bodyPr/>
          <a:lstStyle/>
          <a:p>
            <a:r>
              <a:rPr lang="en-GB" b="1"/>
              <a:t>Past performance is no guarantee of future results.</a:t>
            </a:r>
          </a:p>
          <a:p>
            <a:r>
              <a:rPr lang="en-US"/>
              <a:t>Country returns are the country component indices of the MSCI All Country World IMI Index for all countries except the United States, where the Russell 3000 Index is used instead. Global is the return of the MSCI All Country World IMI Index. MSCI index returns are net dividend. Indices are not available for direct investment. Their performance does not reflect the expenses associated with the management of an actual portfolio. Frank Russell Company is the source and owner of the trademarks, service marks and copyrights related to the Russell Indexes. MSCI data © MSCI 2026, all rights reserved.</a:t>
            </a:r>
          </a:p>
        </p:txBody>
      </p:sp>
      <p:sp>
        <p:nvSpPr>
          <p:cNvPr id="6" name="Text Placeholder 5"/>
          <p:cNvSpPr>
            <a:spLocks noGrp="1"/>
          </p:cNvSpPr>
          <p:nvPr>
            <p:ph type="body" sz="quarter" idx="14"/>
          </p:nvPr>
        </p:nvSpPr>
        <p:spPr>
          <a:xfrm>
            <a:off x="529813" y="1089383"/>
            <a:ext cx="8823326" cy="346075"/>
          </a:xfrm>
        </p:spPr>
        <p:txBody>
          <a:bodyPr/>
          <a:lstStyle/>
          <a:p>
            <a:r>
              <a:rPr lang="en-US" dirty="0">
                <a:highlight>
                  <a:srgbClr val="FFFFFF"/>
                </a:highlight>
              </a:rPr>
              <a:t>Returns (USD), 1st Quarter 2026</a:t>
            </a:r>
          </a:p>
        </p:txBody>
      </p:sp>
      <p:sp>
        <p:nvSpPr>
          <p:cNvPr id="9" name="TextBox 8">
            <a:extLst>
              <a:ext uri="{FF2B5EF4-FFF2-40B4-BE49-F238E27FC236}">
                <a16:creationId xmlns:a16="http://schemas.microsoft.com/office/drawing/2014/main" id="{62655A4E-5AAC-B1D6-FB5A-4D5D1FDCE364}"/>
              </a:ext>
            </a:extLst>
          </p:cNvPr>
          <p:cNvSpPr txBox="1"/>
          <p:nvPr/>
        </p:nvSpPr>
        <p:spPr>
          <a:xfrm rot="16200000">
            <a:off x="5398302" y="5805774"/>
            <a:ext cx="592883" cy="230184"/>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r>
              <a:rPr lang="en-US" sz="900" dirty="0">
                <a:solidFill>
                  <a:srgbClr val="35627D"/>
                </a:solidFill>
                <a:latin typeface="Arial" pitchFamily="34" charset="0"/>
                <a:cs typeface="Arial" pitchFamily="34" charset="0"/>
              </a:rPr>
              <a:t>Global</a:t>
            </a:r>
          </a:p>
        </p:txBody>
      </p:sp>
    </p:spTree>
    <p:extLst>
      <p:ext uri="{BB962C8B-B14F-4D97-AF65-F5344CB8AC3E}">
        <p14:creationId xmlns:p14="http://schemas.microsoft.com/office/powerpoint/2010/main" val="408461595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BE4D9084-7643-ECF0-36D6-263D04E675D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135204</a:t>
            </a:r>
          </a:p>
        </p:txBody>
      </p:sp>
      <p:graphicFrame>
        <p:nvGraphicFramePr>
          <p:cNvPr id="21" name="Chart 20">
            <a:extLst>
              <a:ext uri="{FF2B5EF4-FFF2-40B4-BE49-F238E27FC236}">
                <a16:creationId xmlns:a16="http://schemas.microsoft.com/office/drawing/2014/main" id="{38C89302-6474-BCFB-85E6-80133FB0FEA4}"/>
              </a:ext>
            </a:extLst>
          </p:cNvPr>
          <p:cNvGraphicFramePr/>
          <p:nvPr>
            <p:extLst>
              <p:ext uri="{D42A27DB-BD31-4B8C-83A1-F6EECF244321}">
                <p14:modId xmlns:p14="http://schemas.microsoft.com/office/powerpoint/2010/main" val="2214488636"/>
              </p:ext>
            </p:extLst>
          </p:nvPr>
        </p:nvGraphicFramePr>
        <p:xfrm>
          <a:off x="36576" y="4379976"/>
          <a:ext cx="2673900" cy="170561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a:t>Real Estate Investment Trusts (REITs)</a:t>
            </a:r>
          </a:p>
        </p:txBody>
      </p:sp>
      <p:sp>
        <p:nvSpPr>
          <p:cNvPr id="4" name="Slide Number Placeholder 3"/>
          <p:cNvSpPr>
            <a:spLocks noGrp="1"/>
          </p:cNvSpPr>
          <p:nvPr>
            <p:ph type="sldNum" sz="quarter" idx="12"/>
          </p:nvPr>
        </p:nvSpPr>
        <p:spPr/>
        <p:txBody>
          <a:bodyPr/>
          <a:lstStyle/>
          <a:p>
            <a:fld id="{66F6FF41-5833-4EBF-9145-362BCED2914A}" type="slidenum">
              <a:rPr lang="en-US" smtClean="0"/>
              <a:t>11</a:t>
            </a:fld>
            <a:endParaRPr lang="en-US"/>
          </a:p>
        </p:txBody>
      </p:sp>
      <p:pic>
        <p:nvPicPr>
          <p:cNvPr id="13" name="Picture Placeholder 12">
            <a:extLst>
              <a:ext uri="{FF2B5EF4-FFF2-40B4-BE49-F238E27FC236}">
                <a16:creationId xmlns:a16="http://schemas.microsoft.com/office/drawing/2014/main" id="{D2C0FF9A-FB6C-0E24-485F-B059B46E4C6F}"/>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0" name="Text Placeholder 9"/>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Number of REIT stocks and total value based on the two indices. All index returns are net of withholding tax on dividends. Total value of REIT stocks represented by Dow Jones US Select REIT Index and the S&amp;P Global ex US REIT Index. Dow Jones US Select REIT Index used as proxy for the US market, and S&amp;P Global ex US REIT Index used as proxy for the World ex US market. Dow Jones and S&amp;P data © 2026 S&amp;P Dow Jones Indices LLC, a division of S&amp;P Global. All rights reserved.</a:t>
            </a:r>
          </a:p>
        </p:txBody>
      </p:sp>
      <p:sp>
        <p:nvSpPr>
          <p:cNvPr id="7" name="Text Placeholder 6"/>
          <p:cNvSpPr>
            <a:spLocks noGrp="1"/>
          </p:cNvSpPr>
          <p:nvPr>
            <p:ph type="body" sz="quarter" idx="14"/>
          </p:nvPr>
        </p:nvSpPr>
        <p:spPr/>
        <p:txBody>
          <a:bodyPr/>
          <a:lstStyle/>
          <a:p>
            <a:r>
              <a:rPr lang="en-US" dirty="0">
                <a:highlight>
                  <a:srgbClr val="FFFFFF"/>
                </a:highlight>
              </a:rPr>
              <a:t>Returns (USD), 1st Quarter 2026</a:t>
            </a:r>
          </a:p>
        </p:txBody>
      </p:sp>
      <p:graphicFrame>
        <p:nvGraphicFramePr>
          <p:cNvPr id="15" name="Table 14">
            <a:extLst>
              <a:ext uri="{FF2B5EF4-FFF2-40B4-BE49-F238E27FC236}">
                <a16:creationId xmlns:a16="http://schemas.microsoft.com/office/drawing/2014/main" id="{234354C7-EC5D-6E99-9261-778BDA39CAB5}"/>
              </a:ext>
            </a:extLst>
          </p:cNvPr>
          <p:cNvGraphicFramePr>
            <a:graphicFrameLocks noGrp="1"/>
          </p:cNvGraphicFramePr>
          <p:nvPr>
            <p:extLst>
              <p:ext uri="{D42A27DB-BD31-4B8C-83A1-F6EECF244321}">
                <p14:modId xmlns:p14="http://schemas.microsoft.com/office/powerpoint/2010/main" val="3178637527"/>
              </p:ext>
            </p:extLst>
          </p:nvPr>
        </p:nvGraphicFramePr>
        <p:xfrm>
          <a:off x="4381499" y="4258187"/>
          <a:ext cx="4835828" cy="1222938"/>
        </p:xfrm>
        <a:graphic>
          <a:graphicData uri="http://schemas.openxmlformats.org/drawingml/2006/table">
            <a:tbl>
              <a:tblPr>
                <a:tableStyleId>{5C22544A-7EE6-4342-B048-85BDC9FD1C3A}</a:tableStyleId>
              </a:tblPr>
              <a:tblGrid>
                <a:gridCol w="1021654">
                  <a:extLst>
                    <a:ext uri="{9D8B030D-6E8A-4147-A177-3AD203B41FA5}">
                      <a16:colId xmlns:a16="http://schemas.microsoft.com/office/drawing/2014/main" val="20000"/>
                    </a:ext>
                  </a:extLst>
                </a:gridCol>
                <a:gridCol w="544882">
                  <a:extLst>
                    <a:ext uri="{9D8B030D-6E8A-4147-A177-3AD203B41FA5}">
                      <a16:colId xmlns:a16="http://schemas.microsoft.com/office/drawing/2014/main" val="851030634"/>
                    </a:ext>
                  </a:extLst>
                </a:gridCol>
                <a:gridCol w="544882">
                  <a:extLst>
                    <a:ext uri="{9D8B030D-6E8A-4147-A177-3AD203B41FA5}">
                      <a16:colId xmlns:a16="http://schemas.microsoft.com/office/drawing/2014/main" val="20001"/>
                    </a:ext>
                  </a:extLst>
                </a:gridCol>
                <a:gridCol w="544882">
                  <a:extLst>
                    <a:ext uri="{9D8B030D-6E8A-4147-A177-3AD203B41FA5}">
                      <a16:colId xmlns:a16="http://schemas.microsoft.com/office/drawing/2014/main" val="20003"/>
                    </a:ext>
                  </a:extLst>
                </a:gridCol>
                <a:gridCol w="544882">
                  <a:extLst>
                    <a:ext uri="{9D8B030D-6E8A-4147-A177-3AD203B41FA5}">
                      <a16:colId xmlns:a16="http://schemas.microsoft.com/office/drawing/2014/main" val="20004"/>
                    </a:ext>
                  </a:extLst>
                </a:gridCol>
                <a:gridCol w="544882">
                  <a:extLst>
                    <a:ext uri="{9D8B030D-6E8A-4147-A177-3AD203B41FA5}">
                      <a16:colId xmlns:a16="http://schemas.microsoft.com/office/drawing/2014/main" val="20005"/>
                    </a:ext>
                  </a:extLst>
                </a:gridCol>
                <a:gridCol w="544882">
                  <a:extLst>
                    <a:ext uri="{9D8B030D-6E8A-4147-A177-3AD203B41FA5}">
                      <a16:colId xmlns:a16="http://schemas.microsoft.com/office/drawing/2014/main" val="951681207"/>
                    </a:ext>
                  </a:extLst>
                </a:gridCol>
                <a:gridCol w="544882">
                  <a:extLst>
                    <a:ext uri="{9D8B030D-6E8A-4147-A177-3AD203B41FA5}">
                      <a16:colId xmlns:a16="http://schemas.microsoft.com/office/drawing/2014/main" val="3147490658"/>
                    </a:ext>
                  </a:extLst>
                </a:gridCol>
              </a:tblGrid>
              <a:tr h="236166">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100" baseline="0">
                          <a:effectLst/>
                          <a:latin typeface="+mn-lt"/>
                        </a:rPr>
                        <a:t>ANNUALIZED</a:t>
                      </a:r>
                      <a:endParaRPr lang="en-GB" sz="700" b="0" i="0" u="none" strike="noStrike" spc="100" baseline="0">
                        <a:solidFill>
                          <a:srgbClr val="000000"/>
                        </a:solidFill>
                        <a:effectLst/>
                        <a:latin typeface="+mn-lt"/>
                      </a:endParaRPr>
                    </a:p>
                  </a:txBody>
                  <a:tcPr marL="0" marR="0" marT="0"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328794">
                <a:tc>
                  <a:txBody>
                    <a:bodyPr/>
                    <a:lstStyle/>
                    <a:p>
                      <a:pPr algn="l" fontAlgn="b"/>
                      <a:r>
                        <a:rPr lang="en-US" sz="900" b="0" i="0" u="none" strike="noStrike" kern="1200" dirty="0">
                          <a:solidFill>
                            <a:srgbClr val="000000"/>
                          </a:solidFill>
                          <a:effectLst/>
                          <a:latin typeface="+mn-lt"/>
                          <a:ea typeface="+mn-ea"/>
                          <a:cs typeface="+mn-cs"/>
                        </a:rPr>
                        <a:t>US REITS</a:t>
                      </a:r>
                    </a:p>
                  </a:txBody>
                  <a:tcPr marL="46800" marR="7168" marT="7168"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dirty="0">
                          <a:solidFill>
                            <a:schemeClr val="tx1"/>
                          </a:solidFill>
                          <a:effectLst/>
                          <a:latin typeface="+mn-lt"/>
                        </a:rPr>
                        <a:t>4.64</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7.23</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9.15</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5.59</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4.76</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7.12</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5.46</a:t>
                      </a:r>
                    </a:p>
                  </a:txBody>
                  <a:tcPr marL="0" marR="0" marT="0" marB="0" anchor="ctr">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28794">
                <a:tc>
                  <a:txBody>
                    <a:bodyPr/>
                    <a:lstStyle/>
                    <a:p>
                      <a:pPr algn="l" fontAlgn="b"/>
                      <a:r>
                        <a:rPr lang="en-GB" sz="900" b="0" i="0" u="none" strike="noStrike" kern="1200">
                          <a:solidFill>
                            <a:srgbClr val="000000"/>
                          </a:solidFill>
                          <a:effectLst/>
                          <a:latin typeface="+mn-lt"/>
                          <a:ea typeface="+mn-ea"/>
                          <a:cs typeface="+mn-cs"/>
                        </a:rPr>
                        <a:t>Global ex US REITS</a:t>
                      </a:r>
                      <a:endParaRPr lang="en-US" sz="900" b="0" i="0" u="none" strike="noStrike" kern="1200">
                        <a:solidFill>
                          <a:srgbClr val="000000"/>
                        </a:solidFill>
                        <a:effectLst/>
                        <a:latin typeface="+mn-lt"/>
                        <a:ea typeface="+mn-ea"/>
                        <a:cs typeface="+mn-cs"/>
                      </a:endParaRPr>
                    </a:p>
                  </a:txBody>
                  <a:tcPr marL="46800" marR="7168" marT="7168"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rgbClr val="C00000"/>
                          </a:solidFill>
                          <a:effectLst/>
                          <a:latin typeface="+mn-lt"/>
                        </a:rPr>
                        <a:t>-7.88</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10.68</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3.99</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rgbClr val="C00000"/>
                          </a:solidFill>
                          <a:effectLst/>
                          <a:latin typeface="+mn-lt"/>
                        </a:rPr>
                        <a:t>-0.99</a:t>
                      </a:r>
                      <a:endParaRPr lang="en-GB" sz="900" b="0" i="0" u="none" strike="noStrike" dirty="0">
                        <a:solidFill>
                          <a:srgbClr val="C00000"/>
                        </a:solidFill>
                        <a:effectLst/>
                        <a:latin typeface="+mn-lt"/>
                      </a:endParaRP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0.95</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2.79</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2.21</a:t>
                      </a:r>
                      <a:endParaRPr lang="en-GB" sz="900" b="0" i="0" u="none" strike="noStrike" dirty="0">
                        <a:solidFill>
                          <a:schemeClr val="tx1"/>
                        </a:solidFill>
                        <a:effectLst/>
                        <a:latin typeface="+mn-lt"/>
                      </a:endParaRP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16" name="Text Placeholder 38">
            <a:extLst>
              <a:ext uri="{FF2B5EF4-FFF2-40B4-BE49-F238E27FC236}">
                <a16:creationId xmlns:a16="http://schemas.microsoft.com/office/drawing/2014/main" id="{F89EB373-A251-9097-AEA1-1AA3B885E1D1}"/>
              </a:ext>
            </a:extLst>
          </p:cNvPr>
          <p:cNvSpPr txBox="1"/>
          <p:nvPr/>
        </p:nvSpPr>
        <p:spPr>
          <a:xfrm>
            <a:off x="529514" y="1843586"/>
            <a:ext cx="2486641"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rgbClr val="432547"/>
              </a:buClr>
              <a:buFont typeface="Wingdings" panose="05000000000000000000" pitchFamily="2" charset="2"/>
              <a:buChar char="§"/>
            </a:pPr>
            <a:r>
              <a:rPr lang="en-US" sz="1000" dirty="0">
                <a:latin typeface="+mj-lt"/>
              </a:rPr>
              <a:t>US real estate investment trusts outperformed non-US REITs during the quarter.</a:t>
            </a:r>
          </a:p>
        </p:txBody>
      </p:sp>
      <p:sp>
        <p:nvSpPr>
          <p:cNvPr id="24" name="TextBox 23">
            <a:extLst>
              <a:ext uri="{FF2B5EF4-FFF2-40B4-BE49-F238E27FC236}">
                <a16:creationId xmlns:a16="http://schemas.microsoft.com/office/drawing/2014/main" id="{D4923930-19EC-362C-FA7E-E053E8F9F72B}"/>
              </a:ext>
            </a:extLst>
          </p:cNvPr>
          <p:cNvSpPr txBox="1"/>
          <p:nvPr/>
        </p:nvSpPr>
        <p:spPr bwMode="auto">
          <a:xfrm>
            <a:off x="841071" y="4710261"/>
            <a:ext cx="971741"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defTabSz="914400" fontAlgn="base">
              <a:spcBef>
                <a:spcPct val="0"/>
              </a:spcBef>
              <a:spcAft>
                <a:spcPts val="600"/>
              </a:spcAft>
            </a:pPr>
            <a:r>
              <a:rPr lang="en-US" sz="1600" b="1" dirty="0">
                <a:solidFill>
                  <a:srgbClr val="432547"/>
                </a:solidFill>
                <a:cs typeface="Arial" pitchFamily="34" charset="0"/>
              </a:rPr>
              <a:t>70</a:t>
            </a:r>
            <a:r>
              <a:rPr lang="en-US" sz="1600" b="1" dirty="0">
                <a:solidFill>
                  <a:srgbClr val="432547"/>
                </a:solidFill>
                <a:latin typeface="+mn-lt"/>
                <a:cs typeface="Arial" pitchFamily="34" charset="0"/>
              </a:rPr>
              <a:t>%</a:t>
            </a:r>
            <a:br>
              <a:rPr lang="en-US" sz="1600" b="1" dirty="0">
                <a:solidFill>
                  <a:srgbClr val="432547"/>
                </a:solidFill>
                <a:latin typeface="+mn-lt"/>
                <a:cs typeface="Arial" pitchFamily="34" charset="0"/>
              </a:rPr>
            </a:br>
            <a:r>
              <a:rPr lang="en-US" sz="1000" b="1" dirty="0">
                <a:solidFill>
                  <a:schemeClr val="bg1">
                    <a:lumMod val="50000"/>
                  </a:schemeClr>
                </a:solidFill>
              </a:rPr>
              <a:t>US</a:t>
            </a:r>
            <a:endParaRPr lang="en-US" sz="1600" b="1" dirty="0">
              <a:solidFill>
                <a:srgbClr val="432547"/>
              </a:solidFill>
              <a:cs typeface="Arial" pitchFamily="34" charset="0"/>
            </a:endParaRPr>
          </a:p>
          <a:p>
            <a:pPr algn="ctr" defTabSz="914400" fontAlgn="base">
              <a:spcBef>
                <a:spcPct val="0"/>
              </a:spcBef>
              <a:spcAft>
                <a:spcPts val="600"/>
              </a:spcAft>
            </a:pPr>
            <a:r>
              <a:rPr lang="en-US" sz="1600" b="1" dirty="0">
                <a:solidFill>
                  <a:srgbClr val="98709C"/>
                </a:solidFill>
                <a:cs typeface="Arial" pitchFamily="34" charset="0"/>
              </a:rPr>
              <a:t>30%</a:t>
            </a:r>
            <a:br>
              <a:rPr lang="en-US" sz="1600" b="1" dirty="0">
                <a:solidFill>
                  <a:srgbClr val="98709C"/>
                </a:solidFill>
                <a:cs typeface="Arial" pitchFamily="34" charset="0"/>
              </a:rPr>
            </a:br>
            <a:r>
              <a:rPr lang="en-US" sz="1000" b="1" dirty="0">
                <a:solidFill>
                  <a:schemeClr val="bg1">
                    <a:lumMod val="50000"/>
                  </a:schemeClr>
                </a:solidFill>
              </a:rPr>
              <a:t>Global ex US</a:t>
            </a:r>
            <a:endParaRPr lang="en-US" sz="1600" b="1" dirty="0">
              <a:solidFill>
                <a:srgbClr val="98709C"/>
              </a:solidFill>
              <a:latin typeface="+mn-lt"/>
              <a:cs typeface="Arial" pitchFamily="34" charset="0"/>
            </a:endParaRPr>
          </a:p>
        </p:txBody>
      </p:sp>
      <p:sp>
        <p:nvSpPr>
          <p:cNvPr id="32" name="TextBox 31">
            <a:extLst>
              <a:ext uri="{FF2B5EF4-FFF2-40B4-BE49-F238E27FC236}">
                <a16:creationId xmlns:a16="http://schemas.microsoft.com/office/drawing/2014/main" id="{F0BC9F20-FC31-731F-79CC-37D9D35282CB}"/>
              </a:ext>
            </a:extLst>
          </p:cNvPr>
          <p:cNvSpPr txBox="1"/>
          <p:nvPr/>
        </p:nvSpPr>
        <p:spPr bwMode="auto">
          <a:xfrm>
            <a:off x="2093103" y="4508004"/>
            <a:ext cx="1252537" cy="587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dirty="0">
                <a:solidFill>
                  <a:srgbClr val="432547"/>
                </a:solidFill>
              </a:rPr>
              <a:t>US</a:t>
            </a:r>
          </a:p>
          <a:p>
            <a:pPr>
              <a:lnSpc>
                <a:spcPct val="110000"/>
              </a:lnSpc>
            </a:pPr>
            <a:r>
              <a:rPr lang="en-US" sz="1000" dirty="0"/>
              <a:t>$1,107 billion</a:t>
            </a:r>
            <a:br>
              <a:rPr lang="en-US" sz="1000" dirty="0"/>
            </a:br>
            <a:r>
              <a:rPr lang="en-US" sz="1000" dirty="0"/>
              <a:t>100 REITs</a:t>
            </a:r>
          </a:p>
        </p:txBody>
      </p:sp>
      <p:sp>
        <p:nvSpPr>
          <p:cNvPr id="33" name="TextBox 32">
            <a:extLst>
              <a:ext uri="{FF2B5EF4-FFF2-40B4-BE49-F238E27FC236}">
                <a16:creationId xmlns:a16="http://schemas.microsoft.com/office/drawing/2014/main" id="{BF6BD18B-E9EA-7915-822E-417860D2BB6F}"/>
              </a:ext>
            </a:extLst>
          </p:cNvPr>
          <p:cNvSpPr txBox="1"/>
          <p:nvPr/>
        </p:nvSpPr>
        <p:spPr bwMode="auto">
          <a:xfrm>
            <a:off x="2093103" y="5206369"/>
            <a:ext cx="1471612" cy="756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dirty="0">
                <a:solidFill>
                  <a:srgbClr val="98709C"/>
                </a:solidFill>
              </a:rPr>
              <a:t>Global ex US</a:t>
            </a:r>
          </a:p>
          <a:p>
            <a:pPr>
              <a:lnSpc>
                <a:spcPct val="110000"/>
              </a:lnSpc>
            </a:pPr>
            <a:r>
              <a:rPr lang="en-US" sz="1000" dirty="0"/>
              <a:t>$467 billion</a:t>
            </a:r>
            <a:br>
              <a:rPr lang="en-US" sz="1000" dirty="0"/>
            </a:br>
            <a:r>
              <a:rPr lang="en-US" sz="1000" dirty="0"/>
              <a:t>277 REITs</a:t>
            </a:r>
            <a:br>
              <a:rPr lang="en-US" sz="1000" dirty="0"/>
            </a:br>
            <a:r>
              <a:rPr lang="en-US" sz="1000" dirty="0"/>
              <a:t>(26 other countries)</a:t>
            </a:r>
          </a:p>
        </p:txBody>
      </p:sp>
      <p:sp>
        <p:nvSpPr>
          <p:cNvPr id="5" name="TextBox 4">
            <a:extLst>
              <a:ext uri="{FF2B5EF4-FFF2-40B4-BE49-F238E27FC236}">
                <a16:creationId xmlns:a16="http://schemas.microsoft.com/office/drawing/2014/main" id="{D211D567-5032-B046-093E-A946346E2545}"/>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Total Value of REIT Stocks</a:t>
            </a:r>
          </a:p>
        </p:txBody>
      </p:sp>
      <p:sp>
        <p:nvSpPr>
          <p:cNvPr id="6" name="TextBox 5">
            <a:extLst>
              <a:ext uri="{FF2B5EF4-FFF2-40B4-BE49-F238E27FC236}">
                <a16:creationId xmlns:a16="http://schemas.microsoft.com/office/drawing/2014/main" id="{F653C5E8-6B72-619F-6D5D-39D8DACE639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9" name="TextBox 8">
            <a:extLst>
              <a:ext uri="{FF2B5EF4-FFF2-40B4-BE49-F238E27FC236}">
                <a16:creationId xmlns:a16="http://schemas.microsoft.com/office/drawing/2014/main" id="{B18242CC-2244-4613-27C3-0D72F7D73C95}"/>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2" name="Table 11">
            <a:extLst>
              <a:ext uri="{FF2B5EF4-FFF2-40B4-BE49-F238E27FC236}">
                <a16:creationId xmlns:a16="http://schemas.microsoft.com/office/drawing/2014/main" id="{CE0584E6-C5AF-1E35-E262-F746D5D36445}"/>
              </a:ext>
            </a:extLst>
          </p:cNvPr>
          <p:cNvGraphicFramePr>
            <a:graphicFrameLocks noGrp="1"/>
          </p:cNvGraphicFramePr>
          <p:nvPr>
            <p:extLst>
              <p:ext uri="{D42A27DB-BD31-4B8C-83A1-F6EECF244321}">
                <p14:modId xmlns:p14="http://schemas.microsoft.com/office/powerpoint/2010/main" val="478413525"/>
              </p:ext>
            </p:extLst>
          </p:nvPr>
        </p:nvGraphicFramePr>
        <p:xfrm>
          <a:off x="4347380" y="2181368"/>
          <a:ext cx="1139019" cy="603114"/>
        </p:xfrm>
        <a:graphic>
          <a:graphicData uri="http://schemas.openxmlformats.org/drawingml/2006/table">
            <a:tbl>
              <a:tblPr>
                <a:tableStyleId>{5C22544A-7EE6-4342-B048-85BDC9FD1C3A}</a:tableStyleId>
              </a:tblPr>
              <a:tblGrid>
                <a:gridCol w="1139019">
                  <a:extLst>
                    <a:ext uri="{9D8B030D-6E8A-4147-A177-3AD203B41FA5}">
                      <a16:colId xmlns:a16="http://schemas.microsoft.com/office/drawing/2014/main" val="20000"/>
                    </a:ext>
                  </a:extLst>
                </a:gridCol>
              </a:tblGrid>
              <a:tr h="328794">
                <a:tc>
                  <a:txBody>
                    <a:bodyPr/>
                    <a:lstStyle/>
                    <a:p>
                      <a:pPr algn="l" fontAlgn="b"/>
                      <a:r>
                        <a:rPr lang="en-US" sz="900" b="0" i="0" u="none" strike="noStrike" kern="1200" dirty="0">
                          <a:solidFill>
                            <a:srgbClr val="000000"/>
                          </a:solidFill>
                          <a:effectLst/>
                          <a:latin typeface="+mn-lt"/>
                          <a:ea typeface="+mn-ea"/>
                          <a:cs typeface="+mn-cs"/>
                        </a:rPr>
                        <a:t>US REITS</a:t>
                      </a:r>
                    </a:p>
                  </a:txBody>
                  <a:tcPr marL="46800" marR="7168" marT="7168"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4320">
                <a:tc>
                  <a:txBody>
                    <a:bodyPr/>
                    <a:lstStyle/>
                    <a:p>
                      <a:pPr algn="l" fontAlgn="b"/>
                      <a:r>
                        <a:rPr lang="en-GB" sz="900" b="0" i="0" u="none" strike="noStrike" kern="1200">
                          <a:solidFill>
                            <a:srgbClr val="000000"/>
                          </a:solidFill>
                          <a:effectLst/>
                          <a:latin typeface="+mn-lt"/>
                          <a:ea typeface="+mn-ea"/>
                          <a:cs typeface="+mn-cs"/>
                        </a:rPr>
                        <a:t>Global ex US REITS</a:t>
                      </a:r>
                      <a:endParaRPr lang="en-US" sz="900" b="0" i="0" u="none" strike="noStrike" kern="1200" dirty="0">
                        <a:solidFill>
                          <a:srgbClr val="000000"/>
                        </a:solidFill>
                        <a:effectLst/>
                        <a:latin typeface="+mn-lt"/>
                        <a:ea typeface="+mn-ea"/>
                        <a:cs typeface="+mn-cs"/>
                      </a:endParaRPr>
                    </a:p>
                  </a:txBody>
                  <a:tcPr marL="46800" marR="7168" marT="7168" marB="0" anchor="ctr">
                    <a:lnL w="12700" cmpd="sng">
                      <a:noFill/>
                    </a:lnL>
                    <a:lnR w="12700" cmpd="sng">
                      <a:noFill/>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graphicFrame>
        <p:nvGraphicFramePr>
          <p:cNvPr id="20" name="Chart 19">
            <a:extLst>
              <a:ext uri="{FF2B5EF4-FFF2-40B4-BE49-F238E27FC236}">
                <a16:creationId xmlns:a16="http://schemas.microsoft.com/office/drawing/2014/main" id="{C5FD422B-ACB5-1E3D-FD1D-867B23D8DD42}"/>
              </a:ext>
            </a:extLst>
          </p:cNvPr>
          <p:cNvGraphicFramePr/>
          <p:nvPr>
            <p:extLst>
              <p:ext uri="{D42A27DB-BD31-4B8C-83A1-F6EECF244321}">
                <p14:modId xmlns:p14="http://schemas.microsoft.com/office/powerpoint/2010/main" val="2759886470"/>
              </p:ext>
            </p:extLst>
          </p:nvPr>
        </p:nvGraphicFramePr>
        <p:xfrm>
          <a:off x="5577840" y="2130552"/>
          <a:ext cx="3868971" cy="77647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998802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2595EF07-2E9B-819E-F40D-0C77D3622ED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135205</a:t>
            </a:r>
          </a:p>
        </p:txBody>
      </p:sp>
      <p:sp>
        <p:nvSpPr>
          <p:cNvPr id="2" name="Title 1"/>
          <p:cNvSpPr>
            <a:spLocks noGrp="1"/>
          </p:cNvSpPr>
          <p:nvPr>
            <p:ph type="title"/>
          </p:nvPr>
        </p:nvSpPr>
        <p:spPr/>
        <p:txBody>
          <a:bodyPr/>
          <a:lstStyle/>
          <a:p>
            <a:r>
              <a:rPr lang="en-US"/>
              <a:t>Commodities</a:t>
            </a:r>
          </a:p>
        </p:txBody>
      </p:sp>
      <p:sp>
        <p:nvSpPr>
          <p:cNvPr id="5" name="Slide Number Placeholder 4"/>
          <p:cNvSpPr>
            <a:spLocks noGrp="1"/>
          </p:cNvSpPr>
          <p:nvPr>
            <p:ph type="sldNum" sz="quarter" idx="12"/>
          </p:nvPr>
        </p:nvSpPr>
        <p:spPr/>
        <p:txBody>
          <a:bodyPr/>
          <a:lstStyle/>
          <a:p>
            <a:fld id="{66F6FF41-5833-4EBF-9145-362BCED2914A}" type="slidenum">
              <a:rPr lang="en-US" smtClean="0"/>
              <a:t>12</a:t>
            </a:fld>
            <a:endParaRPr lang="en-US"/>
          </a:p>
        </p:txBody>
      </p:sp>
      <p:pic>
        <p:nvPicPr>
          <p:cNvPr id="9" name="Picture Placeholder 8">
            <a:extLst>
              <a:ext uri="{FF2B5EF4-FFF2-40B4-BE49-F238E27FC236}">
                <a16:creationId xmlns:a16="http://schemas.microsoft.com/office/drawing/2014/main" id="{8CF05A50-1ECB-A835-FFF7-B141454726F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6" name="Text Placeholder 5"/>
          <p:cNvSpPr>
            <a:spLocks noGrp="1"/>
          </p:cNvSpPr>
          <p:nvPr>
            <p:ph type="body" sz="quarter" idx="15"/>
          </p:nvPr>
        </p:nvSpPr>
        <p:spPr/>
        <p:txBody>
          <a:bodyPr/>
          <a:lstStyle/>
          <a:p>
            <a:r>
              <a:rPr lang="en-US" b="1"/>
              <a:t>Past performance is not a guarantee of future results. </a:t>
            </a:r>
            <a:r>
              <a:rPr lang="en-US"/>
              <a:t>Index is not available for direct investment. Index performance does not reflect the expenses associated with the management of an actual portfolio. </a:t>
            </a:r>
            <a:br>
              <a:rPr lang="en-US"/>
            </a:br>
            <a:r>
              <a:rPr lang="en-US"/>
              <a:t>Commodities returns represent the return of the Bloomberg Commodity Total Return Index. Individual commodities are sub-index values of the Bloomberg Commodity Total Return Index. Data provided by Bloomberg.</a:t>
            </a:r>
          </a:p>
        </p:txBody>
      </p:sp>
      <p:sp>
        <p:nvSpPr>
          <p:cNvPr id="4" name="Text Placeholder 3"/>
          <p:cNvSpPr>
            <a:spLocks noGrp="1"/>
          </p:cNvSpPr>
          <p:nvPr>
            <p:ph type="body" sz="quarter" idx="14"/>
          </p:nvPr>
        </p:nvSpPr>
        <p:spPr/>
        <p:txBody>
          <a:bodyPr/>
          <a:lstStyle/>
          <a:p>
            <a:r>
              <a:rPr lang="en-US" dirty="0">
                <a:highlight>
                  <a:srgbClr val="FFFFFF"/>
                </a:highlight>
              </a:rPr>
              <a:t>Returns (USD), 1st Quarter 2026</a:t>
            </a:r>
          </a:p>
        </p:txBody>
      </p:sp>
      <p:sp>
        <p:nvSpPr>
          <p:cNvPr id="12" name="Text Placeholder 38">
            <a:extLst>
              <a:ext uri="{FF2B5EF4-FFF2-40B4-BE49-F238E27FC236}">
                <a16:creationId xmlns:a16="http://schemas.microsoft.com/office/drawing/2014/main" id="{FF30C4A5-2DC0-C958-F691-4F3B36FE35B9}"/>
              </a:ext>
            </a:extLst>
          </p:cNvPr>
          <p:cNvSpPr txBox="1"/>
          <p:nvPr/>
        </p:nvSpPr>
        <p:spPr>
          <a:xfrm>
            <a:off x="526832" y="1909234"/>
            <a:ext cx="3862288" cy="1816605"/>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dirty="0">
                <a:ln>
                  <a:noFill/>
                </a:ln>
                <a:effectLst/>
                <a:uLnTx/>
                <a:uFillTx/>
                <a:latin typeface="+mn-lt"/>
                <a:ea typeface="+mn-ea"/>
                <a:cs typeface="+mn-cs"/>
              </a:rPr>
              <a:t>The Bloomberg Commodity Total Return Index returned +24.41% for the first quarter of 2026.</a:t>
            </a:r>
          </a:p>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dirty="0">
                <a:ln>
                  <a:noFill/>
                </a:ln>
                <a:effectLst/>
                <a:uLnTx/>
                <a:uFillTx/>
                <a:latin typeface="+mn-lt"/>
                <a:ea typeface="+mn-ea"/>
                <a:cs typeface="+mn-cs"/>
              </a:rPr>
              <a:t>Low Sulphur Gas Oil and Heating Oil were the best performers, returning +108.53% and +106.43% for the quarter, respectively. Coffee and Lead were the worst performers, returning -12.44% and -6.98% for the quarter, respectively.</a:t>
            </a:r>
          </a:p>
        </p:txBody>
      </p:sp>
      <p:graphicFrame>
        <p:nvGraphicFramePr>
          <p:cNvPr id="13" name="Table 12">
            <a:extLst>
              <a:ext uri="{FF2B5EF4-FFF2-40B4-BE49-F238E27FC236}">
                <a16:creationId xmlns:a16="http://schemas.microsoft.com/office/drawing/2014/main" id="{127C08FF-DEB8-2AF0-D6F0-4BD07280D142}"/>
              </a:ext>
            </a:extLst>
          </p:cNvPr>
          <p:cNvGraphicFramePr>
            <a:graphicFrameLocks noGrp="1"/>
          </p:cNvGraphicFramePr>
          <p:nvPr>
            <p:extLst>
              <p:ext uri="{D42A27DB-BD31-4B8C-83A1-F6EECF244321}">
                <p14:modId xmlns:p14="http://schemas.microsoft.com/office/powerpoint/2010/main" val="1948333542"/>
              </p:ext>
            </p:extLst>
          </p:nvPr>
        </p:nvGraphicFramePr>
        <p:xfrm>
          <a:off x="615430" y="4314617"/>
          <a:ext cx="3536442" cy="700305"/>
        </p:xfrm>
        <a:graphic>
          <a:graphicData uri="http://schemas.openxmlformats.org/drawingml/2006/table">
            <a:tbl>
              <a:tblPr>
                <a:tableStyleId>{5C22544A-7EE6-4342-B048-85BDC9FD1C3A}</a:tableStyleId>
              </a:tblPr>
              <a:tblGrid>
                <a:gridCol w="505206">
                  <a:extLst>
                    <a:ext uri="{9D8B030D-6E8A-4147-A177-3AD203B41FA5}">
                      <a16:colId xmlns:a16="http://schemas.microsoft.com/office/drawing/2014/main" val="851030634"/>
                    </a:ext>
                  </a:extLst>
                </a:gridCol>
                <a:gridCol w="505206">
                  <a:extLst>
                    <a:ext uri="{9D8B030D-6E8A-4147-A177-3AD203B41FA5}">
                      <a16:colId xmlns:a16="http://schemas.microsoft.com/office/drawing/2014/main" val="20001"/>
                    </a:ext>
                  </a:extLst>
                </a:gridCol>
                <a:gridCol w="505206">
                  <a:extLst>
                    <a:ext uri="{9D8B030D-6E8A-4147-A177-3AD203B41FA5}">
                      <a16:colId xmlns:a16="http://schemas.microsoft.com/office/drawing/2014/main" val="20003"/>
                    </a:ext>
                  </a:extLst>
                </a:gridCol>
                <a:gridCol w="505206">
                  <a:extLst>
                    <a:ext uri="{9D8B030D-6E8A-4147-A177-3AD203B41FA5}">
                      <a16:colId xmlns:a16="http://schemas.microsoft.com/office/drawing/2014/main" val="20004"/>
                    </a:ext>
                  </a:extLst>
                </a:gridCol>
                <a:gridCol w="505206">
                  <a:extLst>
                    <a:ext uri="{9D8B030D-6E8A-4147-A177-3AD203B41FA5}">
                      <a16:colId xmlns:a16="http://schemas.microsoft.com/office/drawing/2014/main" val="20005"/>
                    </a:ext>
                  </a:extLst>
                </a:gridCol>
                <a:gridCol w="505206">
                  <a:extLst>
                    <a:ext uri="{9D8B030D-6E8A-4147-A177-3AD203B41FA5}">
                      <a16:colId xmlns:a16="http://schemas.microsoft.com/office/drawing/2014/main" val="2482176230"/>
                    </a:ext>
                  </a:extLst>
                </a:gridCol>
                <a:gridCol w="505206">
                  <a:extLst>
                    <a:ext uri="{9D8B030D-6E8A-4147-A177-3AD203B41FA5}">
                      <a16:colId xmlns:a16="http://schemas.microsoft.com/office/drawing/2014/main" val="3924718229"/>
                    </a:ext>
                  </a:extLst>
                </a:gridCol>
              </a:tblGrid>
              <a:tr h="0">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spc="50" baseline="0">
                          <a:effectLst/>
                          <a:latin typeface="+mn-lt"/>
                        </a:rPr>
                        <a:t>ANNUALIZED</a:t>
                      </a: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ctr" fontAlgn="ctr"/>
                      <a:r>
                        <a:rPr lang="en-GB" sz="800" b="0" i="0" u="none" strike="noStrike">
                          <a:solidFill>
                            <a:schemeClr val="tx1"/>
                          </a:solidFill>
                          <a:effectLst/>
                          <a:latin typeface="+mn-lt"/>
                        </a:rPr>
                        <a:t>QTR</a:t>
                      </a:r>
                    </a:p>
                  </a:txBody>
                  <a:tcPr marL="0" marR="0" marT="27432" marB="27432" anchor="ctr">
                    <a:solidFill>
                      <a:schemeClr val="bg1">
                        <a:lumMod val="85000"/>
                      </a:schemeClr>
                    </a:solidFill>
                  </a:tcPr>
                </a:tc>
                <a:tc>
                  <a:txBody>
                    <a:bodyPr/>
                    <a:lstStyle/>
                    <a:p>
                      <a:pPr algn="ctr" fontAlgn="ctr"/>
                      <a:r>
                        <a:rPr lang="en-GB" sz="800" b="0" i="0" u="none" strike="noStrike">
                          <a:solidFill>
                            <a:schemeClr val="tx1"/>
                          </a:solidFill>
                          <a:effectLst/>
                          <a:latin typeface="+mn-lt"/>
                        </a:rPr>
                        <a:t>1</a:t>
                      </a:r>
                      <a:br>
                        <a:rPr lang="en-GB" sz="800" b="0" i="0" u="none" strike="noStrike">
                          <a:solidFill>
                            <a:schemeClr val="tx1"/>
                          </a:solidFill>
                          <a:effectLst/>
                          <a:latin typeface="+mn-lt"/>
                        </a:rPr>
                      </a:br>
                      <a:r>
                        <a:rPr lang="en-GB" sz="800" b="0" i="0" u="none" strike="noStrike">
                          <a:solidFill>
                            <a:schemeClr val="tx1"/>
                          </a:solidFill>
                          <a:effectLst/>
                          <a:latin typeface="+mn-lt"/>
                        </a:rPr>
                        <a:t>Year</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3</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5</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solidFill>
                            <a:schemeClr val="tx1"/>
                          </a:solidFill>
                          <a:effectLst/>
                          <a:latin typeface="+mn-lt"/>
                        </a:rPr>
                        <a:t>10</a:t>
                      </a:r>
                      <a:br>
                        <a:rPr lang="en-GB" sz="800" u="none" strike="noStrike">
                          <a:solidFill>
                            <a:schemeClr val="tx1"/>
                          </a:solidFill>
                          <a:effectLst/>
                          <a:latin typeface="+mn-lt"/>
                        </a:rPr>
                      </a:br>
                      <a:r>
                        <a:rPr lang="en-GB" sz="800" u="none" strike="noStrike">
                          <a:solidFill>
                            <a:schemeClr val="tx1"/>
                          </a:solidFill>
                          <a:effectLst/>
                          <a:latin typeface="+mn-lt"/>
                        </a:rPr>
                        <a:t>Years</a:t>
                      </a:r>
                      <a:endParaRPr lang="en-GB" sz="800" b="0" i="0" u="none" strike="noStrike">
                        <a:solidFill>
                          <a:schemeClr val="tx1"/>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chemeClr val="tx1"/>
                          </a:solidFill>
                          <a:effectLst/>
                          <a:latin typeface="+mn-lt"/>
                        </a:rPr>
                        <a:t>15 </a:t>
                      </a:r>
                    </a:p>
                    <a:p>
                      <a:pPr algn="ctr" fontAlgn="ctr"/>
                      <a:r>
                        <a:rPr lang="en-GB" sz="800" b="0" i="0" u="none" strike="noStrike">
                          <a:solidFill>
                            <a:schemeClr val="tx1"/>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chemeClr val="tx1"/>
                          </a:solidFill>
                          <a:effectLst/>
                          <a:latin typeface="+mn-lt"/>
                        </a:rPr>
                        <a:t>20 </a:t>
                      </a:r>
                    </a:p>
                    <a:p>
                      <a:pPr algn="ctr" fontAlgn="ctr"/>
                      <a:r>
                        <a:rPr lang="en-GB" sz="800" b="0" i="0" u="none" strike="noStrike">
                          <a:solidFill>
                            <a:schemeClr val="tx1"/>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58530">
                <a:tc>
                  <a:txBody>
                    <a:bodyPr/>
                    <a:lstStyle/>
                    <a:p>
                      <a:pPr algn="ctr" fontAlgn="b"/>
                      <a:r>
                        <a:rPr lang="en-GB" sz="900" b="0" i="0" u="none" strike="noStrike" dirty="0">
                          <a:solidFill>
                            <a:schemeClr val="tx1"/>
                          </a:solidFill>
                          <a:effectLst/>
                          <a:latin typeface="+mn-lt"/>
                        </a:rPr>
                        <a:t>24.41</a:t>
                      </a:r>
                    </a:p>
                  </a:txBody>
                  <a:tcPr marL="0" marR="0" marT="0" marB="0" anchor="ctr">
                    <a:noFill/>
                  </a:tcPr>
                </a:tc>
                <a:tc>
                  <a:txBody>
                    <a:bodyPr/>
                    <a:lstStyle/>
                    <a:p>
                      <a:pPr algn="ctr" fontAlgn="b"/>
                      <a:r>
                        <a:rPr lang="en-GB" sz="900" b="0" i="0" u="none" strike="noStrike">
                          <a:solidFill>
                            <a:schemeClr val="tx1"/>
                          </a:solidFill>
                          <a:effectLst/>
                          <a:latin typeface="+mn-lt"/>
                        </a:rPr>
                        <a:t>32.29</a:t>
                      </a:r>
                    </a:p>
                  </a:txBody>
                  <a:tcPr marL="0" marR="0" marT="0" marB="0" anchor="ctr">
                    <a:noFill/>
                  </a:tcPr>
                </a:tc>
                <a:tc>
                  <a:txBody>
                    <a:bodyPr/>
                    <a:lstStyle/>
                    <a:p>
                      <a:pPr algn="ctr" fontAlgn="b"/>
                      <a:r>
                        <a:rPr lang="en-GB" sz="900" b="0" i="0" u="none" strike="noStrike">
                          <a:solidFill>
                            <a:schemeClr val="tx1"/>
                          </a:solidFill>
                          <a:effectLst/>
                          <a:latin typeface="+mn-lt"/>
                        </a:rPr>
                        <a:t>13.88</a:t>
                      </a:r>
                    </a:p>
                  </a:txBody>
                  <a:tcPr marL="0" marR="0" marT="0" marB="0" anchor="ctr">
                    <a:noFill/>
                  </a:tcPr>
                </a:tc>
                <a:tc>
                  <a:txBody>
                    <a:bodyPr/>
                    <a:lstStyle/>
                    <a:p>
                      <a:pPr algn="ctr" fontAlgn="b"/>
                      <a:r>
                        <a:rPr lang="en-GB" sz="900" b="0" i="0" u="none" strike="noStrike">
                          <a:solidFill>
                            <a:schemeClr val="tx1"/>
                          </a:solidFill>
                          <a:effectLst/>
                          <a:latin typeface="+mn-lt"/>
                        </a:rPr>
                        <a:t>14.04</a:t>
                      </a:r>
                    </a:p>
                  </a:txBody>
                  <a:tcPr marL="0" marR="0" marT="0" marB="0" anchor="ctr">
                    <a:noFill/>
                  </a:tcPr>
                </a:tc>
                <a:tc>
                  <a:txBody>
                    <a:bodyPr/>
                    <a:lstStyle/>
                    <a:p>
                      <a:pPr algn="ctr" fontAlgn="b"/>
                      <a:r>
                        <a:rPr lang="en-GB" sz="900" b="0" i="0" u="none" strike="noStrike">
                          <a:solidFill>
                            <a:schemeClr val="tx1"/>
                          </a:solidFill>
                          <a:effectLst/>
                          <a:latin typeface="+mn-lt"/>
                        </a:rPr>
                        <a:t>8.02</a:t>
                      </a:r>
                    </a:p>
                  </a:txBody>
                  <a:tcPr marL="0" marR="0" marT="0" marB="0" anchor="ctr">
                    <a:noFill/>
                  </a:tcPr>
                </a:tc>
                <a:tc>
                  <a:txBody>
                    <a:bodyPr/>
                    <a:lstStyle/>
                    <a:p>
                      <a:pPr algn="ctr" fontAlgn="b"/>
                      <a:r>
                        <a:rPr lang="en-GB" sz="900" b="0" i="0" u="none" strike="noStrike">
                          <a:solidFill>
                            <a:schemeClr val="tx1"/>
                          </a:solidFill>
                          <a:effectLst/>
                          <a:latin typeface="+mn-lt"/>
                        </a:rPr>
                        <a:t>0.06</a:t>
                      </a:r>
                    </a:p>
                  </a:txBody>
                  <a:tcPr marL="0" marR="0" marT="0" marB="0" anchor="ctr">
                    <a:noFill/>
                  </a:tcPr>
                </a:tc>
                <a:tc>
                  <a:txBody>
                    <a:bodyPr/>
                    <a:lstStyle/>
                    <a:p>
                      <a:pPr algn="ctr" fontAlgn="b"/>
                      <a:r>
                        <a:rPr lang="en-GB" sz="900" b="0" i="0" u="none" strike="noStrike">
                          <a:solidFill>
                            <a:schemeClr val="tx1"/>
                          </a:solidFill>
                          <a:effectLst/>
                          <a:latin typeface="+mn-lt"/>
                        </a:rPr>
                        <a:t>0.68</a:t>
                      </a:r>
                      <a:endParaRPr lang="en-GB" sz="900" b="0" i="0" u="none" strike="noStrike" dirty="0">
                        <a:solidFill>
                          <a:schemeClr val="tx1"/>
                        </a:solidFill>
                        <a:effectLst/>
                        <a:latin typeface="+mn-lt"/>
                      </a:endParaRPr>
                    </a:p>
                  </a:txBody>
                  <a:tcPr marL="0" marR="0" marT="0" marB="0" anchor="ctr">
                    <a:noFill/>
                  </a:tcPr>
                </a:tc>
                <a:extLst>
                  <a:ext uri="{0D108BD9-81ED-4DB2-BD59-A6C34878D82A}">
                    <a16:rowId xmlns:a16="http://schemas.microsoft.com/office/drawing/2014/main" val="10003"/>
                  </a:ext>
                </a:extLst>
              </a:tr>
            </a:tbl>
          </a:graphicData>
        </a:graphic>
      </p:graphicFrame>
      <p:sp>
        <p:nvSpPr>
          <p:cNvPr id="22" name="TextBox 21">
            <a:extLst>
              <a:ext uri="{FF2B5EF4-FFF2-40B4-BE49-F238E27FC236}">
                <a16:creationId xmlns:a16="http://schemas.microsoft.com/office/drawing/2014/main" id="{EB1DCDEA-C88F-AA30-3CDA-1BFEA2332F6D}"/>
              </a:ext>
            </a:extLst>
          </p:cNvPr>
          <p:cNvSpPr txBox="1"/>
          <p:nvPr/>
        </p:nvSpPr>
        <p:spPr bwMode="auto">
          <a:xfrm>
            <a:off x="539543" y="4027393"/>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Periodic Returns (%)</a:t>
            </a:r>
          </a:p>
        </p:txBody>
      </p:sp>
      <p:sp>
        <p:nvSpPr>
          <p:cNvPr id="23" name="TextBox 22">
            <a:extLst>
              <a:ext uri="{FF2B5EF4-FFF2-40B4-BE49-F238E27FC236}">
                <a16:creationId xmlns:a16="http://schemas.microsoft.com/office/drawing/2014/main" id="{3CC07427-3A3E-17E1-8F98-9E7C2374E3EE}"/>
              </a:ext>
            </a:extLst>
          </p:cNvPr>
          <p:cNvSpPr txBox="1"/>
          <p:nvPr/>
        </p:nvSpPr>
        <p:spPr bwMode="auto">
          <a:xfrm>
            <a:off x="5195033" y="1907045"/>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Ranked Returns (%)</a:t>
            </a:r>
          </a:p>
        </p:txBody>
      </p:sp>
      <p:graphicFrame>
        <p:nvGraphicFramePr>
          <p:cNvPr id="16" name="Chart 15">
            <a:extLst>
              <a:ext uri="{FF2B5EF4-FFF2-40B4-BE49-F238E27FC236}">
                <a16:creationId xmlns:a16="http://schemas.microsoft.com/office/drawing/2014/main" id="{F9DC53F2-202A-75BF-C1BF-4BE0C58B8133}"/>
              </a:ext>
            </a:extLst>
          </p:cNvPr>
          <p:cNvGraphicFramePr/>
          <p:nvPr>
            <p:extLst>
              <p:ext uri="{D42A27DB-BD31-4B8C-83A1-F6EECF244321}">
                <p14:modId xmlns:p14="http://schemas.microsoft.com/office/powerpoint/2010/main" val="1131188457"/>
              </p:ext>
            </p:extLst>
          </p:nvPr>
        </p:nvGraphicFramePr>
        <p:xfrm>
          <a:off x="5266944" y="2157984"/>
          <a:ext cx="4189010" cy="45868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091599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52C7D755-D4C3-A329-6870-BEB5F9E87378}"/>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135206</a:t>
            </a:r>
          </a:p>
        </p:txBody>
      </p:sp>
      <p:sp>
        <p:nvSpPr>
          <p:cNvPr id="3" name="Title 2"/>
          <p:cNvSpPr>
            <a:spLocks noGrp="1"/>
          </p:cNvSpPr>
          <p:nvPr>
            <p:ph type="title"/>
          </p:nvPr>
        </p:nvSpPr>
        <p:spPr/>
        <p:txBody>
          <a:bodyPr/>
          <a:lstStyle/>
          <a:p>
            <a:r>
              <a:rPr lang="en-US"/>
              <a:t>Fixed Income</a:t>
            </a:r>
          </a:p>
        </p:txBody>
      </p:sp>
      <p:sp>
        <p:nvSpPr>
          <p:cNvPr id="4" name="Slide Number Placeholder 3"/>
          <p:cNvSpPr>
            <a:spLocks noGrp="1"/>
          </p:cNvSpPr>
          <p:nvPr>
            <p:ph type="sldNum" sz="quarter" idx="12"/>
          </p:nvPr>
        </p:nvSpPr>
        <p:spPr/>
        <p:txBody>
          <a:bodyPr/>
          <a:lstStyle/>
          <a:p>
            <a:fld id="{66F6FF41-5833-4EBF-9145-362BCED2914A}" type="slidenum">
              <a:rPr lang="en-US" smtClean="0"/>
              <a:t>13</a:t>
            </a:fld>
            <a:endParaRPr lang="en-US"/>
          </a:p>
        </p:txBody>
      </p:sp>
      <p:pic>
        <p:nvPicPr>
          <p:cNvPr id="6" name="Picture Placeholder 5">
            <a:extLst>
              <a:ext uri="{FF2B5EF4-FFF2-40B4-BE49-F238E27FC236}">
                <a16:creationId xmlns:a16="http://schemas.microsoft.com/office/drawing/2014/main" id="{AD086EEE-7E4E-DB22-2D1B-B963D3842FEE}"/>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31" name="Text Placeholder 30"/>
          <p:cNvSpPr>
            <a:spLocks noGrp="1"/>
          </p:cNvSpPr>
          <p:nvPr>
            <p:ph type="body" sz="quarter" idx="15"/>
          </p:nvPr>
        </p:nvSpPr>
        <p:spPr/>
        <p:txBody>
          <a:bodyPr/>
          <a:lstStyle/>
          <a:p>
            <a:r>
              <a:rPr lang="en-US" dirty="0"/>
              <a:t>1. Bloomberg US Treasury and US Corporate Bond Indices.</a:t>
            </a:r>
          </a:p>
          <a:p>
            <a:r>
              <a:rPr lang="en-US" dirty="0"/>
              <a:t>2. Bloomberg Municipal Bond Index.</a:t>
            </a:r>
          </a:p>
          <a:p>
            <a:r>
              <a:rPr lang="en-US" dirty="0"/>
              <a:t>One basis point (bps) equals 0.01%. </a:t>
            </a:r>
            <a:r>
              <a:rPr lang="en-US" b="1" dirty="0"/>
              <a:t>Past performance is not a guarantee of future results. </a:t>
            </a:r>
            <a:r>
              <a:rPr lang="en-US" dirty="0"/>
              <a:t>Indices are not available for direct investment. Index performance does not reflect the expenses associated with the management of an actual portfolio. Yield curve data from Federal Reserve. State and local bonds and the Yield to Worst are from the S&amp;P National AMT-Free Municipal Bond Index. AAA-AA Corporates represent the ICE </a:t>
            </a:r>
            <a:r>
              <a:rPr lang="en-US" dirty="0" err="1"/>
              <a:t>BofA</a:t>
            </a:r>
            <a:r>
              <a:rPr lang="en-US" dirty="0"/>
              <a:t> US Corporates, AA-AAA rated. A-BBB Corporates represent the ICE </a:t>
            </a:r>
            <a:r>
              <a:rPr lang="en-US" dirty="0" err="1"/>
              <a:t>BofA</a:t>
            </a:r>
            <a:r>
              <a:rPr lang="en-US" dirty="0"/>
              <a:t> Corporates, BBB-A rated. Bloomberg data provided by Bloomberg. US long-term bonds, bills, inflation, and fixed income factor data © Stocks, Bonds, Bills, and Inflation (SBBI) Yearbook™, Ibbotson Associates, Chicago (annually updated work by Roger G. Ibbotson and Rex A. Sinquefield). FTSE fixed income indices © 2026 FTSE Fixed Income LLC, all rights reserved. ICE </a:t>
            </a:r>
            <a:r>
              <a:rPr lang="en-US" dirty="0" err="1"/>
              <a:t>BofA</a:t>
            </a:r>
            <a:r>
              <a:rPr lang="en-US" dirty="0"/>
              <a:t> index data © 2026 ICE Data Indices, LLC. S&amp;P data © 2026 S&amp;P Dow Jones Indices LLC, a division of S&amp;P Global. All rights reserved. Bloomberg data provided by Bloomberg.</a:t>
            </a:r>
          </a:p>
        </p:txBody>
      </p:sp>
      <p:sp>
        <p:nvSpPr>
          <p:cNvPr id="7" name="Text Placeholder 6"/>
          <p:cNvSpPr>
            <a:spLocks noGrp="1"/>
          </p:cNvSpPr>
          <p:nvPr>
            <p:ph type="body" sz="quarter" idx="14"/>
          </p:nvPr>
        </p:nvSpPr>
        <p:spPr/>
        <p:txBody>
          <a:bodyPr/>
          <a:lstStyle/>
          <a:p>
            <a:r>
              <a:rPr lang="en-US" dirty="0">
                <a:highlight>
                  <a:srgbClr val="FFFFFF"/>
                </a:highlight>
              </a:rPr>
              <a:t>Returns (USD), 1st Quarter 2026</a:t>
            </a:r>
          </a:p>
        </p:txBody>
      </p:sp>
      <p:sp>
        <p:nvSpPr>
          <p:cNvPr id="42" name="Text Placeholder 3">
            <a:extLst>
              <a:ext uri="{FF2B5EF4-FFF2-40B4-BE49-F238E27FC236}">
                <a16:creationId xmlns:a16="http://schemas.microsoft.com/office/drawing/2014/main" id="{4D9B6E88-4EC1-9760-3E91-8A6F291AB2DF}"/>
              </a:ext>
            </a:extLst>
          </p:cNvPr>
          <p:cNvSpPr txBox="1"/>
          <p:nvPr/>
        </p:nvSpPr>
        <p:spPr>
          <a:xfrm>
            <a:off x="533839" y="1843462"/>
            <a:ext cx="2355278" cy="4248885"/>
          </a:xfrm>
          <a:prstGeom prst="rect">
            <a:avLst/>
          </a:prstGeom>
        </p:spPr>
        <p:txBody>
          <a:bodyPr vert="horz" lIns="91440" tIns="45720" rIns="91440" bIns="45720" rtlCol="0">
            <a:noAutofit/>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defTabSz="999643">
              <a:spcBef>
                <a:spcPts val="900"/>
              </a:spcBef>
            </a:pPr>
            <a:r>
              <a:rPr lang="en-US" sz="850" dirty="0">
                <a:latin typeface="+mn-lt"/>
              </a:rPr>
              <a:t>Within the US Treasury market, interest rates increased during the quarter. </a:t>
            </a:r>
          </a:p>
          <a:p>
            <a:pPr defTabSz="999643">
              <a:spcBef>
                <a:spcPts val="900"/>
              </a:spcBef>
            </a:pPr>
            <a:r>
              <a:rPr lang="en-US" sz="850" dirty="0">
                <a:latin typeface="+mn-lt"/>
              </a:rPr>
              <a:t>On the short end of the yield curve, </a:t>
            </a:r>
            <a:r>
              <a:rPr lang="en-US" sz="850">
                <a:latin typeface="+mn-lt"/>
              </a:rPr>
              <a:t>the </a:t>
            </a:r>
            <a:br>
              <a:rPr lang="en-US" sz="850">
                <a:latin typeface="+mn-lt"/>
              </a:rPr>
            </a:br>
            <a:r>
              <a:rPr lang="en-US" sz="850">
                <a:latin typeface="+mn-lt"/>
              </a:rPr>
              <a:t>1-Month </a:t>
            </a:r>
            <a:r>
              <a:rPr lang="en-US" sz="850" dirty="0">
                <a:latin typeface="+mn-lt"/>
              </a:rPr>
              <a:t>US Treasury Bill yield remained unchanged at 3.74%. The 1-Year US Treasury Bill yield increased 20 basis points (bps) to 3.68%. The yield on the 2-Year US Treasury Note increased 32 bps to 3.79%.</a:t>
            </a:r>
          </a:p>
          <a:p>
            <a:pPr defTabSz="999643">
              <a:spcBef>
                <a:spcPts val="900"/>
              </a:spcBef>
            </a:pPr>
            <a:r>
              <a:rPr lang="en-US" sz="850" dirty="0">
                <a:latin typeface="+mn-lt"/>
              </a:rPr>
              <a:t>The yield on the 5-Year US Treasury Note increased 19 bps to 3.92%. The yield on the 10-Year US Treasury Note increased 12 bps to 4.30%. The yield on the 30-Year US Treasury Bond increased 4 bps to 4.88%. </a:t>
            </a:r>
          </a:p>
          <a:p>
            <a:pPr defTabSz="999643">
              <a:spcBef>
                <a:spcPts val="900"/>
              </a:spcBef>
            </a:pPr>
            <a:r>
              <a:rPr lang="en-US" sz="850" dirty="0">
                <a:latin typeface="+mn-lt"/>
              </a:rPr>
              <a:t>In terms of total returns, short-term US treasury bonds returned +0.15% and intermediate-term US treasury bonds returned +0.05%. Short-term corporate bonds returned +0.09% and intermediate-term corporate bonds returned -0.22%.</a:t>
            </a:r>
            <a:r>
              <a:rPr lang="en-US" sz="850" baseline="30000" dirty="0">
                <a:latin typeface="+mn-lt"/>
              </a:rPr>
              <a:t>1</a:t>
            </a:r>
          </a:p>
          <a:p>
            <a:pPr defTabSz="999643">
              <a:spcBef>
                <a:spcPts val="900"/>
              </a:spcBef>
            </a:pPr>
            <a:r>
              <a:rPr lang="en-US" sz="850" dirty="0">
                <a:latin typeface="+mn-lt"/>
              </a:rPr>
              <a:t>The total returns for short- and intermediate-term municipal bonds were +0.43% and -0.57%, respectively. Within the municipal fixed income market, general obligation bonds returned -0.32% while revenue bonds returned -0.13%.</a:t>
            </a:r>
            <a:r>
              <a:rPr lang="en-US" sz="850" baseline="30000" dirty="0">
                <a:latin typeface="+mn-lt"/>
              </a:rPr>
              <a:t>2</a:t>
            </a:r>
          </a:p>
        </p:txBody>
      </p:sp>
      <p:graphicFrame>
        <p:nvGraphicFramePr>
          <p:cNvPr id="43" name="Table 42">
            <a:extLst>
              <a:ext uri="{FF2B5EF4-FFF2-40B4-BE49-F238E27FC236}">
                <a16:creationId xmlns:a16="http://schemas.microsoft.com/office/drawing/2014/main" id="{A66529C7-D5E6-B1E1-087D-7B5EABEFC368}"/>
              </a:ext>
            </a:extLst>
          </p:cNvPr>
          <p:cNvGraphicFramePr>
            <a:graphicFrameLocks noGrp="1"/>
          </p:cNvGraphicFramePr>
          <p:nvPr>
            <p:extLst>
              <p:ext uri="{D42A27DB-BD31-4B8C-83A1-F6EECF244321}">
                <p14:modId xmlns:p14="http://schemas.microsoft.com/office/powerpoint/2010/main" val="3384102373"/>
              </p:ext>
            </p:extLst>
          </p:nvPr>
        </p:nvGraphicFramePr>
        <p:xfrm>
          <a:off x="3217742" y="4108598"/>
          <a:ext cx="6326645" cy="2369126"/>
        </p:xfrm>
        <a:graphic>
          <a:graphicData uri="http://schemas.openxmlformats.org/drawingml/2006/table">
            <a:tbl>
              <a:tblPr>
                <a:tableStyleId>{5C22544A-7EE6-4342-B048-85BDC9FD1C3A}</a:tableStyleId>
              </a:tblPr>
              <a:tblGrid>
                <a:gridCol w="2582478">
                  <a:extLst>
                    <a:ext uri="{9D8B030D-6E8A-4147-A177-3AD203B41FA5}">
                      <a16:colId xmlns:a16="http://schemas.microsoft.com/office/drawing/2014/main" val="20000"/>
                    </a:ext>
                  </a:extLst>
                </a:gridCol>
                <a:gridCol w="534881">
                  <a:extLst>
                    <a:ext uri="{9D8B030D-6E8A-4147-A177-3AD203B41FA5}">
                      <a16:colId xmlns:a16="http://schemas.microsoft.com/office/drawing/2014/main" val="851030634"/>
                    </a:ext>
                  </a:extLst>
                </a:gridCol>
                <a:gridCol w="534881">
                  <a:extLst>
                    <a:ext uri="{9D8B030D-6E8A-4147-A177-3AD203B41FA5}">
                      <a16:colId xmlns:a16="http://schemas.microsoft.com/office/drawing/2014/main" val="20001"/>
                    </a:ext>
                  </a:extLst>
                </a:gridCol>
                <a:gridCol w="534881">
                  <a:extLst>
                    <a:ext uri="{9D8B030D-6E8A-4147-A177-3AD203B41FA5}">
                      <a16:colId xmlns:a16="http://schemas.microsoft.com/office/drawing/2014/main" val="20003"/>
                    </a:ext>
                  </a:extLst>
                </a:gridCol>
                <a:gridCol w="534881">
                  <a:extLst>
                    <a:ext uri="{9D8B030D-6E8A-4147-A177-3AD203B41FA5}">
                      <a16:colId xmlns:a16="http://schemas.microsoft.com/office/drawing/2014/main" val="20004"/>
                    </a:ext>
                  </a:extLst>
                </a:gridCol>
                <a:gridCol w="534881">
                  <a:extLst>
                    <a:ext uri="{9D8B030D-6E8A-4147-A177-3AD203B41FA5}">
                      <a16:colId xmlns:a16="http://schemas.microsoft.com/office/drawing/2014/main" val="20005"/>
                    </a:ext>
                  </a:extLst>
                </a:gridCol>
                <a:gridCol w="534881">
                  <a:extLst>
                    <a:ext uri="{9D8B030D-6E8A-4147-A177-3AD203B41FA5}">
                      <a16:colId xmlns:a16="http://schemas.microsoft.com/office/drawing/2014/main" val="3967470143"/>
                    </a:ext>
                  </a:extLst>
                </a:gridCol>
                <a:gridCol w="534881">
                  <a:extLst>
                    <a:ext uri="{9D8B030D-6E8A-4147-A177-3AD203B41FA5}">
                      <a16:colId xmlns:a16="http://schemas.microsoft.com/office/drawing/2014/main" val="679049475"/>
                    </a:ext>
                  </a:extLst>
                </a:gridCol>
              </a:tblGrid>
              <a:tr h="0">
                <a:tc>
                  <a:txBody>
                    <a:bodyPr/>
                    <a:lstStyle/>
                    <a:p>
                      <a:endParaRPr lang="en-GB" sz="500"/>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50" normalizeH="0" baseline="0" noProof="0">
                          <a:ln>
                            <a:noFill/>
                          </a:ln>
                          <a:solidFill>
                            <a:srgbClr val="000000"/>
                          </a:solidFill>
                          <a:effectLst/>
                          <a:uLnTx/>
                          <a:uFillTx/>
                          <a:latin typeface="+mn-lt"/>
                          <a:ea typeface="+mn-ea"/>
                          <a:cs typeface="+mn-cs"/>
                        </a:rPr>
                        <a:t>ANNUALIZED</a:t>
                      </a: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0" normalizeH="0" baseline="0" noProof="0">
                          <a:ln>
                            <a:noFill/>
                          </a:ln>
                          <a:solidFill>
                            <a:srgbClr val="000000"/>
                          </a:solidFill>
                          <a:effectLst/>
                          <a:uLnTx/>
                          <a:uFillTx/>
                          <a:latin typeface="+mn-lt"/>
                          <a:ea typeface="+mn-ea"/>
                          <a:cs typeface="+mn-cs"/>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47783">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rgbClr val="000000"/>
                          </a:solidFill>
                          <a:effectLst/>
                          <a:latin typeface="+mn-lt"/>
                        </a:rPr>
                        <a:t>QTR</a:t>
                      </a:r>
                    </a:p>
                  </a:txBody>
                  <a:tcPr marL="0" marR="0" marT="0"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18194">
                <a:tc>
                  <a:txBody>
                    <a:bodyPr/>
                    <a:lstStyle/>
                    <a:p>
                      <a:pPr algn="l" fontAlgn="b"/>
                      <a:r>
                        <a:rPr lang="en-US" sz="800" b="0" i="0" u="none" strike="noStrike" kern="1200" dirty="0">
                          <a:solidFill>
                            <a:srgbClr val="000000"/>
                          </a:solidFill>
                          <a:effectLst/>
                          <a:latin typeface="+mn-lt"/>
                          <a:ea typeface="+mn-ea"/>
                          <a:cs typeface="+mn-cs"/>
                        </a:rPr>
                        <a:t>ICE </a:t>
                      </a:r>
                      <a:r>
                        <a:rPr lang="en-US" sz="800" b="0" i="0" u="none" strike="noStrike" kern="1200" dirty="0" err="1">
                          <a:solidFill>
                            <a:srgbClr val="000000"/>
                          </a:solidFill>
                          <a:effectLst/>
                          <a:latin typeface="+mn-lt"/>
                          <a:ea typeface="+mn-ea"/>
                          <a:cs typeface="+mn-cs"/>
                        </a:rPr>
                        <a:t>BofA</a:t>
                      </a:r>
                      <a:r>
                        <a:rPr lang="en-US" sz="800" b="0" i="0" u="none" strike="noStrike" kern="1200" dirty="0">
                          <a:solidFill>
                            <a:srgbClr val="000000"/>
                          </a:solidFill>
                          <a:effectLst/>
                          <a:latin typeface="+mn-lt"/>
                          <a:ea typeface="+mn-ea"/>
                          <a:cs typeface="+mn-cs"/>
                        </a:rPr>
                        <a:t> US 3-Month Treasury Bill Index</a:t>
                      </a:r>
                    </a:p>
                  </a:txBody>
                  <a:tcPr marL="46800" marR="7168" marT="7168" marB="0" anchor="ctr">
                    <a:noFill/>
                  </a:tcPr>
                </a:tc>
                <a:tc>
                  <a:txBody>
                    <a:bodyPr/>
                    <a:lstStyle/>
                    <a:p>
                      <a:pPr algn="r" fontAlgn="b"/>
                      <a:r>
                        <a:rPr lang="en-GB" sz="800" b="0" i="0" u="none" strike="noStrike" dirty="0">
                          <a:solidFill>
                            <a:schemeClr val="tx1"/>
                          </a:solidFill>
                          <a:effectLst/>
                          <a:latin typeface="+mn-lt"/>
                        </a:rPr>
                        <a:t>0.85</a:t>
                      </a:r>
                    </a:p>
                  </a:txBody>
                  <a:tcPr marL="0" marR="182880" marT="0" marB="0" anchor="ctr">
                    <a:noFill/>
                  </a:tcPr>
                </a:tc>
                <a:tc>
                  <a:txBody>
                    <a:bodyPr/>
                    <a:lstStyle/>
                    <a:p>
                      <a:pPr algn="r" fontAlgn="b"/>
                      <a:r>
                        <a:rPr lang="en-GB" sz="800" b="0" i="0" u="none" strike="noStrike">
                          <a:solidFill>
                            <a:schemeClr val="tx1"/>
                          </a:solidFill>
                          <a:effectLst/>
                          <a:latin typeface="+mn-lt"/>
                        </a:rPr>
                        <a:t>4.00</a:t>
                      </a:r>
                    </a:p>
                  </a:txBody>
                  <a:tcPr marL="0" marR="182880" marT="0" marB="0" anchor="ctr">
                    <a:noFill/>
                  </a:tcPr>
                </a:tc>
                <a:tc>
                  <a:txBody>
                    <a:bodyPr/>
                    <a:lstStyle/>
                    <a:p>
                      <a:pPr algn="r" fontAlgn="b"/>
                      <a:r>
                        <a:rPr lang="en-GB" sz="800" b="0" i="0" u="none" strike="noStrike">
                          <a:solidFill>
                            <a:schemeClr val="tx1"/>
                          </a:solidFill>
                          <a:effectLst/>
                          <a:latin typeface="+mn-lt"/>
                        </a:rPr>
                        <a:t>4.74</a:t>
                      </a:r>
                    </a:p>
                  </a:txBody>
                  <a:tcPr marL="0" marR="182880" marT="0" marB="0" anchor="ctr">
                    <a:noFill/>
                  </a:tcPr>
                </a:tc>
                <a:tc>
                  <a:txBody>
                    <a:bodyPr/>
                    <a:lstStyle/>
                    <a:p>
                      <a:pPr algn="r" fontAlgn="b"/>
                      <a:r>
                        <a:rPr lang="en-GB" sz="800" b="0" i="0" u="none" strike="noStrike">
                          <a:solidFill>
                            <a:schemeClr val="tx1"/>
                          </a:solidFill>
                          <a:effectLst/>
                          <a:latin typeface="+mn-lt"/>
                        </a:rPr>
                        <a:t>3.34</a:t>
                      </a:r>
                    </a:p>
                  </a:txBody>
                  <a:tcPr marL="0" marR="182880" marT="0" marB="0" anchor="ctr">
                    <a:noFill/>
                  </a:tcPr>
                </a:tc>
                <a:tc>
                  <a:txBody>
                    <a:bodyPr/>
                    <a:lstStyle/>
                    <a:p>
                      <a:pPr algn="r" fontAlgn="b"/>
                      <a:r>
                        <a:rPr lang="en-GB" sz="800" b="0" i="0" u="none" strike="noStrike">
                          <a:solidFill>
                            <a:schemeClr val="tx1"/>
                          </a:solidFill>
                          <a:effectLst/>
                          <a:latin typeface="+mn-lt"/>
                        </a:rPr>
                        <a:t>2.26</a:t>
                      </a:r>
                    </a:p>
                  </a:txBody>
                  <a:tcPr marL="0" marR="182880" marT="0" marB="0" anchor="ctr">
                    <a:noFill/>
                  </a:tcPr>
                </a:tc>
                <a:tc>
                  <a:txBody>
                    <a:bodyPr/>
                    <a:lstStyle/>
                    <a:p>
                      <a:pPr algn="r" fontAlgn="b"/>
                      <a:r>
                        <a:rPr lang="en-GB" sz="800" b="0" i="0" u="none" strike="noStrike">
                          <a:solidFill>
                            <a:schemeClr val="tx1"/>
                          </a:solidFill>
                          <a:effectLst/>
                          <a:latin typeface="+mn-lt"/>
                        </a:rPr>
                        <a:t>1.53</a:t>
                      </a:r>
                    </a:p>
                  </a:txBody>
                  <a:tcPr marL="0" marR="182880" marT="0" marB="0" anchor="ctr">
                    <a:noFill/>
                  </a:tcPr>
                </a:tc>
                <a:tc>
                  <a:txBody>
                    <a:bodyPr/>
                    <a:lstStyle/>
                    <a:p>
                      <a:pPr algn="r" fontAlgn="b"/>
                      <a:r>
                        <a:rPr lang="en-GB" sz="800" b="0" i="0" u="none" strike="noStrike">
                          <a:solidFill>
                            <a:schemeClr val="tx1"/>
                          </a:solidFill>
                          <a:effectLst/>
                          <a:latin typeface="+mn-lt"/>
                        </a:rPr>
                        <a:t>1.70</a:t>
                      </a:r>
                    </a:p>
                  </a:txBody>
                  <a:tcPr marL="0" marR="182880" marT="0" marB="0" anchor="ctr">
                    <a:noFill/>
                  </a:tcPr>
                </a:tc>
                <a:extLst>
                  <a:ext uri="{0D108BD9-81ED-4DB2-BD59-A6C34878D82A}">
                    <a16:rowId xmlns:a16="http://schemas.microsoft.com/office/drawing/2014/main" val="10003"/>
                  </a:ext>
                </a:extLst>
              </a:tr>
              <a:tr h="218194">
                <a:tc>
                  <a:txBody>
                    <a:bodyPr/>
                    <a:lstStyle/>
                    <a:p>
                      <a:pPr algn="l" fontAlgn="b"/>
                      <a:r>
                        <a:rPr lang="en-US" sz="800" b="0" i="0" u="none" strike="noStrike" kern="1200">
                          <a:solidFill>
                            <a:srgbClr val="000000"/>
                          </a:solidFill>
                          <a:effectLst/>
                          <a:latin typeface="+mn-lt"/>
                          <a:ea typeface="+mn-ea"/>
                          <a:cs typeface="+mn-cs"/>
                        </a:rPr>
                        <a:t>ICE BofA 1-Year US Treasury Note Index</a:t>
                      </a:r>
                    </a:p>
                  </a:txBody>
                  <a:tcPr marL="46800" marR="7168" marT="7168" marB="0" anchor="ctr">
                    <a:noFill/>
                  </a:tcPr>
                </a:tc>
                <a:tc>
                  <a:txBody>
                    <a:bodyPr/>
                    <a:lstStyle/>
                    <a:p>
                      <a:pPr algn="r" fontAlgn="b"/>
                      <a:r>
                        <a:rPr lang="en-GB" sz="800" b="0" i="0" u="none" strike="noStrike">
                          <a:solidFill>
                            <a:schemeClr val="tx1"/>
                          </a:solidFill>
                          <a:effectLst/>
                          <a:latin typeface="+mn-lt"/>
                        </a:rPr>
                        <a:t>0.59</a:t>
                      </a:r>
                    </a:p>
                  </a:txBody>
                  <a:tcPr marL="0" marR="182880" marT="0" marB="0" anchor="ctr">
                    <a:noFill/>
                  </a:tcPr>
                </a:tc>
                <a:tc>
                  <a:txBody>
                    <a:bodyPr/>
                    <a:lstStyle/>
                    <a:p>
                      <a:pPr algn="r" fontAlgn="b"/>
                      <a:r>
                        <a:rPr lang="en-GB" sz="800" b="0" i="0" u="none" strike="noStrike">
                          <a:solidFill>
                            <a:schemeClr val="tx1"/>
                          </a:solidFill>
                          <a:effectLst/>
                          <a:latin typeface="+mn-lt"/>
                        </a:rPr>
                        <a:t>3.67</a:t>
                      </a:r>
                    </a:p>
                  </a:txBody>
                  <a:tcPr marL="0" marR="182880" marT="0" marB="0" anchor="ctr">
                    <a:noFill/>
                  </a:tcPr>
                </a:tc>
                <a:tc>
                  <a:txBody>
                    <a:bodyPr/>
                    <a:lstStyle/>
                    <a:p>
                      <a:pPr algn="r" fontAlgn="b"/>
                      <a:r>
                        <a:rPr lang="en-GB" sz="800" b="0" i="0" u="none" strike="noStrike">
                          <a:solidFill>
                            <a:schemeClr val="tx1"/>
                          </a:solidFill>
                          <a:effectLst/>
                          <a:latin typeface="+mn-lt"/>
                        </a:rPr>
                        <a:t>4.32</a:t>
                      </a:r>
                    </a:p>
                  </a:txBody>
                  <a:tcPr marL="0" marR="182880" marT="0" marB="0" anchor="ctr">
                    <a:noFill/>
                  </a:tcPr>
                </a:tc>
                <a:tc>
                  <a:txBody>
                    <a:bodyPr/>
                    <a:lstStyle/>
                    <a:p>
                      <a:pPr algn="r" fontAlgn="b"/>
                      <a:r>
                        <a:rPr lang="en-GB" sz="800" b="0" i="0" u="none" strike="noStrike">
                          <a:solidFill>
                            <a:schemeClr val="tx1"/>
                          </a:solidFill>
                          <a:effectLst/>
                          <a:latin typeface="+mn-lt"/>
                        </a:rPr>
                        <a:t>2.58</a:t>
                      </a:r>
                    </a:p>
                  </a:txBody>
                  <a:tcPr marL="0" marR="182880" marT="0" marB="0" anchor="ctr">
                    <a:noFill/>
                  </a:tcPr>
                </a:tc>
                <a:tc>
                  <a:txBody>
                    <a:bodyPr/>
                    <a:lstStyle/>
                    <a:p>
                      <a:pPr algn="r" fontAlgn="b"/>
                      <a:r>
                        <a:rPr lang="en-GB" sz="800" b="0" i="0" u="none" strike="noStrike">
                          <a:solidFill>
                            <a:schemeClr val="tx1"/>
                          </a:solidFill>
                          <a:effectLst/>
                          <a:latin typeface="+mn-lt"/>
                        </a:rPr>
                        <a:t>2.05</a:t>
                      </a:r>
                    </a:p>
                  </a:txBody>
                  <a:tcPr marL="0" marR="182880" marT="0" marB="0" anchor="ctr">
                    <a:noFill/>
                  </a:tcPr>
                </a:tc>
                <a:tc>
                  <a:txBody>
                    <a:bodyPr/>
                    <a:lstStyle/>
                    <a:p>
                      <a:pPr algn="r" fontAlgn="b"/>
                      <a:r>
                        <a:rPr lang="en-GB" sz="800" b="0" i="0" u="none" strike="noStrike">
                          <a:solidFill>
                            <a:schemeClr val="tx1"/>
                          </a:solidFill>
                          <a:effectLst/>
                          <a:latin typeface="+mn-lt"/>
                        </a:rPr>
                        <a:t>1.47</a:t>
                      </a:r>
                    </a:p>
                  </a:txBody>
                  <a:tcPr marL="0" marR="182880" marT="0" marB="0" anchor="ctr">
                    <a:noFill/>
                  </a:tcPr>
                </a:tc>
                <a:tc>
                  <a:txBody>
                    <a:bodyPr/>
                    <a:lstStyle/>
                    <a:p>
                      <a:pPr algn="r" fontAlgn="b"/>
                      <a:r>
                        <a:rPr lang="en-GB" sz="800" b="0" i="0" u="none" strike="noStrike">
                          <a:solidFill>
                            <a:schemeClr val="tx1"/>
                          </a:solidFill>
                          <a:effectLst/>
                          <a:latin typeface="+mn-lt"/>
                        </a:rPr>
                        <a:t>1.90</a:t>
                      </a:r>
                    </a:p>
                  </a:txBody>
                  <a:tcPr marL="0" marR="182880" marT="0" marB="0" anchor="ctr">
                    <a:noFill/>
                  </a:tcPr>
                </a:tc>
                <a:extLst>
                  <a:ext uri="{0D108BD9-81ED-4DB2-BD59-A6C34878D82A}">
                    <a16:rowId xmlns:a16="http://schemas.microsoft.com/office/drawing/2014/main" val="10004"/>
                  </a:ext>
                </a:extLst>
              </a:tr>
              <a:tr h="218194">
                <a:tc>
                  <a:txBody>
                    <a:bodyPr/>
                    <a:lstStyle/>
                    <a:p>
                      <a:pPr algn="l" fontAlgn="b"/>
                      <a:r>
                        <a:rPr lang="en-US" sz="800" b="0" i="0" u="none" strike="noStrike" kern="1200">
                          <a:solidFill>
                            <a:srgbClr val="000000"/>
                          </a:solidFill>
                          <a:effectLst/>
                          <a:latin typeface="+mn-lt"/>
                          <a:ea typeface="+mn-ea"/>
                          <a:cs typeface="+mn-cs"/>
                        </a:rPr>
                        <a:t>Bloomberg U.S. TIPS Index</a:t>
                      </a:r>
                    </a:p>
                  </a:txBody>
                  <a:tcPr marL="46800" marR="7168" marT="7168" marB="0" anchor="ctr">
                    <a:noFill/>
                  </a:tcPr>
                </a:tc>
                <a:tc>
                  <a:txBody>
                    <a:bodyPr/>
                    <a:lstStyle/>
                    <a:p>
                      <a:pPr algn="r" fontAlgn="b"/>
                      <a:r>
                        <a:rPr lang="en-GB" sz="800" b="0" i="0" u="none" strike="noStrike">
                          <a:solidFill>
                            <a:schemeClr val="tx1"/>
                          </a:solidFill>
                          <a:effectLst/>
                          <a:latin typeface="+mn-lt"/>
                        </a:rPr>
                        <a:t>0.26</a:t>
                      </a:r>
                    </a:p>
                  </a:txBody>
                  <a:tcPr marL="0" marR="182880" marT="0" marB="0" anchor="ctr">
                    <a:noFill/>
                  </a:tcPr>
                </a:tc>
                <a:tc>
                  <a:txBody>
                    <a:bodyPr/>
                    <a:lstStyle/>
                    <a:p>
                      <a:pPr algn="r" fontAlgn="b"/>
                      <a:r>
                        <a:rPr lang="en-GB" sz="800" b="0" i="0" u="none" strike="noStrike">
                          <a:solidFill>
                            <a:schemeClr val="tx1"/>
                          </a:solidFill>
                          <a:effectLst/>
                          <a:latin typeface="+mn-lt"/>
                        </a:rPr>
                        <a:t>3.00</a:t>
                      </a:r>
                    </a:p>
                  </a:txBody>
                  <a:tcPr marL="0" marR="182880" marT="0" marB="0" anchor="ctr">
                    <a:noFill/>
                  </a:tcPr>
                </a:tc>
                <a:tc>
                  <a:txBody>
                    <a:bodyPr/>
                    <a:lstStyle/>
                    <a:p>
                      <a:pPr algn="r" fontAlgn="b"/>
                      <a:r>
                        <a:rPr lang="en-GB" sz="800" b="0" i="0" u="none" strike="noStrike">
                          <a:solidFill>
                            <a:schemeClr val="tx1"/>
                          </a:solidFill>
                          <a:effectLst/>
                          <a:latin typeface="+mn-lt"/>
                        </a:rPr>
                        <a:t>3.18</a:t>
                      </a:r>
                    </a:p>
                  </a:txBody>
                  <a:tcPr marL="0" marR="182880" marT="0" marB="0" anchor="ctr">
                    <a:noFill/>
                  </a:tcPr>
                </a:tc>
                <a:tc>
                  <a:txBody>
                    <a:bodyPr/>
                    <a:lstStyle/>
                    <a:p>
                      <a:pPr algn="r" fontAlgn="b"/>
                      <a:r>
                        <a:rPr lang="en-GB" sz="800" b="0" i="0" u="none" strike="noStrike">
                          <a:solidFill>
                            <a:schemeClr val="tx1"/>
                          </a:solidFill>
                          <a:effectLst/>
                          <a:latin typeface="+mn-lt"/>
                        </a:rPr>
                        <a:t>1.48</a:t>
                      </a:r>
                      <a:endParaRPr lang="en-GB" sz="800" b="0" i="0" u="none" strike="noStrike" dirty="0">
                        <a:solidFill>
                          <a:schemeClr val="tx1"/>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2.66</a:t>
                      </a:r>
                    </a:p>
                  </a:txBody>
                  <a:tcPr marL="0" marR="182880" marT="0" marB="0" anchor="ctr">
                    <a:noFill/>
                  </a:tcPr>
                </a:tc>
                <a:tc>
                  <a:txBody>
                    <a:bodyPr/>
                    <a:lstStyle/>
                    <a:p>
                      <a:pPr algn="r" fontAlgn="b"/>
                      <a:r>
                        <a:rPr lang="en-GB" sz="800" b="0" i="0" u="none" strike="noStrike">
                          <a:solidFill>
                            <a:schemeClr val="tx1"/>
                          </a:solidFill>
                          <a:effectLst/>
                          <a:latin typeface="+mn-lt"/>
                        </a:rPr>
                        <a:t>2.78</a:t>
                      </a:r>
                    </a:p>
                  </a:txBody>
                  <a:tcPr marL="0" marR="182880" marT="0" marB="0" anchor="ctr">
                    <a:noFill/>
                  </a:tcPr>
                </a:tc>
                <a:tc>
                  <a:txBody>
                    <a:bodyPr/>
                    <a:lstStyle/>
                    <a:p>
                      <a:pPr algn="r" fontAlgn="b"/>
                      <a:r>
                        <a:rPr lang="en-GB" sz="800" b="0" i="0" u="none" strike="noStrike">
                          <a:solidFill>
                            <a:schemeClr val="tx1"/>
                          </a:solidFill>
                          <a:effectLst/>
                          <a:latin typeface="+mn-lt"/>
                        </a:rPr>
                        <a:t>3.64</a:t>
                      </a:r>
                    </a:p>
                  </a:txBody>
                  <a:tcPr marL="0" marR="182880" marT="0" marB="0" anchor="ctr">
                    <a:noFill/>
                  </a:tcPr>
                </a:tc>
                <a:extLst>
                  <a:ext uri="{0D108BD9-81ED-4DB2-BD59-A6C34878D82A}">
                    <a16:rowId xmlns:a16="http://schemas.microsoft.com/office/drawing/2014/main" val="4272147078"/>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 (hedged to USD)</a:t>
                      </a:r>
                    </a:p>
                  </a:txBody>
                  <a:tcPr marL="46800" marR="7168" marT="7168" marB="0" anchor="ctr">
                    <a:noFill/>
                  </a:tcPr>
                </a:tc>
                <a:tc>
                  <a:txBody>
                    <a:bodyPr/>
                    <a:lstStyle/>
                    <a:p>
                      <a:pPr algn="r" fontAlgn="b"/>
                      <a:r>
                        <a:rPr lang="en-GB" sz="800" b="0" i="0" u="none" strike="noStrike">
                          <a:solidFill>
                            <a:schemeClr val="tx1"/>
                          </a:solidFill>
                          <a:effectLst/>
                          <a:latin typeface="+mn-lt"/>
                        </a:rPr>
                        <a:t>0.23</a:t>
                      </a:r>
                    </a:p>
                  </a:txBody>
                  <a:tcPr marL="0" marR="182880" marT="0" marB="0" anchor="ctr">
                    <a:noFill/>
                  </a:tcPr>
                </a:tc>
                <a:tc>
                  <a:txBody>
                    <a:bodyPr/>
                    <a:lstStyle/>
                    <a:p>
                      <a:pPr algn="r" fontAlgn="b"/>
                      <a:r>
                        <a:rPr lang="en-GB" sz="800" b="0" i="0" u="none" strike="noStrike">
                          <a:solidFill>
                            <a:schemeClr val="tx1"/>
                          </a:solidFill>
                          <a:effectLst/>
                          <a:latin typeface="+mn-lt"/>
                        </a:rPr>
                        <a:t>3.88</a:t>
                      </a:r>
                    </a:p>
                  </a:txBody>
                  <a:tcPr marL="0" marR="182880" marT="0" marB="0" anchor="ctr">
                    <a:noFill/>
                  </a:tcPr>
                </a:tc>
                <a:tc>
                  <a:txBody>
                    <a:bodyPr/>
                    <a:lstStyle/>
                    <a:p>
                      <a:pPr algn="r" fontAlgn="b"/>
                      <a:r>
                        <a:rPr lang="en-GB" sz="800" b="0" i="0" u="none" strike="noStrike">
                          <a:solidFill>
                            <a:schemeClr val="tx1"/>
                          </a:solidFill>
                          <a:effectLst/>
                          <a:latin typeface="+mn-lt"/>
                        </a:rPr>
                        <a:t>4.35</a:t>
                      </a:r>
                    </a:p>
                  </a:txBody>
                  <a:tcPr marL="0" marR="182880" marT="0" marB="0" anchor="ctr">
                    <a:noFill/>
                  </a:tcPr>
                </a:tc>
                <a:tc>
                  <a:txBody>
                    <a:bodyPr/>
                    <a:lstStyle/>
                    <a:p>
                      <a:pPr algn="r" fontAlgn="b"/>
                      <a:r>
                        <a:rPr lang="en-GB" sz="800" b="0" i="0" u="none" strike="noStrike">
                          <a:solidFill>
                            <a:schemeClr val="tx1"/>
                          </a:solidFill>
                          <a:effectLst/>
                          <a:latin typeface="+mn-lt"/>
                        </a:rPr>
                        <a:t>1.92</a:t>
                      </a:r>
                    </a:p>
                  </a:txBody>
                  <a:tcPr marL="0" marR="182880" marT="0" marB="0" anchor="ctr">
                    <a:noFill/>
                  </a:tcPr>
                </a:tc>
                <a:tc>
                  <a:txBody>
                    <a:bodyPr/>
                    <a:lstStyle/>
                    <a:p>
                      <a:pPr algn="r" fontAlgn="b"/>
                      <a:r>
                        <a:rPr lang="en-GB" sz="800" b="0" i="0" u="none" strike="noStrike">
                          <a:solidFill>
                            <a:schemeClr val="tx1"/>
                          </a:solidFill>
                          <a:effectLst/>
                          <a:latin typeface="+mn-lt"/>
                        </a:rPr>
                        <a:t>1.99</a:t>
                      </a:r>
                    </a:p>
                  </a:txBody>
                  <a:tcPr marL="0" marR="182880" marT="0" marB="0" anchor="ctr">
                    <a:noFill/>
                  </a:tcPr>
                </a:tc>
                <a:tc>
                  <a:txBody>
                    <a:bodyPr/>
                    <a:lstStyle/>
                    <a:p>
                      <a:pPr algn="r" fontAlgn="b"/>
                      <a:r>
                        <a:rPr lang="en-GB" sz="800" b="0" i="0" u="none" strike="noStrike">
                          <a:solidFill>
                            <a:schemeClr val="tx1"/>
                          </a:solidFill>
                          <a:effectLst/>
                          <a:latin typeface="+mn-lt"/>
                        </a:rPr>
                        <a:t>1.95</a:t>
                      </a:r>
                    </a:p>
                  </a:txBody>
                  <a:tcPr marL="0" marR="182880" marT="0" marB="0" anchor="ctr">
                    <a:noFill/>
                  </a:tcPr>
                </a:tc>
                <a:tc>
                  <a:txBody>
                    <a:bodyPr/>
                    <a:lstStyle/>
                    <a:p>
                      <a:pPr algn="r" fontAlgn="b"/>
                      <a:r>
                        <a:rPr lang="en-GB" sz="800" b="0" i="0" u="none" strike="noStrike">
                          <a:solidFill>
                            <a:schemeClr val="tx1"/>
                          </a:solidFill>
                          <a:effectLst/>
                          <a:latin typeface="+mn-lt"/>
                        </a:rPr>
                        <a:t>2.49</a:t>
                      </a:r>
                    </a:p>
                  </a:txBody>
                  <a:tcPr marL="0" marR="182880" marT="0" marB="0" anchor="ctr">
                    <a:noFill/>
                  </a:tcPr>
                </a:tc>
                <a:extLst>
                  <a:ext uri="{0D108BD9-81ED-4DB2-BD59-A6C34878D82A}">
                    <a16:rowId xmlns:a16="http://schemas.microsoft.com/office/drawing/2014/main" val="78724785"/>
                  </a:ext>
                </a:extLst>
              </a:tr>
              <a:tr h="218194">
                <a:tc>
                  <a:txBody>
                    <a:bodyPr/>
                    <a:lstStyle/>
                    <a:p>
                      <a:pPr algn="l" fontAlgn="b"/>
                      <a:r>
                        <a:rPr lang="en-US" sz="800" b="0" i="0" u="none" strike="noStrike" kern="1200">
                          <a:solidFill>
                            <a:srgbClr val="000000"/>
                          </a:solidFill>
                          <a:effectLst/>
                          <a:latin typeface="+mn-lt"/>
                          <a:ea typeface="+mn-ea"/>
                          <a:cs typeface="+mn-cs"/>
                        </a:rPr>
                        <a:t>Bloomberg U.S. Aggregate Bond Index</a:t>
                      </a:r>
                    </a:p>
                  </a:txBody>
                  <a:tcPr marL="46800" marR="7168" marT="7168" marB="0" anchor="ctr">
                    <a:noFill/>
                  </a:tcPr>
                </a:tc>
                <a:tc>
                  <a:txBody>
                    <a:bodyPr/>
                    <a:lstStyle/>
                    <a:p>
                      <a:pPr algn="r" fontAlgn="b"/>
                      <a:r>
                        <a:rPr lang="en-GB" sz="800" b="0" i="0" u="none" strike="noStrike">
                          <a:solidFill>
                            <a:srgbClr val="C00000"/>
                          </a:solidFill>
                          <a:effectLst/>
                          <a:latin typeface="+mn-lt"/>
                        </a:rPr>
                        <a:t>-0.05</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4.35</a:t>
                      </a:r>
                    </a:p>
                  </a:txBody>
                  <a:tcPr marL="0" marR="182880" marT="0" marB="0" anchor="ctr">
                    <a:noFill/>
                  </a:tcPr>
                </a:tc>
                <a:tc>
                  <a:txBody>
                    <a:bodyPr/>
                    <a:lstStyle/>
                    <a:p>
                      <a:pPr algn="r" fontAlgn="b"/>
                      <a:r>
                        <a:rPr lang="en-GB" sz="800" b="0" i="0" u="none" strike="noStrike">
                          <a:solidFill>
                            <a:schemeClr val="tx1"/>
                          </a:solidFill>
                          <a:effectLst/>
                          <a:latin typeface="+mn-lt"/>
                        </a:rPr>
                        <a:t>3.63</a:t>
                      </a:r>
                    </a:p>
                  </a:txBody>
                  <a:tcPr marL="0" marR="182880" marT="0" marB="0" anchor="ctr">
                    <a:noFill/>
                  </a:tcPr>
                </a:tc>
                <a:tc>
                  <a:txBody>
                    <a:bodyPr/>
                    <a:lstStyle/>
                    <a:p>
                      <a:pPr algn="r" fontAlgn="b"/>
                      <a:r>
                        <a:rPr lang="en-GB" sz="800" b="0" i="0" u="none" strike="noStrike">
                          <a:solidFill>
                            <a:schemeClr val="tx1"/>
                          </a:solidFill>
                          <a:effectLst/>
                          <a:latin typeface="+mn-lt"/>
                        </a:rPr>
                        <a:t>0.31</a:t>
                      </a:r>
                    </a:p>
                  </a:txBody>
                  <a:tcPr marL="0" marR="182880" marT="0" marB="0" anchor="ctr">
                    <a:noFill/>
                  </a:tcPr>
                </a:tc>
                <a:tc>
                  <a:txBody>
                    <a:bodyPr/>
                    <a:lstStyle/>
                    <a:p>
                      <a:pPr algn="r" fontAlgn="b"/>
                      <a:r>
                        <a:rPr lang="en-GB" sz="800" b="0" i="0" u="none" strike="noStrike">
                          <a:solidFill>
                            <a:schemeClr val="tx1"/>
                          </a:solidFill>
                          <a:effectLst/>
                          <a:latin typeface="+mn-lt"/>
                        </a:rPr>
                        <a:t>1.70</a:t>
                      </a:r>
                    </a:p>
                  </a:txBody>
                  <a:tcPr marL="0" marR="182880" marT="0" marB="0" anchor="ctr">
                    <a:noFill/>
                  </a:tcPr>
                </a:tc>
                <a:tc>
                  <a:txBody>
                    <a:bodyPr/>
                    <a:lstStyle/>
                    <a:p>
                      <a:pPr algn="r" fontAlgn="b"/>
                      <a:r>
                        <a:rPr lang="en-GB" sz="800" b="0" i="0" u="none" strike="noStrike">
                          <a:solidFill>
                            <a:schemeClr val="tx1"/>
                          </a:solidFill>
                          <a:effectLst/>
                          <a:latin typeface="+mn-lt"/>
                        </a:rPr>
                        <a:t>2.39</a:t>
                      </a:r>
                    </a:p>
                  </a:txBody>
                  <a:tcPr marL="0" marR="182880" marT="0" marB="0" anchor="ctr">
                    <a:noFill/>
                  </a:tcPr>
                </a:tc>
                <a:tc>
                  <a:txBody>
                    <a:bodyPr/>
                    <a:lstStyle/>
                    <a:p>
                      <a:pPr algn="r" fontAlgn="b"/>
                      <a:r>
                        <a:rPr lang="en-GB" sz="800" b="0" i="0" u="none" strike="noStrike">
                          <a:solidFill>
                            <a:schemeClr val="tx1"/>
                          </a:solidFill>
                          <a:effectLst/>
                          <a:latin typeface="+mn-lt"/>
                        </a:rPr>
                        <a:t>3.28</a:t>
                      </a:r>
                    </a:p>
                  </a:txBody>
                  <a:tcPr marL="0" marR="182880" marT="0" marB="0" anchor="ctr">
                    <a:noFill/>
                  </a:tcPr>
                </a:tc>
                <a:extLst>
                  <a:ext uri="{0D108BD9-81ED-4DB2-BD59-A6C34878D82A}">
                    <a16:rowId xmlns:a16="http://schemas.microsoft.com/office/drawing/2014/main" val="549291973"/>
                  </a:ext>
                </a:extLst>
              </a:tr>
              <a:tr h="218194">
                <a:tc>
                  <a:txBody>
                    <a:bodyPr/>
                    <a:lstStyle/>
                    <a:p>
                      <a:pPr algn="l" fontAlgn="b"/>
                      <a:r>
                        <a:rPr lang="en-US" sz="800" b="0" i="0" u="none" strike="noStrike" kern="1200">
                          <a:solidFill>
                            <a:srgbClr val="000000"/>
                          </a:solidFill>
                          <a:effectLst/>
                          <a:latin typeface="+mn-lt"/>
                          <a:ea typeface="+mn-ea"/>
                          <a:cs typeface="+mn-cs"/>
                        </a:rPr>
                        <a:t>Bloomberg Municipal Bond Index</a:t>
                      </a:r>
                    </a:p>
                  </a:txBody>
                  <a:tcPr marL="46800" marR="7168" marT="7168" marB="0" anchor="ctr">
                    <a:noFill/>
                  </a:tcPr>
                </a:tc>
                <a:tc>
                  <a:txBody>
                    <a:bodyPr/>
                    <a:lstStyle/>
                    <a:p>
                      <a:pPr algn="r" fontAlgn="b"/>
                      <a:r>
                        <a:rPr lang="en-GB" sz="800" b="0" i="0" u="none" strike="noStrike">
                          <a:solidFill>
                            <a:srgbClr val="C00000"/>
                          </a:solidFill>
                          <a:effectLst/>
                          <a:latin typeface="+mn-lt"/>
                        </a:rPr>
                        <a:t>-0.18</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4.29</a:t>
                      </a:r>
                    </a:p>
                  </a:txBody>
                  <a:tcPr marL="0" marR="182880" marT="0" marB="0" anchor="ctr">
                    <a:noFill/>
                  </a:tcPr>
                </a:tc>
                <a:tc>
                  <a:txBody>
                    <a:bodyPr/>
                    <a:lstStyle/>
                    <a:p>
                      <a:pPr algn="r" fontAlgn="b"/>
                      <a:r>
                        <a:rPr lang="en-GB" sz="800" b="0" i="0" u="none" strike="noStrike">
                          <a:solidFill>
                            <a:schemeClr val="tx1"/>
                          </a:solidFill>
                          <a:effectLst/>
                          <a:latin typeface="+mn-lt"/>
                        </a:rPr>
                        <a:t>2.87</a:t>
                      </a:r>
                    </a:p>
                  </a:txBody>
                  <a:tcPr marL="0" marR="182880" marT="0" marB="0" anchor="ctr">
                    <a:noFill/>
                  </a:tcPr>
                </a:tc>
                <a:tc>
                  <a:txBody>
                    <a:bodyPr/>
                    <a:lstStyle/>
                    <a:p>
                      <a:pPr algn="r" fontAlgn="b"/>
                      <a:r>
                        <a:rPr lang="en-GB" sz="800" b="0" i="0" u="none" strike="noStrike">
                          <a:solidFill>
                            <a:schemeClr val="tx1"/>
                          </a:solidFill>
                          <a:effectLst/>
                          <a:latin typeface="+mn-lt"/>
                        </a:rPr>
                        <a:t>0.84</a:t>
                      </a:r>
                      <a:endParaRPr lang="en-GB" sz="800" b="0" i="0" u="none" strike="noStrike" dirty="0">
                        <a:solidFill>
                          <a:schemeClr val="tx1"/>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2.16</a:t>
                      </a:r>
                    </a:p>
                  </a:txBody>
                  <a:tcPr marL="0" marR="182880" marT="0" marB="0" anchor="ctr">
                    <a:noFill/>
                  </a:tcPr>
                </a:tc>
                <a:tc>
                  <a:txBody>
                    <a:bodyPr/>
                    <a:lstStyle/>
                    <a:p>
                      <a:pPr algn="r" fontAlgn="b"/>
                      <a:r>
                        <a:rPr lang="en-GB" sz="800" b="0" i="0" u="none" strike="noStrike">
                          <a:solidFill>
                            <a:schemeClr val="tx1"/>
                          </a:solidFill>
                          <a:effectLst/>
                          <a:latin typeface="+mn-lt"/>
                        </a:rPr>
                        <a:t>3.29</a:t>
                      </a:r>
                    </a:p>
                  </a:txBody>
                  <a:tcPr marL="0" marR="182880" marT="0" marB="0" anchor="ctr">
                    <a:noFill/>
                  </a:tcPr>
                </a:tc>
                <a:tc>
                  <a:txBody>
                    <a:bodyPr/>
                    <a:lstStyle/>
                    <a:p>
                      <a:pPr algn="r" fontAlgn="b"/>
                      <a:r>
                        <a:rPr lang="en-GB" sz="800" b="0" i="0" u="none" strike="noStrike">
                          <a:solidFill>
                            <a:schemeClr val="tx1"/>
                          </a:solidFill>
                          <a:effectLst/>
                          <a:latin typeface="+mn-lt"/>
                        </a:rPr>
                        <a:t>3.50</a:t>
                      </a:r>
                    </a:p>
                  </a:txBody>
                  <a:tcPr marL="0" marR="182880" marT="0" marB="0" anchor="ctr">
                    <a:noFill/>
                  </a:tcPr>
                </a:tc>
                <a:extLst>
                  <a:ext uri="{0D108BD9-81ED-4DB2-BD59-A6C34878D82A}">
                    <a16:rowId xmlns:a16="http://schemas.microsoft.com/office/drawing/2014/main" val="4284189487"/>
                  </a:ext>
                </a:extLst>
              </a:tr>
              <a:tr h="218194">
                <a:tc>
                  <a:txBody>
                    <a:bodyPr/>
                    <a:lstStyle/>
                    <a:p>
                      <a:pPr algn="l" fontAlgn="b"/>
                      <a:r>
                        <a:rPr lang="en-US" sz="800" b="0" i="0" u="none" strike="noStrike" kern="1200">
                          <a:solidFill>
                            <a:srgbClr val="000000"/>
                          </a:solidFill>
                          <a:effectLst/>
                          <a:latin typeface="+mn-lt"/>
                          <a:ea typeface="+mn-ea"/>
                          <a:cs typeface="+mn-cs"/>
                        </a:rPr>
                        <a:t>Bloomberg U.S. Government Bond Index Long</a:t>
                      </a:r>
                    </a:p>
                  </a:txBody>
                  <a:tcPr marL="46800" marR="7168" marT="7168" marB="0" anchor="ctr">
                    <a:noFill/>
                  </a:tcPr>
                </a:tc>
                <a:tc>
                  <a:txBody>
                    <a:bodyPr/>
                    <a:lstStyle/>
                    <a:p>
                      <a:pPr algn="r" fontAlgn="b"/>
                      <a:r>
                        <a:rPr lang="en-GB" sz="800" b="0" i="0" u="none" strike="noStrike">
                          <a:solidFill>
                            <a:srgbClr val="C00000"/>
                          </a:solidFill>
                          <a:effectLst/>
                          <a:latin typeface="+mn-lt"/>
                        </a:rPr>
                        <a:t>-0.40</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0.49</a:t>
                      </a:r>
                    </a:p>
                  </a:txBody>
                  <a:tcPr marL="0" marR="182880" marT="0" marB="0" anchor="ctr">
                    <a:noFill/>
                  </a:tcPr>
                </a:tc>
                <a:tc>
                  <a:txBody>
                    <a:bodyPr/>
                    <a:lstStyle/>
                    <a:p>
                      <a:pPr algn="r" fontAlgn="b"/>
                      <a:r>
                        <a:rPr lang="en-GB" sz="800" b="0" i="0" u="none" strike="noStrike">
                          <a:solidFill>
                            <a:srgbClr val="C00000"/>
                          </a:solidFill>
                          <a:effectLst/>
                          <a:latin typeface="+mn-lt"/>
                        </a:rPr>
                        <a:t>-1.47</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rgbClr val="C00000"/>
                          </a:solidFill>
                          <a:effectLst/>
                          <a:latin typeface="+mn-lt"/>
                        </a:rPr>
                        <a:t>-4.55</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rgbClr val="C00000"/>
                          </a:solidFill>
                          <a:effectLst/>
                          <a:latin typeface="+mn-lt"/>
                        </a:rPr>
                        <a:t>-0.77</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2.55</a:t>
                      </a:r>
                    </a:p>
                  </a:txBody>
                  <a:tcPr marL="0" marR="182880" marT="0" marB="0" anchor="ctr">
                    <a:noFill/>
                  </a:tcPr>
                </a:tc>
                <a:tc>
                  <a:txBody>
                    <a:bodyPr/>
                    <a:lstStyle/>
                    <a:p>
                      <a:pPr algn="r" fontAlgn="b"/>
                      <a:r>
                        <a:rPr lang="en-GB" sz="800" b="0" i="0" u="none" strike="noStrike">
                          <a:solidFill>
                            <a:schemeClr val="tx1"/>
                          </a:solidFill>
                          <a:effectLst/>
                          <a:latin typeface="+mn-lt"/>
                        </a:rPr>
                        <a:t>3.47</a:t>
                      </a:r>
                    </a:p>
                  </a:txBody>
                  <a:tcPr marL="0" marR="182880" marT="0" marB="0" anchor="ctr">
                    <a:noFill/>
                  </a:tcPr>
                </a:tc>
                <a:extLst>
                  <a:ext uri="{0D108BD9-81ED-4DB2-BD59-A6C34878D82A}">
                    <a16:rowId xmlns:a16="http://schemas.microsoft.com/office/drawing/2014/main" val="655811284"/>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a:t>
                      </a:r>
                    </a:p>
                  </a:txBody>
                  <a:tcPr marL="46800" marR="7168" marT="7168" marB="0" anchor="ctr">
                    <a:noFill/>
                  </a:tcPr>
                </a:tc>
                <a:tc>
                  <a:txBody>
                    <a:bodyPr/>
                    <a:lstStyle/>
                    <a:p>
                      <a:pPr algn="r" fontAlgn="b"/>
                      <a:r>
                        <a:rPr lang="en-GB" sz="800" b="0" i="0" u="none" strike="noStrike">
                          <a:solidFill>
                            <a:srgbClr val="C00000"/>
                          </a:solidFill>
                          <a:effectLst/>
                          <a:latin typeface="+mn-lt"/>
                        </a:rPr>
                        <a:t>-0.48</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5.15</a:t>
                      </a:r>
                    </a:p>
                  </a:txBody>
                  <a:tcPr marL="0" marR="182880" marT="0" marB="0" anchor="ctr">
                    <a:noFill/>
                  </a:tcPr>
                </a:tc>
                <a:tc>
                  <a:txBody>
                    <a:bodyPr/>
                    <a:lstStyle/>
                    <a:p>
                      <a:pPr algn="r" fontAlgn="b"/>
                      <a:r>
                        <a:rPr lang="en-GB" sz="800" b="0" i="0" u="none" strike="noStrike">
                          <a:solidFill>
                            <a:schemeClr val="tx1"/>
                          </a:solidFill>
                          <a:effectLst/>
                          <a:latin typeface="+mn-lt"/>
                        </a:rPr>
                        <a:t>3.55</a:t>
                      </a:r>
                    </a:p>
                  </a:txBody>
                  <a:tcPr marL="0" marR="182880" marT="0" marB="0" anchor="ctr">
                    <a:noFill/>
                  </a:tcPr>
                </a:tc>
                <a:tc>
                  <a:txBody>
                    <a:bodyPr/>
                    <a:lstStyle/>
                    <a:p>
                      <a:pPr algn="r" fontAlgn="b"/>
                      <a:r>
                        <a:rPr lang="en-GB" sz="800" b="0" i="0" u="none" strike="noStrike">
                          <a:solidFill>
                            <a:schemeClr val="tx1"/>
                          </a:solidFill>
                          <a:effectLst/>
                          <a:latin typeface="+mn-lt"/>
                        </a:rPr>
                        <a:t>0.26</a:t>
                      </a:r>
                      <a:endParaRPr lang="en-GB" sz="800" b="0" i="0" u="none" strike="noStrike" dirty="0">
                        <a:solidFill>
                          <a:schemeClr val="tx1"/>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0.84</a:t>
                      </a:r>
                    </a:p>
                  </a:txBody>
                  <a:tcPr marL="0" marR="182880" marT="0" marB="0" anchor="ctr">
                    <a:noFill/>
                  </a:tcPr>
                </a:tc>
                <a:tc>
                  <a:txBody>
                    <a:bodyPr/>
                    <a:lstStyle/>
                    <a:p>
                      <a:pPr algn="r" fontAlgn="b"/>
                      <a:r>
                        <a:rPr lang="en-GB" sz="800" b="0" i="0" u="none" strike="noStrike">
                          <a:solidFill>
                            <a:schemeClr val="tx1"/>
                          </a:solidFill>
                          <a:effectLst/>
                          <a:latin typeface="+mn-lt"/>
                        </a:rPr>
                        <a:t>0.14</a:t>
                      </a:r>
                    </a:p>
                  </a:txBody>
                  <a:tcPr marL="0" marR="182880" marT="0" marB="0" anchor="ctr">
                    <a:noFill/>
                  </a:tcPr>
                </a:tc>
                <a:tc>
                  <a:txBody>
                    <a:bodyPr/>
                    <a:lstStyle/>
                    <a:p>
                      <a:pPr algn="r" fontAlgn="b"/>
                      <a:r>
                        <a:rPr lang="en-GB" sz="800" b="0" i="0" u="none" strike="noStrike">
                          <a:solidFill>
                            <a:schemeClr val="tx1"/>
                          </a:solidFill>
                          <a:effectLst/>
                          <a:latin typeface="+mn-lt"/>
                        </a:rPr>
                        <a:t>1.81</a:t>
                      </a:r>
                    </a:p>
                  </a:txBody>
                  <a:tcPr marL="0" marR="182880" marT="0" marB="0" anchor="ctr">
                    <a:noFill/>
                  </a:tcPr>
                </a:tc>
                <a:extLst>
                  <a:ext uri="{0D108BD9-81ED-4DB2-BD59-A6C34878D82A}">
                    <a16:rowId xmlns:a16="http://schemas.microsoft.com/office/drawing/2014/main" val="1488062421"/>
                  </a:ext>
                </a:extLst>
              </a:tr>
              <a:tr h="218194">
                <a:tc>
                  <a:txBody>
                    <a:bodyPr/>
                    <a:lstStyle/>
                    <a:p>
                      <a:pPr algn="l" fontAlgn="b"/>
                      <a:r>
                        <a:rPr lang="en-US" sz="800" b="0" i="0" u="none" strike="noStrike" kern="1200">
                          <a:solidFill>
                            <a:srgbClr val="000000"/>
                          </a:solidFill>
                          <a:effectLst/>
                          <a:latin typeface="+mn-lt"/>
                          <a:ea typeface="+mn-ea"/>
                          <a:cs typeface="+mn-cs"/>
                        </a:rPr>
                        <a:t>Bloomberg U.S. High Yield Corporate Bond Index</a:t>
                      </a:r>
                    </a:p>
                  </a:txBody>
                  <a:tcPr marL="46800" marR="7168" marT="7168" marB="0" anchor="ctr">
                    <a:noFill/>
                  </a:tcPr>
                </a:tc>
                <a:tc>
                  <a:txBody>
                    <a:bodyPr/>
                    <a:lstStyle/>
                    <a:p>
                      <a:pPr algn="r" fontAlgn="b"/>
                      <a:r>
                        <a:rPr lang="en-GB" sz="800" b="0" i="0" u="none" strike="noStrike">
                          <a:solidFill>
                            <a:srgbClr val="C00000"/>
                          </a:solidFill>
                          <a:effectLst/>
                          <a:latin typeface="+mn-lt"/>
                        </a:rPr>
                        <a:t>-0.50</a:t>
                      </a:r>
                      <a:endParaRPr lang="en-GB" sz="800" b="0" i="0" u="none" strike="noStrike" dirty="0">
                        <a:solidFill>
                          <a:srgbClr val="C00000"/>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7.01</a:t>
                      </a:r>
                    </a:p>
                  </a:txBody>
                  <a:tcPr marL="0" marR="182880" marT="0" marB="0" anchor="ctr">
                    <a:noFill/>
                  </a:tcPr>
                </a:tc>
                <a:tc>
                  <a:txBody>
                    <a:bodyPr/>
                    <a:lstStyle/>
                    <a:p>
                      <a:pPr algn="r" fontAlgn="b"/>
                      <a:r>
                        <a:rPr lang="en-GB" sz="800" b="0" i="0" u="none" strike="noStrike">
                          <a:solidFill>
                            <a:schemeClr val="tx1"/>
                          </a:solidFill>
                          <a:effectLst/>
                          <a:latin typeface="+mn-lt"/>
                        </a:rPr>
                        <a:t>8.60</a:t>
                      </a:r>
                    </a:p>
                  </a:txBody>
                  <a:tcPr marL="0" marR="182880" marT="0" marB="0" anchor="ctr">
                    <a:noFill/>
                  </a:tcPr>
                </a:tc>
                <a:tc>
                  <a:txBody>
                    <a:bodyPr/>
                    <a:lstStyle/>
                    <a:p>
                      <a:pPr algn="r" fontAlgn="b"/>
                      <a:r>
                        <a:rPr lang="en-GB" sz="800" b="0" i="0" u="none" strike="noStrike">
                          <a:solidFill>
                            <a:schemeClr val="tx1"/>
                          </a:solidFill>
                          <a:effectLst/>
                          <a:latin typeface="+mn-lt"/>
                        </a:rPr>
                        <a:t>4.23</a:t>
                      </a:r>
                      <a:endParaRPr lang="en-GB" sz="800" b="0" i="0" u="none" strike="noStrike" dirty="0">
                        <a:solidFill>
                          <a:schemeClr val="tx1"/>
                        </a:solidFill>
                        <a:effectLst/>
                        <a:latin typeface="+mn-lt"/>
                      </a:endParaRPr>
                    </a:p>
                  </a:txBody>
                  <a:tcPr marL="0" marR="182880" marT="0" marB="0" anchor="ctr">
                    <a:noFill/>
                  </a:tcPr>
                </a:tc>
                <a:tc>
                  <a:txBody>
                    <a:bodyPr/>
                    <a:lstStyle/>
                    <a:p>
                      <a:pPr algn="r" fontAlgn="b"/>
                      <a:r>
                        <a:rPr lang="en-GB" sz="800" b="0" i="0" u="none" strike="noStrike">
                          <a:solidFill>
                            <a:schemeClr val="tx1"/>
                          </a:solidFill>
                          <a:effectLst/>
                          <a:latin typeface="+mn-lt"/>
                        </a:rPr>
                        <a:t>6.12</a:t>
                      </a:r>
                    </a:p>
                  </a:txBody>
                  <a:tcPr marL="0" marR="182880" marT="0" marB="0" anchor="ctr">
                    <a:noFill/>
                  </a:tcPr>
                </a:tc>
                <a:tc>
                  <a:txBody>
                    <a:bodyPr/>
                    <a:lstStyle/>
                    <a:p>
                      <a:pPr algn="r" fontAlgn="b"/>
                      <a:r>
                        <a:rPr lang="en-GB" sz="800" b="0" i="0" u="none" strike="noStrike">
                          <a:solidFill>
                            <a:schemeClr val="tx1"/>
                          </a:solidFill>
                          <a:effectLst/>
                          <a:latin typeface="+mn-lt"/>
                        </a:rPr>
                        <a:t>5.72</a:t>
                      </a:r>
                    </a:p>
                  </a:txBody>
                  <a:tcPr marL="0" marR="182880" marT="0" marB="0" anchor="ctr">
                    <a:noFill/>
                  </a:tcPr>
                </a:tc>
                <a:tc>
                  <a:txBody>
                    <a:bodyPr/>
                    <a:lstStyle/>
                    <a:p>
                      <a:pPr algn="r" fontAlgn="b"/>
                      <a:r>
                        <a:rPr lang="en-GB" sz="800" b="0" i="0" u="none" strike="noStrike">
                          <a:solidFill>
                            <a:schemeClr val="tx1"/>
                          </a:solidFill>
                          <a:effectLst/>
                          <a:latin typeface="+mn-lt"/>
                        </a:rPr>
                        <a:t>6.56</a:t>
                      </a:r>
                      <a:endParaRPr lang="en-GB" sz="800" b="0" i="0" u="none" strike="noStrike" dirty="0">
                        <a:solidFill>
                          <a:schemeClr val="tx1"/>
                        </a:solidFill>
                        <a:effectLst/>
                        <a:latin typeface="+mn-lt"/>
                      </a:endParaRPr>
                    </a:p>
                  </a:txBody>
                  <a:tcPr marL="0" marR="182880" marT="0" marB="0" anchor="ctr">
                    <a:noFill/>
                  </a:tcPr>
                </a:tc>
                <a:extLst>
                  <a:ext uri="{0D108BD9-81ED-4DB2-BD59-A6C34878D82A}">
                    <a16:rowId xmlns:a16="http://schemas.microsoft.com/office/drawing/2014/main" val="150157158"/>
                  </a:ext>
                </a:extLst>
              </a:tr>
            </a:tbl>
          </a:graphicData>
        </a:graphic>
      </p:graphicFrame>
      <p:sp>
        <p:nvSpPr>
          <p:cNvPr id="46" name="TextBox 45">
            <a:extLst>
              <a:ext uri="{FF2B5EF4-FFF2-40B4-BE49-F238E27FC236}">
                <a16:creationId xmlns:a16="http://schemas.microsoft.com/office/drawing/2014/main" id="{F372AAE6-8398-C414-A8C4-B78833419465}"/>
              </a:ext>
            </a:extLst>
          </p:cNvPr>
          <p:cNvSpPr txBox="1"/>
          <p:nvPr/>
        </p:nvSpPr>
        <p:spPr bwMode="auto">
          <a:xfrm>
            <a:off x="7805334"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Worst</a:t>
            </a:r>
          </a:p>
        </p:txBody>
      </p:sp>
      <p:sp>
        <p:nvSpPr>
          <p:cNvPr id="47" name="Rectangle 46">
            <a:extLst>
              <a:ext uri="{FF2B5EF4-FFF2-40B4-BE49-F238E27FC236}">
                <a16:creationId xmlns:a16="http://schemas.microsoft.com/office/drawing/2014/main" id="{705DF762-196B-05B8-C304-67E5E30A180E}"/>
              </a:ext>
            </a:extLst>
          </p:cNvPr>
          <p:cNvSpPr/>
          <p:nvPr/>
        </p:nvSpPr>
        <p:spPr>
          <a:xfrm>
            <a:off x="7800709" y="2095723"/>
            <a:ext cx="63568" cy="6356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48" name="TextBox 47">
            <a:extLst>
              <a:ext uri="{FF2B5EF4-FFF2-40B4-BE49-F238E27FC236}">
                <a16:creationId xmlns:a16="http://schemas.microsoft.com/office/drawing/2014/main" id="{C7D43548-9A4C-73D0-7C80-26813A18121F}"/>
              </a:ext>
            </a:extLst>
          </p:cNvPr>
          <p:cNvSpPr txBox="1"/>
          <p:nvPr/>
        </p:nvSpPr>
        <p:spPr bwMode="auto">
          <a:xfrm>
            <a:off x="6753218"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Maturity</a:t>
            </a:r>
          </a:p>
        </p:txBody>
      </p:sp>
      <p:sp>
        <p:nvSpPr>
          <p:cNvPr id="49" name="Rectangle 48">
            <a:extLst>
              <a:ext uri="{FF2B5EF4-FFF2-40B4-BE49-F238E27FC236}">
                <a16:creationId xmlns:a16="http://schemas.microsoft.com/office/drawing/2014/main" id="{2A271108-5E95-46F6-07B6-E3283F60BEC8}"/>
              </a:ext>
            </a:extLst>
          </p:cNvPr>
          <p:cNvSpPr/>
          <p:nvPr/>
        </p:nvSpPr>
        <p:spPr>
          <a:xfrm>
            <a:off x="6753218" y="2095723"/>
            <a:ext cx="63568" cy="6356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50" name="TextBox 49">
            <a:extLst>
              <a:ext uri="{FF2B5EF4-FFF2-40B4-BE49-F238E27FC236}">
                <a16:creationId xmlns:a16="http://schemas.microsoft.com/office/drawing/2014/main" id="{BD5655BE-F5B6-67CA-39C7-BB66765ED5B0}"/>
              </a:ext>
            </a:extLst>
          </p:cNvPr>
          <p:cNvSpPr txBox="1"/>
          <p:nvPr/>
        </p:nvSpPr>
        <p:spPr bwMode="auto">
          <a:xfrm>
            <a:off x="3117936"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US Treasury Yield Curve (%)</a:t>
            </a:r>
          </a:p>
        </p:txBody>
      </p:sp>
      <p:sp>
        <p:nvSpPr>
          <p:cNvPr id="51" name="TextBox 50">
            <a:extLst>
              <a:ext uri="{FF2B5EF4-FFF2-40B4-BE49-F238E27FC236}">
                <a16:creationId xmlns:a16="http://schemas.microsoft.com/office/drawing/2014/main" id="{6EC4D7E0-7315-D1DF-5BA7-CD93A4B2A1A6}"/>
              </a:ext>
            </a:extLst>
          </p:cNvPr>
          <p:cNvSpPr txBox="1"/>
          <p:nvPr/>
        </p:nvSpPr>
        <p:spPr bwMode="auto">
          <a:xfrm>
            <a:off x="6633143"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Bond Yield Across Issuers (%)</a:t>
            </a:r>
          </a:p>
        </p:txBody>
      </p:sp>
      <p:sp>
        <p:nvSpPr>
          <p:cNvPr id="52" name="TextBox 51">
            <a:extLst>
              <a:ext uri="{FF2B5EF4-FFF2-40B4-BE49-F238E27FC236}">
                <a16:creationId xmlns:a16="http://schemas.microsoft.com/office/drawing/2014/main" id="{9CA31C08-951B-DD72-ED21-35BCE6864E61}"/>
              </a:ext>
            </a:extLst>
          </p:cNvPr>
          <p:cNvSpPr txBox="1"/>
          <p:nvPr/>
        </p:nvSpPr>
        <p:spPr bwMode="auto">
          <a:xfrm>
            <a:off x="3127664" y="4004869"/>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1" name="Chart 10">
            <a:extLst>
              <a:ext uri="{FF2B5EF4-FFF2-40B4-BE49-F238E27FC236}">
                <a16:creationId xmlns:a16="http://schemas.microsoft.com/office/drawing/2014/main" id="{7C0E0254-7500-783F-DCB5-1808E82627AA}"/>
              </a:ext>
            </a:extLst>
          </p:cNvPr>
          <p:cNvGraphicFramePr/>
          <p:nvPr>
            <p:extLst>
              <p:ext uri="{D42A27DB-BD31-4B8C-83A1-F6EECF244321}">
                <p14:modId xmlns:p14="http://schemas.microsoft.com/office/powerpoint/2010/main" val="3591993149"/>
              </p:ext>
            </p:extLst>
          </p:nvPr>
        </p:nvGraphicFramePr>
        <p:xfrm>
          <a:off x="3154680" y="2039112"/>
          <a:ext cx="3048508" cy="18093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a:extLst>
              <a:ext uri="{FF2B5EF4-FFF2-40B4-BE49-F238E27FC236}">
                <a16:creationId xmlns:a16="http://schemas.microsoft.com/office/drawing/2014/main" id="{42B7550D-D759-3230-D586-844B8AA96BF1}"/>
              </a:ext>
            </a:extLst>
          </p:cNvPr>
          <p:cNvGraphicFramePr/>
          <p:nvPr>
            <p:extLst>
              <p:ext uri="{D42A27DB-BD31-4B8C-83A1-F6EECF244321}">
                <p14:modId xmlns:p14="http://schemas.microsoft.com/office/powerpoint/2010/main" val="3534072974"/>
              </p:ext>
            </p:extLst>
          </p:nvPr>
        </p:nvGraphicFramePr>
        <p:xfrm>
          <a:off x="6556248" y="1956816"/>
          <a:ext cx="2974975" cy="17056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4878531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493DE8F5-02F3-D4CB-49C7-17E9C1FDE93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cs typeface="Arial"/>
              </a:rPr>
              <a:t>135207</a:t>
            </a:r>
          </a:p>
        </p:txBody>
      </p:sp>
      <p:sp>
        <p:nvSpPr>
          <p:cNvPr id="3" name="Title 2"/>
          <p:cNvSpPr>
            <a:spLocks noGrp="1"/>
          </p:cNvSpPr>
          <p:nvPr>
            <p:ph type="title"/>
          </p:nvPr>
        </p:nvSpPr>
        <p:spPr>
          <a:xfrm>
            <a:off x="467672" y="654508"/>
            <a:ext cx="9169088" cy="521864"/>
          </a:xfrm>
        </p:spPr>
        <p:txBody>
          <a:bodyPr/>
          <a:lstStyle/>
          <a:p>
            <a:r>
              <a:rPr lang="en-US"/>
              <a:t>Global Fixed Income</a:t>
            </a:r>
          </a:p>
        </p:txBody>
      </p:sp>
      <p:sp>
        <p:nvSpPr>
          <p:cNvPr id="4" name="Slide Number Placeholder 3"/>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Arial"/>
              </a:rPr>
              <a:pPr marL="0" marR="0" lvl="0" indent="0" algn="r" defTabSz="1018228" rtl="0" eaLnBrk="1" fontAlgn="auto" latinLnBrk="0" hangingPunct="1">
                <a:lnSpc>
                  <a:spcPct val="100000"/>
                </a:lnSpc>
                <a:spcBef>
                  <a:spcPct val="0"/>
                </a:spcBef>
                <a:spcAft>
                  <a:spcPct val="0"/>
                </a:spcAft>
                <a:buClrTx/>
                <a:buSzTx/>
                <a:buFontTx/>
                <a:buNone/>
                <a:defRPr/>
              </a:pPr>
              <a:t>14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Arial"/>
            </a:endParaRPr>
          </a:p>
        </p:txBody>
      </p:sp>
      <p:pic>
        <p:nvPicPr>
          <p:cNvPr id="9" name="Picture Placeholder 8">
            <a:extLst>
              <a:ext uri="{FF2B5EF4-FFF2-40B4-BE49-F238E27FC236}">
                <a16:creationId xmlns:a16="http://schemas.microsoft.com/office/drawing/2014/main" id="{17D4516C-8C07-E577-DD20-B5712865F58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31" name="Text Placeholder 30"/>
          <p:cNvSpPr>
            <a:spLocks noGrp="1"/>
          </p:cNvSpPr>
          <p:nvPr>
            <p:ph type="body" sz="quarter" idx="15"/>
          </p:nvPr>
        </p:nvSpPr>
        <p:spPr/>
        <p:txBody>
          <a:bodyPr/>
          <a:lstStyle/>
          <a:p>
            <a:r>
              <a:rPr lang="en-US"/>
              <a:t>One basis point (bps) equals 0.01%. Source: ICE BofA government yield. ICE BofA index data © 2026 ICE Data Indices, LLC.</a:t>
            </a:r>
          </a:p>
        </p:txBody>
      </p:sp>
      <p:sp>
        <p:nvSpPr>
          <p:cNvPr id="7" name="Text Placeholder 6"/>
          <p:cNvSpPr>
            <a:spLocks noGrp="1"/>
          </p:cNvSpPr>
          <p:nvPr>
            <p:ph type="body" sz="quarter" idx="14"/>
          </p:nvPr>
        </p:nvSpPr>
        <p:spPr/>
        <p:txBody>
          <a:bodyPr/>
          <a:lstStyle/>
          <a:p>
            <a:r>
              <a:rPr lang="en-US" dirty="0">
                <a:highlight>
                  <a:srgbClr val="FFFFFF"/>
                </a:highlight>
              </a:rPr>
              <a:t>Yield curves, 1st Quarter 2026</a:t>
            </a:r>
          </a:p>
        </p:txBody>
      </p:sp>
      <p:sp>
        <p:nvSpPr>
          <p:cNvPr id="14" name="Text Placeholder 8">
            <a:extLst>
              <a:ext uri="{FF2B5EF4-FFF2-40B4-BE49-F238E27FC236}">
                <a16:creationId xmlns:a16="http://schemas.microsoft.com/office/drawing/2014/main" id="{9E436DEA-2625-401D-3C1B-112D824DBC2D}"/>
              </a:ext>
            </a:extLst>
          </p:cNvPr>
          <p:cNvSpPr txBox="1"/>
          <p:nvPr/>
        </p:nvSpPr>
        <p:spPr>
          <a:xfrm>
            <a:off x="536373" y="1827304"/>
            <a:ext cx="2564636" cy="3538003"/>
          </a:xfrm>
          <a:prstGeom prst="rect">
            <a:avLst/>
          </a:prstGeom>
        </p:spPr>
        <p:txBody>
          <a:bodyPr vert="horz" lIns="91388" tIns="50911" rIns="91388" bIns="50911" rtlCol="0">
            <a:noAutofit/>
          </a:bodyPr>
          <a:lstStyle>
            <a:defPPr>
              <a:defRPr lang="en-US"/>
            </a:defPPr>
            <a:lvl1pPr marL="0" indent="0" algn="l" defTabSz="1018228" rtl="0" eaLnBrk="1" latinLnBrk="0" hangingPunct="1">
              <a:lnSpc>
                <a:spcPts val="1500"/>
              </a:lnSpc>
              <a:spcBef>
                <a:spcPts val="1200"/>
              </a:spcBef>
              <a:buFont typeface="Arial" pitchFamily="34" charset="0"/>
              <a:buNone/>
              <a:defRPr sz="1000" b="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ct val="0"/>
              </a:spcBef>
              <a:spcAft>
                <a:spcPts val="1200"/>
              </a:spcAft>
              <a:buFontTx/>
              <a:buNone/>
              <a:defRPr sz="1100" kern="1200">
                <a:solidFill>
                  <a:schemeClr val="tx1"/>
                </a:solidFill>
                <a:latin typeface="Arial" pitchFamily="34" charset="0"/>
                <a:ea typeface="+mn-ea"/>
                <a:cs typeface="Arial" pitchFamily="34" charset="0"/>
              </a:defRPr>
            </a:lvl2pPr>
            <a:lvl3pPr marL="182774" indent="-182774" algn="l" defTabSz="1018228" rtl="0" eaLnBrk="1" latinLnBrk="0" hangingPunct="1">
              <a:lnSpc>
                <a:spcPct val="110000"/>
              </a:lnSpc>
              <a:spcBef>
                <a:spcPct val="0"/>
              </a:spcBef>
              <a:spcAft>
                <a:spcPts val="1200"/>
              </a:spcAft>
              <a:buClr>
                <a:schemeClr val="tx2"/>
              </a:buClr>
              <a:buFont typeface="+mj-lt"/>
              <a:buAutoNum type="alphaUcPeriod"/>
              <a:defRPr sz="1100" kern="1200">
                <a:solidFill>
                  <a:schemeClr val="tx1"/>
                </a:solidFill>
                <a:latin typeface="Arial" pitchFamily="34" charset="0"/>
                <a:ea typeface="+mn-ea"/>
                <a:cs typeface="Arial" pitchFamily="34" charset="0"/>
              </a:defRPr>
            </a:lvl3pPr>
            <a:lvl4pPr marL="1781900"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4pPr>
            <a:lvl5pPr marL="2291015"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Interest rates generally increased across global developed markets for the quarter.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Realized term premiums were negative across global developed markets, as shorter-term bonds generally outperformed longer-term bonds.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00" b="0" i="0" u="none" strike="noStrike" kern="1200" cap="none" spc="0" normalizeH="0" baseline="0" noProof="0" dirty="0">
                <a:ln>
                  <a:noFill/>
                </a:ln>
                <a:effectLst/>
                <a:uLnTx/>
                <a:uFillTx/>
                <a:latin typeface="Arial"/>
                <a:ea typeface="+mn-ea"/>
                <a:cs typeface="Arial" pitchFamily="34" charset="0"/>
              </a:rPr>
              <a:t>In Canada, Germany, UK, Australia and Japan, the intermediate- to longer-term maturity range remained upwardly sloped. In Canada and Germany, the short-term maturity range steepened. However, in Australia and the UK, the short-term maturity segment flattened and inverted, respectively.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endParaRPr kumimoji="0" lang="en-US" sz="900" b="0" i="0" u="none" strike="noStrike" kern="1200" cap="none" spc="0" normalizeH="0" baseline="0" noProof="0" dirty="0">
              <a:ln>
                <a:noFill/>
              </a:ln>
              <a:effectLst/>
              <a:uLnTx/>
              <a:uFillTx/>
              <a:latin typeface="Arial"/>
              <a:ea typeface="+mn-ea"/>
              <a:cs typeface="Arial" pitchFamily="34" charset="0"/>
            </a:endParaRPr>
          </a:p>
        </p:txBody>
      </p:sp>
      <p:graphicFrame>
        <p:nvGraphicFramePr>
          <p:cNvPr id="15" name="Table 14">
            <a:extLst>
              <a:ext uri="{FF2B5EF4-FFF2-40B4-BE49-F238E27FC236}">
                <a16:creationId xmlns:a16="http://schemas.microsoft.com/office/drawing/2014/main" id="{DA5FBBDC-C1D1-C711-33E6-DD3BF0C8447C}"/>
              </a:ext>
            </a:extLst>
          </p:cNvPr>
          <p:cNvGraphicFramePr>
            <a:graphicFrameLocks noGrp="1"/>
          </p:cNvGraphicFramePr>
          <p:nvPr>
            <p:extLst>
              <p:ext uri="{D42A27DB-BD31-4B8C-83A1-F6EECF244321}">
                <p14:modId xmlns:p14="http://schemas.microsoft.com/office/powerpoint/2010/main" val="2982071994"/>
              </p:ext>
            </p:extLst>
          </p:nvPr>
        </p:nvGraphicFramePr>
        <p:xfrm>
          <a:off x="611481" y="5786908"/>
          <a:ext cx="2481914" cy="1268136"/>
        </p:xfrm>
        <a:graphic>
          <a:graphicData uri="http://schemas.openxmlformats.org/drawingml/2006/table">
            <a:tbl>
              <a:tblPr>
                <a:tableStyleId>{5C22544A-7EE6-4342-B048-85BDC9FD1C3A}</a:tableStyleId>
              </a:tblPr>
              <a:tblGrid>
                <a:gridCol w="569479">
                  <a:extLst>
                    <a:ext uri="{9D8B030D-6E8A-4147-A177-3AD203B41FA5}">
                      <a16:colId xmlns:a16="http://schemas.microsoft.com/office/drawing/2014/main" val="20000"/>
                    </a:ext>
                  </a:extLst>
                </a:gridCol>
                <a:gridCol w="382487">
                  <a:extLst>
                    <a:ext uri="{9D8B030D-6E8A-4147-A177-3AD203B41FA5}">
                      <a16:colId xmlns:a16="http://schemas.microsoft.com/office/drawing/2014/main" val="851030634"/>
                    </a:ext>
                  </a:extLst>
                </a:gridCol>
                <a:gridCol w="382487">
                  <a:extLst>
                    <a:ext uri="{9D8B030D-6E8A-4147-A177-3AD203B41FA5}">
                      <a16:colId xmlns:a16="http://schemas.microsoft.com/office/drawing/2014/main" val="20001"/>
                    </a:ext>
                  </a:extLst>
                </a:gridCol>
                <a:gridCol w="382487">
                  <a:extLst>
                    <a:ext uri="{9D8B030D-6E8A-4147-A177-3AD203B41FA5}">
                      <a16:colId xmlns:a16="http://schemas.microsoft.com/office/drawing/2014/main" val="20003"/>
                    </a:ext>
                  </a:extLst>
                </a:gridCol>
                <a:gridCol w="382487">
                  <a:extLst>
                    <a:ext uri="{9D8B030D-6E8A-4147-A177-3AD203B41FA5}">
                      <a16:colId xmlns:a16="http://schemas.microsoft.com/office/drawing/2014/main" val="20004"/>
                    </a:ext>
                  </a:extLst>
                </a:gridCol>
                <a:gridCol w="382487">
                  <a:extLst>
                    <a:ext uri="{9D8B030D-6E8A-4147-A177-3AD203B41FA5}">
                      <a16:colId xmlns:a16="http://schemas.microsoft.com/office/drawing/2014/main" val="20005"/>
                    </a:ext>
                  </a:extLst>
                </a:gridCol>
              </a:tblGrid>
              <a:tr h="210822">
                <a:tc>
                  <a:txBody>
                    <a:bodyPr/>
                    <a:lstStyle/>
                    <a:p>
                      <a:pPr algn="l" fontAlgn="ctr"/>
                      <a:endParaRPr lang="en-GB" sz="800" b="0" i="0" u="none" strike="noStrike">
                        <a:solidFill>
                          <a:srgbClr val="000000"/>
                        </a:solidFill>
                        <a:effectLst/>
                        <a:latin typeface="+mn-lt"/>
                      </a:endParaRPr>
                    </a:p>
                  </a:txBody>
                  <a:tcPr marL="46800" marR="8959" marT="8959"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rgbClr val="000000"/>
                          </a:solidFill>
                          <a:effectLst/>
                          <a:latin typeface="+mn-lt"/>
                        </a:rPr>
                        <a:t>1Y</a:t>
                      </a:r>
                    </a:p>
                  </a:txBody>
                  <a:tcPr marL="0" marR="45720" marT="0" marB="0" anchor="ctr">
                    <a:lnL w="12700" cmpd="sng">
                      <a:noFill/>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chemeClr val="dk1"/>
                          </a:solidFill>
                          <a:effectLst/>
                          <a:latin typeface="+mn-lt"/>
                        </a:rPr>
                        <a:t>5Y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10Y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20Y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30Y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176219">
                <a:tc>
                  <a:txBody>
                    <a:bodyPr/>
                    <a:lstStyle/>
                    <a:p>
                      <a:pPr algn="l" fontAlgn="b"/>
                      <a:r>
                        <a:rPr lang="en-GB" sz="800" b="0" i="0" u="none" strike="noStrike" kern="1200">
                          <a:solidFill>
                            <a:srgbClr val="000000"/>
                          </a:solidFill>
                          <a:effectLst/>
                          <a:latin typeface="+mn-lt"/>
                          <a:ea typeface="+mn-ea"/>
                          <a:cs typeface="+mn-cs"/>
                        </a:rPr>
                        <a:t>US</a:t>
                      </a:r>
                      <a:endParaRPr lang="en-US" sz="800" b="0" i="0" u="none" strike="noStrike" kern="1200">
                        <a:solidFill>
                          <a:srgbClr val="000000"/>
                        </a:solidFill>
                        <a:effectLst/>
                        <a:latin typeface="+mn-lt"/>
                        <a:ea typeface="+mn-ea"/>
                        <a:cs typeface="+mn-cs"/>
                      </a:endParaRPr>
                    </a:p>
                  </a:txBody>
                  <a:tcPr marL="46800" marR="7168" marT="7168" marB="0" anchor="ctr">
                    <a:lnT w="12700" cmpd="sng">
                      <a:noFill/>
                    </a:lnT>
                    <a:noFill/>
                  </a:tcPr>
                </a:tc>
                <a:tc>
                  <a:txBody>
                    <a:bodyPr/>
                    <a:lstStyle/>
                    <a:p>
                      <a:pPr algn="r" fontAlgn="b"/>
                      <a:r>
                        <a:rPr lang="en-GB" sz="800" b="0" i="0" u="none" strike="noStrike" dirty="0">
                          <a:solidFill>
                            <a:schemeClr val="tx1"/>
                          </a:solidFill>
                          <a:effectLst/>
                          <a:latin typeface="+mn-lt"/>
                        </a:rPr>
                        <a:t>22.7</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23.3</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15.1</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10.1</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5.9</a:t>
                      </a:r>
                    </a:p>
                  </a:txBody>
                  <a:tcPr marL="0" marR="45720" marT="0" marB="0" anchor="ctr">
                    <a:lnT w="12700" cmpd="sng">
                      <a:noFill/>
                    </a:lnT>
                    <a:noFill/>
                  </a:tcPr>
                </a:tc>
                <a:extLst>
                  <a:ext uri="{0D108BD9-81ED-4DB2-BD59-A6C34878D82A}">
                    <a16:rowId xmlns:a16="http://schemas.microsoft.com/office/drawing/2014/main" val="10003"/>
                  </a:ext>
                </a:extLst>
              </a:tr>
              <a:tr h="176219">
                <a:tc>
                  <a:txBody>
                    <a:bodyPr/>
                    <a:lstStyle/>
                    <a:p>
                      <a:pPr algn="l" fontAlgn="b"/>
                      <a:r>
                        <a:rPr lang="en-GB" sz="800" b="0" i="0" u="none" strike="noStrike" kern="1200">
                          <a:solidFill>
                            <a:srgbClr val="000000"/>
                          </a:solidFill>
                          <a:effectLst/>
                          <a:latin typeface="+mn-lt"/>
                          <a:ea typeface="+mn-ea"/>
                          <a:cs typeface="+mn-cs"/>
                        </a:rPr>
                        <a:t>UK</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80.1</a:t>
                      </a:r>
                    </a:p>
                  </a:txBody>
                  <a:tcPr marL="0" marR="45720" marT="0" marB="0" anchor="ctr">
                    <a:noFill/>
                  </a:tcPr>
                </a:tc>
                <a:tc>
                  <a:txBody>
                    <a:bodyPr/>
                    <a:lstStyle/>
                    <a:p>
                      <a:pPr algn="r" fontAlgn="b"/>
                      <a:r>
                        <a:rPr lang="en-GB" sz="800" b="0" i="0" u="none" strike="noStrike">
                          <a:solidFill>
                            <a:schemeClr val="tx1"/>
                          </a:solidFill>
                          <a:effectLst/>
                          <a:latin typeface="+mn-lt"/>
                        </a:rPr>
                        <a:t>49.4</a:t>
                      </a:r>
                    </a:p>
                  </a:txBody>
                  <a:tcPr marL="0" marR="45720" marT="0" marB="0" anchor="ctr">
                    <a:noFill/>
                  </a:tcPr>
                </a:tc>
                <a:tc>
                  <a:txBody>
                    <a:bodyPr/>
                    <a:lstStyle/>
                    <a:p>
                      <a:pPr algn="r" fontAlgn="b"/>
                      <a:r>
                        <a:rPr lang="en-GB" sz="800" b="0" i="0" u="none" strike="noStrike">
                          <a:solidFill>
                            <a:schemeClr val="tx1"/>
                          </a:solidFill>
                          <a:effectLst/>
                          <a:latin typeface="+mn-lt"/>
                        </a:rPr>
                        <a:t>38.6</a:t>
                      </a:r>
                    </a:p>
                  </a:txBody>
                  <a:tcPr marL="0" marR="45720" marT="0" marB="0" anchor="ctr">
                    <a:noFill/>
                  </a:tcPr>
                </a:tc>
                <a:tc>
                  <a:txBody>
                    <a:bodyPr/>
                    <a:lstStyle/>
                    <a:p>
                      <a:pPr algn="r" fontAlgn="b"/>
                      <a:r>
                        <a:rPr lang="en-GB" sz="800" b="0" i="0" u="none" strike="noStrike">
                          <a:solidFill>
                            <a:schemeClr val="tx1"/>
                          </a:solidFill>
                          <a:effectLst/>
                          <a:latin typeface="+mn-lt"/>
                        </a:rPr>
                        <a:t>35.3</a:t>
                      </a:r>
                    </a:p>
                  </a:txBody>
                  <a:tcPr marL="0" marR="45720" marT="0" marB="0" anchor="ctr">
                    <a:noFill/>
                  </a:tcPr>
                </a:tc>
                <a:tc>
                  <a:txBody>
                    <a:bodyPr/>
                    <a:lstStyle/>
                    <a:p>
                      <a:pPr algn="r" fontAlgn="b"/>
                      <a:r>
                        <a:rPr lang="en-GB" sz="800" b="0" i="0" u="none" strike="noStrike">
                          <a:solidFill>
                            <a:schemeClr val="tx1"/>
                          </a:solidFill>
                          <a:effectLst/>
                          <a:latin typeface="+mn-lt"/>
                        </a:rPr>
                        <a:t>33.1</a:t>
                      </a:r>
                    </a:p>
                  </a:txBody>
                  <a:tcPr marL="0" marR="45720" marT="0" marB="0" anchor="ctr">
                    <a:noFill/>
                  </a:tcPr>
                </a:tc>
                <a:extLst>
                  <a:ext uri="{0D108BD9-81ED-4DB2-BD59-A6C34878D82A}">
                    <a16:rowId xmlns:a16="http://schemas.microsoft.com/office/drawing/2014/main" val="10004"/>
                  </a:ext>
                </a:extLst>
              </a:tr>
              <a:tr h="176219">
                <a:tc>
                  <a:txBody>
                    <a:bodyPr/>
                    <a:lstStyle/>
                    <a:p>
                      <a:pPr algn="l" fontAlgn="b"/>
                      <a:r>
                        <a:rPr lang="en-GB" sz="800" b="0" i="0" u="none" strike="noStrike" kern="1200">
                          <a:solidFill>
                            <a:srgbClr val="000000"/>
                          </a:solidFill>
                          <a:effectLst/>
                          <a:latin typeface="+mn-lt"/>
                          <a:ea typeface="+mn-ea"/>
                          <a:cs typeface="+mn-cs"/>
                        </a:rPr>
                        <a:t>Germany</a:t>
                      </a:r>
                    </a:p>
                  </a:txBody>
                  <a:tcPr marL="46800" marR="7168" marT="7168" marB="0" anchor="ctr">
                    <a:noFill/>
                  </a:tcPr>
                </a:tc>
                <a:tc>
                  <a:txBody>
                    <a:bodyPr/>
                    <a:lstStyle/>
                    <a:p>
                      <a:pPr algn="r" fontAlgn="b"/>
                      <a:r>
                        <a:rPr lang="en-GB" sz="800" b="0" i="0" u="none" strike="noStrike">
                          <a:solidFill>
                            <a:schemeClr val="tx1"/>
                          </a:solidFill>
                          <a:effectLst/>
                          <a:latin typeface="+mn-lt"/>
                        </a:rPr>
                        <a:t>52.3</a:t>
                      </a:r>
                    </a:p>
                  </a:txBody>
                  <a:tcPr marL="0" marR="45720" marT="0" marB="0" anchor="ctr">
                    <a:noFill/>
                  </a:tcPr>
                </a:tc>
                <a:tc>
                  <a:txBody>
                    <a:bodyPr/>
                    <a:lstStyle/>
                    <a:p>
                      <a:pPr algn="r" fontAlgn="b"/>
                      <a:r>
                        <a:rPr lang="en-GB" sz="800" b="0" i="0" u="none" strike="noStrike">
                          <a:solidFill>
                            <a:schemeClr val="tx1"/>
                          </a:solidFill>
                          <a:effectLst/>
                          <a:latin typeface="+mn-lt"/>
                        </a:rPr>
                        <a:t>27.9</a:t>
                      </a:r>
                    </a:p>
                  </a:txBody>
                  <a:tcPr marL="0" marR="45720" marT="0" marB="0" anchor="ctr">
                    <a:noFill/>
                  </a:tcPr>
                </a:tc>
                <a:tc>
                  <a:txBody>
                    <a:bodyPr/>
                    <a:lstStyle/>
                    <a:p>
                      <a:pPr algn="r" fontAlgn="b"/>
                      <a:r>
                        <a:rPr lang="en-GB" sz="800" b="0" i="0" u="none" strike="noStrike">
                          <a:solidFill>
                            <a:schemeClr val="tx1"/>
                          </a:solidFill>
                          <a:effectLst/>
                          <a:latin typeface="+mn-lt"/>
                        </a:rPr>
                        <a:t>14.1</a:t>
                      </a:r>
                    </a:p>
                  </a:txBody>
                  <a:tcPr marL="0" marR="45720" marT="0" marB="0" anchor="ctr">
                    <a:noFill/>
                  </a:tcPr>
                </a:tc>
                <a:tc>
                  <a:txBody>
                    <a:bodyPr/>
                    <a:lstStyle/>
                    <a:p>
                      <a:pPr algn="r" fontAlgn="b"/>
                      <a:r>
                        <a:rPr lang="en-GB" sz="800" b="0" i="0" u="none" strike="noStrike">
                          <a:solidFill>
                            <a:schemeClr val="tx1"/>
                          </a:solidFill>
                          <a:effectLst/>
                          <a:latin typeface="+mn-lt"/>
                        </a:rPr>
                        <a:t>6.0</a:t>
                      </a:r>
                    </a:p>
                  </a:txBody>
                  <a:tcPr marL="0" marR="45720" marT="0" marB="0" anchor="ctr">
                    <a:noFill/>
                  </a:tcPr>
                </a:tc>
                <a:tc>
                  <a:txBody>
                    <a:bodyPr/>
                    <a:lstStyle/>
                    <a:p>
                      <a:pPr algn="r" fontAlgn="b"/>
                      <a:r>
                        <a:rPr lang="en-GB" sz="800" b="0" i="0" u="none" strike="noStrike">
                          <a:solidFill>
                            <a:srgbClr val="C00000"/>
                          </a:solidFill>
                          <a:effectLst/>
                          <a:latin typeface="+mn-lt"/>
                        </a:rPr>
                        <a:t>-0.5</a:t>
                      </a:r>
                      <a:endParaRPr lang="en-GB" sz="800" b="0" i="0" u="none" strike="noStrike" dirty="0">
                        <a:solidFill>
                          <a:srgbClr val="C00000"/>
                        </a:solidFill>
                        <a:effectLst/>
                        <a:latin typeface="+mn-lt"/>
                      </a:endParaRPr>
                    </a:p>
                  </a:txBody>
                  <a:tcPr marL="0" marR="45720" marT="0" marB="0" anchor="ctr">
                    <a:noFill/>
                  </a:tcPr>
                </a:tc>
                <a:extLst>
                  <a:ext uri="{0D108BD9-81ED-4DB2-BD59-A6C34878D82A}">
                    <a16:rowId xmlns:a16="http://schemas.microsoft.com/office/drawing/2014/main" val="10005"/>
                  </a:ext>
                </a:extLst>
              </a:tr>
              <a:tr h="176219">
                <a:tc>
                  <a:txBody>
                    <a:bodyPr/>
                    <a:lstStyle/>
                    <a:p>
                      <a:pPr algn="l" fontAlgn="b"/>
                      <a:r>
                        <a:rPr lang="en-GB" sz="800" b="0" i="0" u="none" strike="noStrike" kern="1200">
                          <a:solidFill>
                            <a:srgbClr val="000000"/>
                          </a:solidFill>
                          <a:effectLst/>
                          <a:latin typeface="+mn-lt"/>
                          <a:ea typeface="+mn-ea"/>
                          <a:cs typeface="+mn-cs"/>
                        </a:rPr>
                        <a:t>Japan</a:t>
                      </a:r>
                    </a:p>
                  </a:txBody>
                  <a:tcPr marL="46800" marR="7168" marT="7168" marB="0" anchor="ctr">
                    <a:noFill/>
                  </a:tcPr>
                </a:tc>
                <a:tc>
                  <a:txBody>
                    <a:bodyPr/>
                    <a:lstStyle/>
                    <a:p>
                      <a:pPr algn="r" fontAlgn="b"/>
                      <a:r>
                        <a:rPr lang="en-GB" sz="800" b="0" i="0" u="none" strike="noStrike">
                          <a:solidFill>
                            <a:schemeClr val="tx1"/>
                          </a:solidFill>
                          <a:effectLst/>
                          <a:latin typeface="+mn-lt"/>
                        </a:rPr>
                        <a:t>20.4</a:t>
                      </a:r>
                    </a:p>
                  </a:txBody>
                  <a:tcPr marL="0" marR="45720" marT="0" marB="0" anchor="ctr">
                    <a:noFill/>
                  </a:tcPr>
                </a:tc>
                <a:tc>
                  <a:txBody>
                    <a:bodyPr/>
                    <a:lstStyle/>
                    <a:p>
                      <a:pPr algn="r" fontAlgn="b"/>
                      <a:r>
                        <a:rPr lang="en-GB" sz="800" b="0" i="0" u="none" strike="noStrike">
                          <a:solidFill>
                            <a:schemeClr val="tx1"/>
                          </a:solidFill>
                          <a:effectLst/>
                          <a:latin typeface="+mn-lt"/>
                        </a:rPr>
                        <a:t>23.8</a:t>
                      </a:r>
                    </a:p>
                  </a:txBody>
                  <a:tcPr marL="0" marR="45720" marT="0" marB="0" anchor="ctr">
                    <a:noFill/>
                  </a:tcPr>
                </a:tc>
                <a:tc>
                  <a:txBody>
                    <a:bodyPr/>
                    <a:lstStyle/>
                    <a:p>
                      <a:pPr algn="r" fontAlgn="b"/>
                      <a:r>
                        <a:rPr lang="en-GB" sz="800" b="0" i="0" u="none" strike="noStrike">
                          <a:solidFill>
                            <a:schemeClr val="tx1"/>
                          </a:solidFill>
                          <a:effectLst/>
                          <a:latin typeface="+mn-lt"/>
                        </a:rPr>
                        <a:t>27.4</a:t>
                      </a:r>
                    </a:p>
                  </a:txBody>
                  <a:tcPr marL="0" marR="45720" marT="0" marB="0" anchor="ctr">
                    <a:noFill/>
                  </a:tcPr>
                </a:tc>
                <a:tc>
                  <a:txBody>
                    <a:bodyPr/>
                    <a:lstStyle/>
                    <a:p>
                      <a:pPr algn="r" fontAlgn="b"/>
                      <a:r>
                        <a:rPr lang="en-GB" sz="800" b="0" i="0" u="none" strike="noStrike">
                          <a:solidFill>
                            <a:schemeClr val="tx1"/>
                          </a:solidFill>
                          <a:effectLst/>
                          <a:latin typeface="+mn-lt"/>
                        </a:rPr>
                        <a:t>30.8</a:t>
                      </a:r>
                    </a:p>
                  </a:txBody>
                  <a:tcPr marL="0" marR="45720" marT="0" marB="0" anchor="ctr">
                    <a:noFill/>
                  </a:tcPr>
                </a:tc>
                <a:tc>
                  <a:txBody>
                    <a:bodyPr/>
                    <a:lstStyle/>
                    <a:p>
                      <a:pPr algn="r" fontAlgn="b"/>
                      <a:r>
                        <a:rPr lang="en-GB" sz="800" b="0" i="0" u="none" strike="noStrike">
                          <a:solidFill>
                            <a:schemeClr val="tx1"/>
                          </a:solidFill>
                          <a:effectLst/>
                          <a:latin typeface="+mn-lt"/>
                        </a:rPr>
                        <a:t>28.9</a:t>
                      </a:r>
                    </a:p>
                  </a:txBody>
                  <a:tcPr marL="0" marR="45720" marT="0" marB="0" anchor="ctr">
                    <a:noFill/>
                  </a:tcPr>
                </a:tc>
                <a:extLst>
                  <a:ext uri="{0D108BD9-81ED-4DB2-BD59-A6C34878D82A}">
                    <a16:rowId xmlns:a16="http://schemas.microsoft.com/office/drawing/2014/main" val="1870949891"/>
                  </a:ext>
                </a:extLst>
              </a:tr>
              <a:tr h="176219">
                <a:tc>
                  <a:txBody>
                    <a:bodyPr/>
                    <a:lstStyle/>
                    <a:p>
                      <a:pPr algn="l" fontAlgn="b"/>
                      <a:r>
                        <a:rPr lang="en-GB" sz="800" b="0" i="0" u="none" strike="noStrike" kern="1200">
                          <a:solidFill>
                            <a:srgbClr val="000000"/>
                          </a:solidFill>
                          <a:effectLst/>
                          <a:latin typeface="+mn-lt"/>
                          <a:ea typeface="+mn-ea"/>
                          <a:cs typeface="+mn-cs"/>
                        </a:rPr>
                        <a:t>Canada</a:t>
                      </a:r>
                    </a:p>
                  </a:txBody>
                  <a:tcPr marL="46800" marR="7168" marT="7168" marB="0" anchor="ctr">
                    <a:noFill/>
                  </a:tcPr>
                </a:tc>
                <a:tc>
                  <a:txBody>
                    <a:bodyPr/>
                    <a:lstStyle/>
                    <a:p>
                      <a:pPr algn="r" fontAlgn="b"/>
                      <a:r>
                        <a:rPr lang="en-GB" sz="800" b="0" i="0" u="none" strike="noStrike">
                          <a:solidFill>
                            <a:schemeClr val="tx1"/>
                          </a:solidFill>
                          <a:effectLst/>
                          <a:latin typeface="+mn-lt"/>
                        </a:rPr>
                        <a:t>25.1</a:t>
                      </a:r>
                    </a:p>
                  </a:txBody>
                  <a:tcPr marL="0" marR="45720" marT="0" marB="0" anchor="ctr">
                    <a:noFill/>
                  </a:tcPr>
                </a:tc>
                <a:tc>
                  <a:txBody>
                    <a:bodyPr/>
                    <a:lstStyle/>
                    <a:p>
                      <a:pPr algn="r" fontAlgn="b"/>
                      <a:r>
                        <a:rPr lang="en-GB" sz="800" b="0" i="0" u="none" strike="noStrike">
                          <a:solidFill>
                            <a:schemeClr val="tx1"/>
                          </a:solidFill>
                          <a:effectLst/>
                          <a:latin typeface="+mn-lt"/>
                        </a:rPr>
                        <a:t>9.8</a:t>
                      </a:r>
                    </a:p>
                  </a:txBody>
                  <a:tcPr marL="0" marR="45720" marT="0" marB="0" anchor="ctr">
                    <a:noFill/>
                  </a:tcPr>
                </a:tc>
                <a:tc>
                  <a:txBody>
                    <a:bodyPr/>
                    <a:lstStyle/>
                    <a:p>
                      <a:pPr algn="r" fontAlgn="b"/>
                      <a:r>
                        <a:rPr lang="en-GB" sz="800" b="0" i="0" u="none" strike="noStrike">
                          <a:solidFill>
                            <a:schemeClr val="tx1"/>
                          </a:solidFill>
                          <a:effectLst/>
                          <a:latin typeface="+mn-lt"/>
                        </a:rPr>
                        <a:t>3.9</a:t>
                      </a:r>
                    </a:p>
                  </a:txBody>
                  <a:tcPr marL="0" marR="45720" marT="0" marB="0" anchor="ctr">
                    <a:noFill/>
                  </a:tcPr>
                </a:tc>
                <a:tc>
                  <a:txBody>
                    <a:bodyPr/>
                    <a:lstStyle/>
                    <a:p>
                      <a:pPr algn="r" fontAlgn="b"/>
                      <a:r>
                        <a:rPr lang="en-GB" sz="800" b="0" i="0" u="none" strike="noStrike">
                          <a:solidFill>
                            <a:schemeClr val="tx1"/>
                          </a:solidFill>
                          <a:effectLst/>
                          <a:latin typeface="+mn-lt"/>
                        </a:rPr>
                        <a:t>1.8</a:t>
                      </a:r>
                    </a:p>
                  </a:txBody>
                  <a:tcPr marL="0" marR="45720" marT="0" marB="0" anchor="ctr">
                    <a:noFill/>
                  </a:tcPr>
                </a:tc>
                <a:tc>
                  <a:txBody>
                    <a:bodyPr/>
                    <a:lstStyle/>
                    <a:p>
                      <a:pPr algn="r" fontAlgn="b"/>
                      <a:r>
                        <a:rPr lang="en-GB" sz="800" b="0" i="0" u="none" strike="noStrike">
                          <a:solidFill>
                            <a:schemeClr val="tx1"/>
                          </a:solidFill>
                          <a:effectLst/>
                          <a:latin typeface="+mn-lt"/>
                        </a:rPr>
                        <a:t>2.0</a:t>
                      </a:r>
                    </a:p>
                  </a:txBody>
                  <a:tcPr marL="0" marR="45720" marT="0" marB="0" anchor="ctr">
                    <a:noFill/>
                  </a:tcPr>
                </a:tc>
                <a:extLst>
                  <a:ext uri="{0D108BD9-81ED-4DB2-BD59-A6C34878D82A}">
                    <a16:rowId xmlns:a16="http://schemas.microsoft.com/office/drawing/2014/main" val="2582053661"/>
                  </a:ext>
                </a:extLst>
              </a:tr>
              <a:tr h="176219">
                <a:tc>
                  <a:txBody>
                    <a:bodyPr/>
                    <a:lstStyle/>
                    <a:p>
                      <a:pPr algn="l" fontAlgn="b"/>
                      <a:r>
                        <a:rPr lang="en-GB" sz="800" b="0" i="0" u="none" strike="noStrike" kern="1200">
                          <a:solidFill>
                            <a:srgbClr val="000000"/>
                          </a:solidFill>
                          <a:effectLst/>
                          <a:latin typeface="+mn-lt"/>
                          <a:ea typeface="+mn-ea"/>
                          <a:cs typeface="+mn-cs"/>
                        </a:rPr>
                        <a:t>Australia</a:t>
                      </a:r>
                    </a:p>
                  </a:txBody>
                  <a:tcPr marL="46800" marR="7168" marT="7168" marB="0" anchor="ctr">
                    <a:noFill/>
                  </a:tcPr>
                </a:tc>
                <a:tc>
                  <a:txBody>
                    <a:bodyPr/>
                    <a:lstStyle/>
                    <a:p>
                      <a:pPr algn="r" fontAlgn="b"/>
                      <a:r>
                        <a:rPr lang="en-GB" sz="800" b="0" i="0" u="none" strike="noStrike">
                          <a:solidFill>
                            <a:schemeClr val="tx1"/>
                          </a:solidFill>
                          <a:effectLst/>
                          <a:latin typeface="+mn-lt"/>
                        </a:rPr>
                        <a:t>48.5</a:t>
                      </a:r>
                    </a:p>
                  </a:txBody>
                  <a:tcPr marL="0" marR="45720" marT="0" marB="0" anchor="ctr">
                    <a:noFill/>
                  </a:tcPr>
                </a:tc>
                <a:tc>
                  <a:txBody>
                    <a:bodyPr/>
                    <a:lstStyle/>
                    <a:p>
                      <a:pPr algn="r" fontAlgn="b"/>
                      <a:r>
                        <a:rPr lang="en-GB" sz="800" b="0" i="0" u="none" strike="noStrike">
                          <a:solidFill>
                            <a:schemeClr val="tx1"/>
                          </a:solidFill>
                          <a:effectLst/>
                          <a:latin typeface="+mn-lt"/>
                        </a:rPr>
                        <a:t>36.4</a:t>
                      </a:r>
                    </a:p>
                  </a:txBody>
                  <a:tcPr marL="0" marR="45720" marT="0" marB="0" anchor="ctr">
                    <a:noFill/>
                  </a:tcPr>
                </a:tc>
                <a:tc>
                  <a:txBody>
                    <a:bodyPr/>
                    <a:lstStyle/>
                    <a:p>
                      <a:pPr algn="r" fontAlgn="b"/>
                      <a:r>
                        <a:rPr lang="en-GB" sz="800" b="0" i="0" u="none" strike="noStrike">
                          <a:solidFill>
                            <a:schemeClr val="tx1"/>
                          </a:solidFill>
                          <a:effectLst/>
                          <a:latin typeface="+mn-lt"/>
                        </a:rPr>
                        <a:t>23.6</a:t>
                      </a:r>
                    </a:p>
                  </a:txBody>
                  <a:tcPr marL="0" marR="45720" marT="0" marB="0" anchor="ctr">
                    <a:noFill/>
                  </a:tcPr>
                </a:tc>
                <a:tc>
                  <a:txBody>
                    <a:bodyPr/>
                    <a:lstStyle/>
                    <a:p>
                      <a:pPr algn="r" fontAlgn="b"/>
                      <a:r>
                        <a:rPr lang="en-GB" sz="800" b="0" i="0" u="none" strike="noStrike">
                          <a:solidFill>
                            <a:schemeClr val="tx1"/>
                          </a:solidFill>
                          <a:effectLst/>
                          <a:latin typeface="+mn-lt"/>
                        </a:rPr>
                        <a:t>16.4</a:t>
                      </a:r>
                      <a:endParaRPr lang="en-GB" sz="800" b="0" i="0" u="none" strike="noStrike" dirty="0">
                        <a:solidFill>
                          <a:schemeClr val="tx1"/>
                        </a:solidFill>
                        <a:effectLst/>
                        <a:latin typeface="+mn-lt"/>
                      </a:endParaRPr>
                    </a:p>
                  </a:txBody>
                  <a:tcPr marL="0" marR="45720" marT="0" marB="0" anchor="ctr">
                    <a:noFill/>
                  </a:tcPr>
                </a:tc>
                <a:tc>
                  <a:txBody>
                    <a:bodyPr/>
                    <a:lstStyle/>
                    <a:p>
                      <a:pPr algn="r" fontAlgn="b"/>
                      <a:r>
                        <a:rPr lang="en-GB" sz="800" b="0" i="0" u="none" strike="noStrike">
                          <a:solidFill>
                            <a:schemeClr val="tx1"/>
                          </a:solidFill>
                          <a:effectLst/>
                          <a:latin typeface="+mn-lt"/>
                        </a:rPr>
                        <a:t>15.0</a:t>
                      </a:r>
                      <a:endParaRPr lang="en-GB" sz="800" b="0" i="0" u="none" strike="noStrike" dirty="0">
                        <a:solidFill>
                          <a:schemeClr val="tx1"/>
                        </a:solidFill>
                        <a:effectLst/>
                        <a:latin typeface="+mn-lt"/>
                      </a:endParaRPr>
                    </a:p>
                  </a:txBody>
                  <a:tcPr marL="0" marR="45720" marT="0" marB="0" anchor="ctr">
                    <a:noFill/>
                  </a:tcPr>
                </a:tc>
                <a:extLst>
                  <a:ext uri="{0D108BD9-81ED-4DB2-BD59-A6C34878D82A}">
                    <a16:rowId xmlns:a16="http://schemas.microsoft.com/office/drawing/2014/main" val="4171606088"/>
                  </a:ext>
                </a:extLst>
              </a:tr>
            </a:tbl>
          </a:graphicData>
        </a:graphic>
      </p:graphicFrame>
      <p:sp>
        <p:nvSpPr>
          <p:cNvPr id="35" name="TextBox 34">
            <a:extLst>
              <a:ext uri="{FF2B5EF4-FFF2-40B4-BE49-F238E27FC236}">
                <a16:creationId xmlns:a16="http://schemas.microsoft.com/office/drawing/2014/main" id="{98AA87C7-C326-CA0D-8CE5-BC9A1AA0AC3E}"/>
              </a:ext>
            </a:extLst>
          </p:cNvPr>
          <p:cNvSpPr txBox="1"/>
          <p:nvPr/>
        </p:nvSpPr>
        <p:spPr bwMode="auto">
          <a:xfrm>
            <a:off x="552794" y="5540736"/>
            <a:ext cx="276225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000" b="1" i="0" u="none" strike="noStrike" kern="1200" cap="none" spc="0" normalizeH="0" baseline="0" noProof="0" dirty="0">
                <a:ln>
                  <a:noFill/>
                </a:ln>
                <a:solidFill>
                  <a:prstClr val="black"/>
                </a:solidFill>
                <a:effectLst/>
                <a:uLnTx/>
                <a:uFillTx/>
                <a:latin typeface="Arial"/>
                <a:cs typeface="Arial" pitchFamily="34" charset="0"/>
              </a:rPr>
              <a:t>Changes in Yield (bps) Since 12/31/2025</a:t>
            </a:r>
          </a:p>
        </p:txBody>
      </p:sp>
      <p:graphicFrame>
        <p:nvGraphicFramePr>
          <p:cNvPr id="37" name="Table 13">
            <a:extLst>
              <a:ext uri="{FF2B5EF4-FFF2-40B4-BE49-F238E27FC236}">
                <a16:creationId xmlns:a16="http://schemas.microsoft.com/office/drawing/2014/main" id="{2007B107-EB59-C7EF-4289-7AEDABDBDA5F}"/>
              </a:ext>
            </a:extLst>
          </p:cNvPr>
          <p:cNvGraphicFramePr>
            <a:graphicFrameLocks noGrp="1"/>
          </p:cNvGraphicFramePr>
          <p:nvPr/>
        </p:nvGraphicFramePr>
        <p:xfrm>
          <a:off x="3480808"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US</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8" name="Table 37">
            <a:extLst>
              <a:ext uri="{FF2B5EF4-FFF2-40B4-BE49-F238E27FC236}">
                <a16:creationId xmlns:a16="http://schemas.microsoft.com/office/drawing/2014/main" id="{68BF91B0-3A10-D31C-5860-06E75E77BA8E}"/>
              </a:ext>
            </a:extLst>
          </p:cNvPr>
          <p:cNvGraphicFramePr>
            <a:graphicFrameLocks noGrp="1"/>
          </p:cNvGraphicFramePr>
          <p:nvPr/>
        </p:nvGraphicFramePr>
        <p:xfrm>
          <a:off x="6662986"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UK</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9" name="Table 13">
            <a:extLst>
              <a:ext uri="{FF2B5EF4-FFF2-40B4-BE49-F238E27FC236}">
                <a16:creationId xmlns:a16="http://schemas.microsoft.com/office/drawing/2014/main" id="{7711D65F-B919-7E5C-3E07-5F64602E481C}"/>
              </a:ext>
            </a:extLst>
          </p:cNvPr>
          <p:cNvGraphicFramePr>
            <a:graphicFrameLocks noGrp="1"/>
          </p:cNvGraphicFramePr>
          <p:nvPr/>
        </p:nvGraphicFramePr>
        <p:xfrm>
          <a:off x="3487434"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Germany</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0" name="Table 13">
            <a:extLst>
              <a:ext uri="{FF2B5EF4-FFF2-40B4-BE49-F238E27FC236}">
                <a16:creationId xmlns:a16="http://schemas.microsoft.com/office/drawing/2014/main" id="{33128AC4-42B8-7BD9-BD08-102D841CB89C}"/>
              </a:ext>
            </a:extLst>
          </p:cNvPr>
          <p:cNvGraphicFramePr>
            <a:graphicFrameLocks noGrp="1"/>
          </p:cNvGraphicFramePr>
          <p:nvPr/>
        </p:nvGraphicFramePr>
        <p:xfrm>
          <a:off x="6662986"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dirty="0">
                          <a:ln>
                            <a:noFill/>
                          </a:ln>
                          <a:solidFill>
                            <a:srgbClr val="000000"/>
                          </a:solidFill>
                          <a:effectLst/>
                          <a:uLnTx/>
                          <a:uFillTx/>
                          <a:latin typeface="+mn-lt"/>
                          <a:ea typeface="+mn-ea"/>
                          <a:cs typeface="Arial" pitchFamily="34" charset="0"/>
                        </a:rPr>
                        <a:t>Japan</a:t>
                      </a:r>
                      <a:endParaRPr lang="en-US" sz="1050" dirty="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1" name="Table 13">
            <a:extLst>
              <a:ext uri="{FF2B5EF4-FFF2-40B4-BE49-F238E27FC236}">
                <a16:creationId xmlns:a16="http://schemas.microsoft.com/office/drawing/2014/main" id="{AA984064-8239-CD1C-870F-016D278FCDF2}"/>
              </a:ext>
            </a:extLst>
          </p:cNvPr>
          <p:cNvGraphicFramePr>
            <a:graphicFrameLocks noGrp="1"/>
          </p:cNvGraphicFramePr>
          <p:nvPr/>
        </p:nvGraphicFramePr>
        <p:xfrm>
          <a:off x="3480808" y="5356744"/>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Canada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2" name="Table 13">
            <a:extLst>
              <a:ext uri="{FF2B5EF4-FFF2-40B4-BE49-F238E27FC236}">
                <a16:creationId xmlns:a16="http://schemas.microsoft.com/office/drawing/2014/main" id="{7015B968-7755-685A-1DEF-DC8B326CF29C}"/>
              </a:ext>
            </a:extLst>
          </p:cNvPr>
          <p:cNvGraphicFramePr>
            <a:graphicFrameLocks noGrp="1"/>
          </p:cNvGraphicFramePr>
          <p:nvPr/>
        </p:nvGraphicFramePr>
        <p:xfrm>
          <a:off x="6669612" y="5356743"/>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Australia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5" name="Chart 4">
            <a:extLst>
              <a:ext uri="{FF2B5EF4-FFF2-40B4-BE49-F238E27FC236}">
                <a16:creationId xmlns:a16="http://schemas.microsoft.com/office/drawing/2014/main" id="{9D260A31-A4B2-F350-6118-C88CE6A098E4}"/>
              </a:ext>
            </a:extLst>
          </p:cNvPr>
          <p:cNvGraphicFramePr/>
          <p:nvPr>
            <p:extLst>
              <p:ext uri="{D42A27DB-BD31-4B8C-83A1-F6EECF244321}">
                <p14:modId xmlns:p14="http://schemas.microsoft.com/office/powerpoint/2010/main" val="903638244"/>
              </p:ext>
            </p:extLst>
          </p:nvPr>
        </p:nvGraphicFramePr>
        <p:xfrm>
          <a:off x="3505168" y="2171076"/>
          <a:ext cx="3108960"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6E5D4907-7B0C-2662-9690-F7BAE0AE45D7}"/>
              </a:ext>
            </a:extLst>
          </p:cNvPr>
          <p:cNvGraphicFramePr/>
          <p:nvPr>
            <p:extLst>
              <p:ext uri="{D42A27DB-BD31-4B8C-83A1-F6EECF244321}">
                <p14:modId xmlns:p14="http://schemas.microsoft.com/office/powerpoint/2010/main" val="2564001381"/>
              </p:ext>
            </p:extLst>
          </p:nvPr>
        </p:nvGraphicFramePr>
        <p:xfrm>
          <a:off x="3505168" y="5746292"/>
          <a:ext cx="3108960" cy="1371600"/>
        </p:xfrm>
        <a:graphic>
          <a:graphicData uri="http://schemas.openxmlformats.org/drawingml/2006/chart">
            <c:chart xmlns:c="http://schemas.openxmlformats.org/drawingml/2006/chart" xmlns:r="http://schemas.openxmlformats.org/officeDocument/2006/relationships" r:id="rId5"/>
          </a:graphicData>
        </a:graphic>
      </p:graphicFrame>
      <p:sp>
        <p:nvSpPr>
          <p:cNvPr id="17" name="Rectangle 16">
            <a:extLst>
              <a:ext uri="{FF2B5EF4-FFF2-40B4-BE49-F238E27FC236}">
                <a16:creationId xmlns:a16="http://schemas.microsoft.com/office/drawing/2014/main" id="{87F0C3F1-87F9-3F70-D0C6-E8CBA6BFCEE8}"/>
              </a:ext>
            </a:extLst>
          </p:cNvPr>
          <p:cNvSpPr/>
          <p:nvPr/>
        </p:nvSpPr>
        <p:spPr>
          <a:xfrm>
            <a:off x="-1336431" y="874207"/>
            <a:ext cx="1085222" cy="5218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1018228" rtl="0" eaLnBrk="1" fontAlgn="auto" latinLnBrk="0" hangingPunct="1">
              <a:lnSpc>
                <a:spcPct val="100000"/>
              </a:lnSpc>
              <a:spcBef>
                <a:spcPct val="0"/>
              </a:spcBef>
              <a:spcAft>
                <a:spcPct val="0"/>
              </a:spcAft>
              <a:buClrTx/>
              <a:buSzTx/>
              <a:buFontTx/>
              <a:buNone/>
              <a:defRPr/>
            </a:pPr>
            <a:r>
              <a:rPr kumimoji="0" lang="en-US" sz="700" b="0" i="0" u="none" strike="noStrike" kern="1200" cap="none" spc="0" normalizeH="0" baseline="0" noProof="0">
                <a:ln>
                  <a:noFill/>
                </a:ln>
                <a:solidFill>
                  <a:prstClr val="white"/>
                </a:solidFill>
                <a:effectLst/>
                <a:uLnTx/>
                <a:uFillTx/>
                <a:latin typeface="Arial"/>
                <a:cs typeface="Arial"/>
              </a:rPr>
              <a:t>Use updater sheet and refresh links to update yield curves</a:t>
            </a:r>
          </a:p>
        </p:txBody>
      </p:sp>
      <p:graphicFrame>
        <p:nvGraphicFramePr>
          <p:cNvPr id="13" name="Chart 12">
            <a:extLst>
              <a:ext uri="{FF2B5EF4-FFF2-40B4-BE49-F238E27FC236}">
                <a16:creationId xmlns:a16="http://schemas.microsoft.com/office/drawing/2014/main" id="{01255671-84C7-46A5-AA2E-1EB7D01593AF}"/>
              </a:ext>
            </a:extLst>
          </p:cNvPr>
          <p:cNvGraphicFramePr/>
          <p:nvPr>
            <p:extLst>
              <p:ext uri="{D42A27DB-BD31-4B8C-83A1-F6EECF244321}">
                <p14:modId xmlns:p14="http://schemas.microsoft.com/office/powerpoint/2010/main" val="971615533"/>
              </p:ext>
            </p:extLst>
          </p:nvPr>
        </p:nvGraphicFramePr>
        <p:xfrm>
          <a:off x="6724967" y="2171076"/>
          <a:ext cx="3108960" cy="1371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Chart 15">
            <a:extLst>
              <a:ext uri="{FF2B5EF4-FFF2-40B4-BE49-F238E27FC236}">
                <a16:creationId xmlns:a16="http://schemas.microsoft.com/office/drawing/2014/main" id="{531D5BFB-705E-4C92-A774-B337E94865E4}"/>
              </a:ext>
            </a:extLst>
          </p:cNvPr>
          <p:cNvGraphicFramePr/>
          <p:nvPr>
            <p:extLst>
              <p:ext uri="{D42A27DB-BD31-4B8C-83A1-F6EECF244321}">
                <p14:modId xmlns:p14="http://schemas.microsoft.com/office/powerpoint/2010/main" val="1331545569"/>
              </p:ext>
            </p:extLst>
          </p:nvPr>
        </p:nvGraphicFramePr>
        <p:xfrm>
          <a:off x="3558508" y="3958684"/>
          <a:ext cx="3108960" cy="1371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a:extLst>
              <a:ext uri="{FF2B5EF4-FFF2-40B4-BE49-F238E27FC236}">
                <a16:creationId xmlns:a16="http://schemas.microsoft.com/office/drawing/2014/main" id="{51C282A4-B0A3-D2E8-F023-6189F17F3D9B}"/>
              </a:ext>
            </a:extLst>
          </p:cNvPr>
          <p:cNvGraphicFramePr/>
          <p:nvPr>
            <p:extLst>
              <p:ext uri="{D42A27DB-BD31-4B8C-83A1-F6EECF244321}">
                <p14:modId xmlns:p14="http://schemas.microsoft.com/office/powerpoint/2010/main" val="1824654529"/>
              </p:ext>
            </p:extLst>
          </p:nvPr>
        </p:nvGraphicFramePr>
        <p:xfrm>
          <a:off x="6724967" y="3958684"/>
          <a:ext cx="3108960" cy="1371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a:extLst>
              <a:ext uri="{FF2B5EF4-FFF2-40B4-BE49-F238E27FC236}">
                <a16:creationId xmlns:a16="http://schemas.microsoft.com/office/drawing/2014/main" id="{E0165034-4081-589B-80E0-E1B628A51DBB}"/>
              </a:ext>
            </a:extLst>
          </p:cNvPr>
          <p:cNvGraphicFramePr/>
          <p:nvPr>
            <p:extLst>
              <p:ext uri="{D42A27DB-BD31-4B8C-83A1-F6EECF244321}">
                <p14:modId xmlns:p14="http://schemas.microsoft.com/office/powerpoint/2010/main" val="4204643581"/>
              </p:ext>
            </p:extLst>
          </p:nvPr>
        </p:nvGraphicFramePr>
        <p:xfrm>
          <a:off x="6724967" y="5746292"/>
          <a:ext cx="3108960" cy="137160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9288828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ssetID" descr="svtx:content/slide/@id">
            <a:extLst>
              <a:ext uri="{FF2B5EF4-FFF2-40B4-BE49-F238E27FC236}">
                <a16:creationId xmlns:a16="http://schemas.microsoft.com/office/drawing/2014/main" id="{071FCAA4-5696-ED35-0792-56C613BBBD7F}"/>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135208</a:t>
            </a:r>
          </a:p>
        </p:txBody>
      </p:sp>
      <p:pic>
        <p:nvPicPr>
          <p:cNvPr id="10" name="Picture 9">
            <a:extLst>
              <a:ext uri="{FF2B5EF4-FFF2-40B4-BE49-F238E27FC236}">
                <a16:creationId xmlns:a16="http://schemas.microsoft.com/office/drawing/2014/main" id="{CFEC428C-1DCA-C54D-D8DC-2EEF1830A991}"/>
              </a:ext>
            </a:extLst>
          </p:cNvPr>
          <p:cNvPicPr>
            <a:picLocks noChangeAspect="1"/>
          </p:cNvPicPr>
          <p:nvPr/>
        </p:nvPicPr>
        <p:blipFill>
          <a:blip r:embed="rId3"/>
          <a:stretch>
            <a:fillRect/>
          </a:stretch>
        </p:blipFill>
        <p:spPr>
          <a:xfrm>
            <a:off x="4483932" y="2529443"/>
            <a:ext cx="5004453" cy="4741719"/>
          </a:xfrm>
          <a:prstGeom prst="rect">
            <a:avLst/>
          </a:prstGeom>
        </p:spPr>
      </p:pic>
      <p:sp>
        <p:nvSpPr>
          <p:cNvPr id="2" name="Title 1"/>
          <p:cNvSpPr>
            <a:spLocks noGrp="1"/>
          </p:cNvSpPr>
          <p:nvPr>
            <p:ph type="title"/>
          </p:nvPr>
        </p:nvSpPr>
        <p:spPr>
          <a:xfrm>
            <a:off x="529812" y="657966"/>
            <a:ext cx="9052560" cy="521864"/>
          </a:xfrm>
        </p:spPr>
        <p:txBody>
          <a:bodyPr/>
          <a:lstStyle/>
          <a:p>
            <a:r>
              <a:rPr lang="en-US" dirty="0"/>
              <a:t>Geopolitical Risk</a:t>
            </a:r>
          </a:p>
        </p:txBody>
      </p:sp>
      <p:sp>
        <p:nvSpPr>
          <p:cNvPr id="14" name="Slide Number Placeholder 14">
            <a:extLst>
              <a:ext uri="{FF2B5EF4-FFF2-40B4-BE49-F238E27FC236}">
                <a16:creationId xmlns:a16="http://schemas.microsoft.com/office/drawing/2014/main" id="{8F33D129-1FF5-42ED-8B9E-6B38437C40AA}"/>
              </a:ext>
            </a:extLst>
          </p:cNvPr>
          <p:cNvSpPr>
            <a:spLocks noGrp="1"/>
          </p:cNvSpPr>
          <p:nvPr>
            <p:ph type="sldNum" sz="quarter" idx="12"/>
          </p:nvPr>
        </p:nvSpPr>
        <p:spPr/>
        <p:txBody>
          <a:bodyPr/>
          <a:lstStyle/>
          <a:p>
            <a:fld id="{66F6FF41-5833-4EBF-9145-362BCED2914A}" type="slidenum">
              <a:rPr lang="en-US" smtClean="0"/>
              <a:t>15</a:t>
            </a:fld>
            <a:endParaRPr lang="en-US"/>
          </a:p>
        </p:txBody>
      </p:sp>
      <p:sp>
        <p:nvSpPr>
          <p:cNvPr id="3" name="Text Placeholder 2"/>
          <p:cNvSpPr>
            <a:spLocks noGrp="1"/>
          </p:cNvSpPr>
          <p:nvPr>
            <p:ph type="body" sz="quarter" idx="18"/>
          </p:nvPr>
        </p:nvSpPr>
        <p:spPr>
          <a:xfrm>
            <a:off x="540290" y="2044996"/>
            <a:ext cx="3604197" cy="3873670"/>
          </a:xfrm>
        </p:spPr>
        <p:txBody>
          <a:bodyPr numCol="1"/>
          <a:lstStyle/>
          <a:p>
            <a:pPr>
              <a:lnSpc>
                <a:spcPct val="120000"/>
              </a:lnSpc>
              <a:spcBef>
                <a:spcPts val="1000"/>
              </a:spcBef>
              <a:spcAft>
                <a:spcPts val="300"/>
              </a:spcAft>
            </a:pPr>
            <a:r>
              <a:rPr lang="en-US" sz="1000" dirty="0">
                <a:latin typeface="+mn-lt"/>
              </a:rPr>
              <a:t>Wars such as the one unfolding in Iran are always disturbing. For investors, there’s additional concern over whether these conflicts will spill over into their investment performance. But it’s important for investors to be cautious about making asset allocation changes in response to such events.</a:t>
            </a:r>
          </a:p>
          <a:p>
            <a:pPr>
              <a:lnSpc>
                <a:spcPct val="120000"/>
              </a:lnSpc>
              <a:spcBef>
                <a:spcPts val="1000"/>
              </a:spcBef>
              <a:spcAft>
                <a:spcPts val="300"/>
              </a:spcAft>
            </a:pPr>
            <a:r>
              <a:rPr lang="en-US" sz="1000" dirty="0">
                <a:latin typeface="+mn-lt"/>
              </a:rPr>
              <a:t>Markets are forward-looking. Prices move in response to changes in information. When unexpected developments arise that investors deem to be poor for markets, markets often drop. But the flip side is markets always set prices for positive expected returns. Once the news gets reflected in market prices, investors can still expect positive returns even amid worrisome circumstances.</a:t>
            </a:r>
          </a:p>
          <a:p>
            <a:pPr>
              <a:lnSpc>
                <a:spcPct val="120000"/>
              </a:lnSpc>
              <a:spcBef>
                <a:spcPts val="1000"/>
              </a:spcBef>
              <a:spcAft>
                <a:spcPts val="300"/>
              </a:spcAft>
            </a:pPr>
            <a:r>
              <a:rPr lang="en-US" sz="1000" dirty="0">
                <a:latin typeface="+mn-lt"/>
              </a:rPr>
              <a:t>This is borne out in historical stock returns. Global equity markets have continued an upward climb even in the face of economic and political upheavals. We don’t have to look far for illustrative examples. During the past few years, stock markets have had positive returns despite multiple wars being fought around the world.</a:t>
            </a:r>
          </a:p>
          <a:p>
            <a:pPr>
              <a:lnSpc>
                <a:spcPct val="120000"/>
              </a:lnSpc>
              <a:spcBef>
                <a:spcPts val="1000"/>
              </a:spcBef>
              <a:spcAft>
                <a:spcPts val="300"/>
              </a:spcAft>
            </a:pPr>
            <a:r>
              <a:rPr lang="en-US" sz="1000" dirty="0">
                <a:latin typeface="+mn-lt"/>
              </a:rPr>
              <a:t>This is not to trivialize the destruction wars bring and their impact on geopolitical risks. But history suggests investors may not help themselves by divesting from stocks. For long-term investors, the best bet is usually to stay the course.</a:t>
            </a:r>
          </a:p>
        </p:txBody>
      </p:sp>
      <p:sp>
        <p:nvSpPr>
          <p:cNvPr id="4" name="Text Placeholder 3"/>
          <p:cNvSpPr>
            <a:spLocks noGrp="1"/>
          </p:cNvSpPr>
          <p:nvPr>
            <p:ph type="body" sz="quarter" idx="14"/>
          </p:nvPr>
        </p:nvSpPr>
        <p:spPr>
          <a:xfrm>
            <a:off x="529813" y="1141365"/>
            <a:ext cx="8823326" cy="346075"/>
          </a:xfrm>
        </p:spPr>
        <p:txBody>
          <a:bodyPr/>
          <a:lstStyle/>
          <a:p>
            <a:r>
              <a:rPr lang="en-US" sz="1400" dirty="0"/>
              <a:t>1st Quarter 2026</a:t>
            </a:r>
          </a:p>
          <a:p>
            <a:r>
              <a:rPr lang="en-US" sz="1400" dirty="0"/>
              <a:t>Wes Crill, PhD, Senior Client Solutions Director and Vice President, Dimensional Fund Advisors</a:t>
            </a:r>
          </a:p>
        </p:txBody>
      </p:sp>
      <p:cxnSp>
        <p:nvCxnSpPr>
          <p:cNvPr id="22" name="Straight Connector 21">
            <a:extLst>
              <a:ext uri="{FF2B5EF4-FFF2-40B4-BE49-F238E27FC236}">
                <a16:creationId xmlns:a16="http://schemas.microsoft.com/office/drawing/2014/main" id="{EA5BFF70-BEA3-772F-4AA7-26E764A125DD}"/>
              </a:ext>
            </a:extLst>
          </p:cNvPr>
          <p:cNvCxnSpPr/>
          <p:nvPr/>
        </p:nvCxnSpPr>
        <p:spPr>
          <a:xfrm>
            <a:off x="4638502" y="2125598"/>
            <a:ext cx="4809744"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7" name="Picture Placeholder 6">
            <a:extLst>
              <a:ext uri="{FF2B5EF4-FFF2-40B4-BE49-F238E27FC236}">
                <a16:creationId xmlns:a16="http://schemas.microsoft.com/office/drawing/2014/main" id="{07D238F5-0CBC-3D95-D458-14DE125D9504}"/>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2" name="Text Placeholder 11">
            <a:extLst>
              <a:ext uri="{FF2B5EF4-FFF2-40B4-BE49-F238E27FC236}">
                <a16:creationId xmlns:a16="http://schemas.microsoft.com/office/drawing/2014/main" id="{2E2E14CC-46DB-96FC-7B8F-AF47192B7B9A}"/>
              </a:ext>
            </a:extLst>
          </p:cNvPr>
          <p:cNvSpPr>
            <a:spLocks noGrp="1"/>
          </p:cNvSpPr>
          <p:nvPr>
            <p:ph type="body" sz="quarter" idx="15"/>
          </p:nvPr>
        </p:nvSpPr>
        <p:spPr/>
        <p:txBody>
          <a:bodyPr/>
          <a:lstStyle/>
          <a:p>
            <a:endParaRPr lang="en-US"/>
          </a:p>
        </p:txBody>
      </p:sp>
      <p:sp>
        <p:nvSpPr>
          <p:cNvPr id="19" name="Text Placeholder 2">
            <a:extLst>
              <a:ext uri="{FF2B5EF4-FFF2-40B4-BE49-F238E27FC236}">
                <a16:creationId xmlns:a16="http://schemas.microsoft.com/office/drawing/2014/main" id="{2EF8EE57-0DEF-FCEE-3939-F368329981C7}"/>
              </a:ext>
            </a:extLst>
          </p:cNvPr>
          <p:cNvSpPr txBox="1"/>
          <p:nvPr/>
        </p:nvSpPr>
        <p:spPr>
          <a:xfrm>
            <a:off x="4563686" y="2155676"/>
            <a:ext cx="5073073" cy="800269"/>
          </a:xfrm>
          <a:prstGeom prst="rect">
            <a:avLst/>
          </a:prstGeom>
        </p:spPr>
        <p:txBody>
          <a:bodyPr vert="horz" lIns="91388" tIns="54833" rIns="91388" bIns="54833" numCol="1" spcCol="365760" rtlCol="0">
            <a:noAutofit/>
          </a:bodyPr>
          <a:lstStyle>
            <a:defPPr>
              <a:defRPr lang="en-US"/>
            </a:defPPr>
            <a:lvl1pPr marL="0" indent="0" algn="l" defTabSz="1018228" rtl="0" eaLnBrk="1" latinLnBrk="0" hangingPunct="1">
              <a:lnSpc>
                <a:spcPct val="110000"/>
              </a:lnSpc>
              <a:spcBef>
                <a:spcPct val="0"/>
              </a:spcBef>
              <a:spcAft>
                <a:spcPts val="900"/>
              </a:spcAft>
              <a:buFontTx/>
              <a:buNone/>
              <a:defRPr sz="95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ts val="600"/>
              </a:spcBef>
              <a:spcAft>
                <a:spcPts val="300"/>
              </a:spcAft>
              <a:buFontTx/>
              <a:buNone/>
              <a:defRPr sz="1000" kern="1200" cap="all" baseline="0">
                <a:solidFill>
                  <a:schemeClr val="tx2"/>
                </a:solidFill>
                <a:latin typeface="Arial" pitchFamily="34" charset="0"/>
                <a:ea typeface="+mn-ea"/>
                <a:cs typeface="Arial" pitchFamily="34" charset="0"/>
              </a:defRPr>
            </a:lvl2pPr>
            <a:lvl3pPr marL="0" indent="0" algn="l" defTabSz="1018228" rtl="0" eaLnBrk="1" latinLnBrk="0" hangingPunct="1">
              <a:lnSpc>
                <a:spcPct val="140000"/>
              </a:lnSpc>
              <a:spcBef>
                <a:spcPct val="0"/>
              </a:spcBef>
              <a:spcAft>
                <a:spcPts val="1200"/>
              </a:spcAft>
              <a:buFontTx/>
              <a:buNone/>
              <a:defRPr sz="1100" kern="1200">
                <a:solidFill>
                  <a:schemeClr val="tx2"/>
                </a:solidFill>
                <a:latin typeface="Arial" pitchFamily="34" charset="0"/>
                <a:ea typeface="+mn-ea"/>
                <a:cs typeface="Arial" pitchFamily="34" charset="0"/>
              </a:defRPr>
            </a:lvl3pPr>
            <a:lvl4pPr marL="0" indent="0" algn="l" defTabSz="1018228" rtl="0" eaLnBrk="1" latinLnBrk="0" hangingPunct="1">
              <a:lnSpc>
                <a:spcPct val="110000"/>
              </a:lnSpc>
              <a:spcBef>
                <a:spcPct val="0"/>
              </a:spcBef>
              <a:buFontTx/>
              <a:buNone/>
              <a:defRPr sz="900" kern="1200">
                <a:solidFill>
                  <a:schemeClr val="tx2"/>
                </a:solidFill>
                <a:latin typeface="Arial" pitchFamily="34" charset="0"/>
                <a:ea typeface="+mn-ea"/>
                <a:cs typeface="Arial" pitchFamily="34" charset="0"/>
              </a:defRPr>
            </a:lvl4pPr>
            <a:lvl5pPr marL="0" indent="0" algn="l" defTabSz="1018228" rtl="0" eaLnBrk="1" latinLnBrk="0" hangingPunct="1">
              <a:lnSpc>
                <a:spcPct val="110000"/>
              </a:lnSpc>
              <a:spcBef>
                <a:spcPts val="599"/>
              </a:spcBef>
              <a:buFontTx/>
              <a:buNone/>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20000"/>
              </a:lnSpc>
              <a:spcAft>
                <a:spcPct val="0"/>
              </a:spcAft>
            </a:pPr>
            <a:r>
              <a:rPr kumimoji="0" lang="en-US" sz="1050" b="1" i="0" u="none" strike="noStrike" kern="1200" cap="none" spc="90" normalizeH="0" baseline="0" noProof="0" dirty="0">
                <a:ln>
                  <a:noFill/>
                </a:ln>
                <a:solidFill>
                  <a:srgbClr val="000000"/>
                </a:solidFill>
                <a:effectLst/>
                <a:uLnTx/>
                <a:uFillTx/>
                <a:latin typeface="Avenir LT 55 Roman"/>
                <a:cs typeface="+mn-cs"/>
              </a:rPr>
              <a:t>MARKETS HAVE REWARDED DISCIPLINE</a:t>
            </a:r>
          </a:p>
          <a:p>
            <a:pPr>
              <a:lnSpc>
                <a:spcPct val="120000"/>
              </a:lnSpc>
              <a:spcAft>
                <a:spcPct val="0"/>
              </a:spcAft>
            </a:pPr>
            <a:r>
              <a:rPr lang="en-US" sz="900" dirty="0">
                <a:latin typeface="+mj-lt"/>
              </a:rPr>
              <a:t>Growth of $1—MSCI World Index (net dividends), 1970–2025</a:t>
            </a:r>
          </a:p>
        </p:txBody>
      </p:sp>
    </p:spTree>
    <p:extLst>
      <p:ext uri="{BB962C8B-B14F-4D97-AF65-F5344CB8AC3E}">
        <p14:creationId xmlns:p14="http://schemas.microsoft.com/office/powerpoint/2010/main" val="237502177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2587E60E-4EEE-BAA8-97B6-A5A6B999367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135209</a:t>
            </a:r>
          </a:p>
        </p:txBody>
      </p:sp>
      <p:sp>
        <p:nvSpPr>
          <p:cNvPr id="14" name="Slide Number Placeholder 14">
            <a:extLst>
              <a:ext uri="{FF2B5EF4-FFF2-40B4-BE49-F238E27FC236}">
                <a16:creationId xmlns:a16="http://schemas.microsoft.com/office/drawing/2014/main" id="{8F33D129-1FF5-42ED-8B9E-6B38437C40AA}"/>
              </a:ext>
            </a:extLst>
          </p:cNvPr>
          <p:cNvSpPr>
            <a:spLocks noGrp="1"/>
          </p:cNvSpPr>
          <p:nvPr>
            <p:ph type="sldNum" sz="quarter" idx="12"/>
          </p:nvPr>
        </p:nvSpPr>
        <p:spPr/>
        <p:txBody>
          <a:bodyPr/>
          <a:lstStyle/>
          <a:p>
            <a:fld id="{66F6FF41-5833-4EBF-9145-362BCED2914A}" type="slidenum">
              <a:rPr lang="en-US" smtClean="0"/>
              <a:t>16</a:t>
            </a:fld>
            <a:endParaRPr lang="en-US"/>
          </a:p>
        </p:txBody>
      </p:sp>
      <p:pic>
        <p:nvPicPr>
          <p:cNvPr id="6" name="Picture Placeholder 5">
            <a:extLst>
              <a:ext uri="{FF2B5EF4-FFF2-40B4-BE49-F238E27FC236}">
                <a16:creationId xmlns:a16="http://schemas.microsoft.com/office/drawing/2014/main" id="{01CC0E88-F071-7CCC-7300-984FB9D5A8A6}"/>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25" name="Text Placeholder 5">
            <a:extLst>
              <a:ext uri="{FF2B5EF4-FFF2-40B4-BE49-F238E27FC236}">
                <a16:creationId xmlns:a16="http://schemas.microsoft.com/office/drawing/2014/main" id="{9D9570AD-1E60-413D-974B-A337233AFC74}"/>
              </a:ext>
            </a:extLst>
          </p:cNvPr>
          <p:cNvSpPr>
            <a:spLocks noGrp="1"/>
          </p:cNvSpPr>
          <p:nvPr>
            <p:ph type="body" sz="quarter" idx="15"/>
          </p:nvPr>
        </p:nvSpPr>
        <p:spPr>
          <a:xfrm>
            <a:off x="529812" y="7088651"/>
            <a:ext cx="8529320" cy="400050"/>
          </a:xfrm>
        </p:spPr>
        <p:txBody>
          <a:bodyPr/>
          <a:lstStyle/>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endParaRPr kumimoji="0" lang="en-US" sz="1000" b="1"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cs typeface="+mn-cs"/>
            </a:endParaRP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cs typeface="+mn-cs"/>
              </a:rPr>
              <a:t>Past performance is no guarantee of future results.</a:t>
            </a:r>
            <a:endParaRPr lang="en-US" sz="1000" b="1" dirty="0">
              <a:solidFill>
                <a:srgbClr val="000000">
                  <a:lumMod val="75000"/>
                  <a:lumOff val="25000"/>
                </a:srgbClr>
              </a:solidFill>
            </a:endParaRPr>
          </a:p>
          <a:p>
            <a:pPr lvl="0" defTabSz="1018824">
              <a:lnSpc>
                <a:spcPct val="95000"/>
              </a:lnSpc>
              <a:spcAft>
                <a:spcPct val="0"/>
              </a:spcAft>
              <a:defRPr/>
            </a:pPr>
            <a:r>
              <a:rPr lang="en-US" sz="1000" b="1" dirty="0">
                <a:solidFill>
                  <a:srgbClr val="000000">
                    <a:lumMod val="75000"/>
                    <a:lumOff val="25000"/>
                  </a:srgbClr>
                </a:solidFill>
              </a:rPr>
              <a:t>Glossary</a:t>
            </a:r>
          </a:p>
          <a:p>
            <a:pPr lvl="0" defTabSz="1018824">
              <a:lnSpc>
                <a:spcPct val="95000"/>
              </a:lnSpc>
              <a:spcAft>
                <a:spcPts val="400"/>
              </a:spcAft>
              <a:defRPr/>
            </a:pPr>
            <a:r>
              <a:rPr lang="en-US" sz="1000" dirty="0">
                <a:solidFill>
                  <a:srgbClr val="000000">
                    <a:lumMod val="75000"/>
                    <a:lumOff val="25000"/>
                  </a:srgbClr>
                </a:solidFill>
              </a:rPr>
              <a:t>Expected return: An estimate of average anticipated returns informed by historical data.</a:t>
            </a:r>
          </a:p>
          <a:p>
            <a:pPr lvl="0" defTabSz="1018824">
              <a:lnSpc>
                <a:spcPct val="95000"/>
              </a:lnSpc>
              <a:defRPr/>
            </a:pPr>
            <a:r>
              <a:rPr kumimoji="0" lang="en-US" sz="1000" b="1"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Disclosures</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The information in this material is intended for the recipient’s background information and use only. It is provided in good faith and without any warranty or representation as to accuracy or completeness. Information and opinions presented in this material have been obtained or derived from sources believed by Dimensional to be reliable, and Dimensional has reasonable grounds to believe that all factual information herein is true as at the date of this material. It does not constitute investment advice, a recommendation, or an offer of any services or products for sale and is not intended to provide a sufficient basis on which to make an investment decision. Before acting on any information in this document, you should consider whether it is appropriate for your particular circumstances and, if appropriate, seek professional advice. It is the responsibility of any persons wishing to make a purchase to inform themselves of and observe all applicable laws and regulations. Unauthorized reproduction or transmission of this material is strictly prohibited. Dimensional accepts no responsibility for loss arising from the use of the information contained herein.</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This material is not directed at any person in any jurisdiction where the availability of this material is prohibited or would subject Dimensional or its products or services to any registration, licensing, or other such legal requirements within the jurisdiction.</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refers to the Dimensional separate but affiliated entities generally, rather than to one particular entity. These entities are Dimensional Fund Advisors LP, Dimensional Fund Advisors Ltd., Dimensional Ireland Limited, DFA Australia Limited, Dimensional Fund Advisors Canada ULC, Dimensional Fund Advisors Pte. Ltd., Dimensional Japan Ltd., and Dimensional Hong Kong Limited. </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RISKS</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Investments involve risks. The investment return and principal value of an investment may fluctuate so that an investor’s shares, when redeemed, may be worth more or less than their original value. Past performance is not a guarantee of future results. There is no guarantee strategies will be successful.</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LP is an investment advisor registered with the Securities and Exchange Commission.</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 products: • Not FDIC Insured • Not Bank Guaranteed • May Lose Value</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dirty="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does not have any bank affiliates.</a:t>
            </a:r>
          </a:p>
        </p:txBody>
      </p:sp>
      <p:sp>
        <p:nvSpPr>
          <p:cNvPr id="4" name="Text Placeholder 3"/>
          <p:cNvSpPr>
            <a:spLocks noGrp="1"/>
          </p:cNvSpPr>
          <p:nvPr>
            <p:ph type="body" sz="quarter" idx="14"/>
          </p:nvPr>
        </p:nvSpPr>
        <p:spPr>
          <a:xfrm>
            <a:off x="529813" y="1082851"/>
            <a:ext cx="8823326" cy="346075"/>
          </a:xfrm>
        </p:spPr>
        <p:txBody>
          <a:bodyPr/>
          <a:lstStyle/>
          <a:p>
            <a:r>
              <a:rPr lang="en-US"/>
              <a:t>(continued from page 15)</a:t>
            </a:r>
          </a:p>
        </p:txBody>
      </p:sp>
      <p:sp>
        <p:nvSpPr>
          <p:cNvPr id="5" name="Title 4">
            <a:extLst>
              <a:ext uri="{FF2B5EF4-FFF2-40B4-BE49-F238E27FC236}">
                <a16:creationId xmlns:a16="http://schemas.microsoft.com/office/drawing/2014/main" id="{4CCB54EE-3094-2F94-AAEF-04F71717F4AD}"/>
              </a:ext>
            </a:extLst>
          </p:cNvPr>
          <p:cNvSpPr>
            <a:spLocks noGrp="1"/>
          </p:cNvSpPr>
          <p:nvPr>
            <p:ph type="title"/>
          </p:nvPr>
        </p:nvSpPr>
        <p:spPr/>
        <p:txBody>
          <a:bodyPr/>
          <a:lstStyle/>
          <a:p>
            <a:r>
              <a:rPr lang="en-US" dirty="0"/>
              <a:t>Geopolitical Risk</a:t>
            </a:r>
          </a:p>
        </p:txBody>
      </p:sp>
    </p:spTree>
    <p:extLst>
      <p:ext uri="{BB962C8B-B14F-4D97-AF65-F5344CB8AC3E}">
        <p14:creationId xmlns:p14="http://schemas.microsoft.com/office/powerpoint/2010/main" val="61077376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E82A28F4-6BD7-49BA-FF1C-D12CDC5717B5}"/>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135210</a:t>
            </a:r>
          </a:p>
        </p:txBody>
      </p:sp>
      <p:sp>
        <p:nvSpPr>
          <p:cNvPr id="2" name="Title 1"/>
          <p:cNvSpPr>
            <a:spLocks noGrp="1"/>
          </p:cNvSpPr>
          <p:nvPr>
            <p:ph type="title"/>
          </p:nvPr>
        </p:nvSpPr>
        <p:spPr>
          <a:xfrm>
            <a:off x="520287" y="648441"/>
            <a:ext cx="9052560" cy="521864"/>
          </a:xfrm>
        </p:spPr>
        <p:txBody>
          <a:bodyPr/>
          <a:lstStyle/>
          <a:p>
            <a:r>
              <a:rPr lang="en-US"/>
              <a:t>Quarterly Market Review</a:t>
            </a:r>
          </a:p>
        </p:txBody>
      </p:sp>
      <p:sp>
        <p:nvSpPr>
          <p:cNvPr id="3" name="Slide Number Placeholder 2"/>
          <p:cNvSpPr>
            <a:spLocks noGrp="1"/>
          </p:cNvSpPr>
          <p:nvPr>
            <p:ph type="sldNum" sz="quarter" idx="12"/>
          </p:nvPr>
        </p:nvSpPr>
        <p:spPr/>
        <p:txBody>
          <a:bodyPr/>
          <a:lstStyle/>
          <a:p>
            <a:fld id="{66F6FF41-5833-4EBF-9145-362BCED2914A}" type="slidenum">
              <a:rPr lang="en-US" smtClean="0"/>
              <a:t>2</a:t>
            </a:fld>
            <a:endParaRPr lang="en-US"/>
          </a:p>
        </p:txBody>
      </p:sp>
      <p:pic>
        <p:nvPicPr>
          <p:cNvPr id="6" name="Picture Placeholder 5">
            <a:extLst>
              <a:ext uri="{FF2B5EF4-FFF2-40B4-BE49-F238E27FC236}">
                <a16:creationId xmlns:a16="http://schemas.microsoft.com/office/drawing/2014/main" id="{5FF03046-653A-89EF-7ADD-3233EBC8B7C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13" name="Text Placeholder 12">
            <a:extLst>
              <a:ext uri="{FF2B5EF4-FFF2-40B4-BE49-F238E27FC236}">
                <a16:creationId xmlns:a16="http://schemas.microsoft.com/office/drawing/2014/main" id="{5BB2B357-9F4E-4020-8217-6B1C17E28E90}"/>
              </a:ext>
            </a:extLst>
          </p:cNvPr>
          <p:cNvSpPr>
            <a:spLocks noGrp="1"/>
          </p:cNvSpPr>
          <p:nvPr>
            <p:ph type="body" sz="quarter" idx="15"/>
          </p:nvPr>
        </p:nvSpPr>
        <p:spPr/>
        <p:txBody>
          <a:bodyPr/>
          <a:lstStyle/>
          <a:p>
            <a:endParaRPr lang="en-US"/>
          </a:p>
        </p:txBody>
      </p:sp>
      <p:sp>
        <p:nvSpPr>
          <p:cNvPr id="14" name="Text Placeholder 13"/>
          <p:cNvSpPr>
            <a:spLocks noGrp="1"/>
          </p:cNvSpPr>
          <p:nvPr>
            <p:ph type="body" sz="quarter" idx="17"/>
          </p:nvPr>
        </p:nvSpPr>
        <p:spPr>
          <a:xfrm>
            <a:off x="4702810" y="1738848"/>
            <a:ext cx="4121521" cy="5205079"/>
          </a:xfrm>
        </p:spPr>
        <p:txBody>
          <a:bodyPr/>
          <a:lstStyle/>
          <a:p>
            <a:pPr>
              <a:lnSpc>
                <a:spcPct val="130000"/>
              </a:lnSpc>
              <a:spcBef>
                <a:spcPts val="1000"/>
              </a:spcBef>
            </a:pPr>
            <a:r>
              <a:rPr lang="en-US" dirty="0"/>
              <a:t>Overview:</a:t>
            </a:r>
          </a:p>
          <a:p>
            <a:pPr lvl="1">
              <a:lnSpc>
                <a:spcPct val="100000"/>
              </a:lnSpc>
              <a:spcBef>
                <a:spcPts val="1100"/>
              </a:spcBef>
            </a:pPr>
            <a:r>
              <a:rPr lang="en-US" dirty="0"/>
              <a:t>Market Summary</a:t>
            </a:r>
          </a:p>
          <a:p>
            <a:pPr lvl="1">
              <a:lnSpc>
                <a:spcPct val="100000"/>
              </a:lnSpc>
              <a:spcBef>
                <a:spcPts val="1100"/>
              </a:spcBef>
            </a:pPr>
            <a:r>
              <a:rPr lang="en-US" dirty="0"/>
              <a:t>World Stock Market Performance	</a:t>
            </a:r>
          </a:p>
          <a:p>
            <a:pPr lvl="1">
              <a:lnSpc>
                <a:spcPct val="100000"/>
              </a:lnSpc>
              <a:spcBef>
                <a:spcPts val="1100"/>
              </a:spcBef>
            </a:pPr>
            <a:r>
              <a:rPr lang="en-US" dirty="0"/>
              <a:t>US Stocks	</a:t>
            </a:r>
          </a:p>
          <a:p>
            <a:pPr lvl="1">
              <a:lnSpc>
                <a:spcPct val="100000"/>
              </a:lnSpc>
              <a:spcBef>
                <a:spcPts val="1100"/>
              </a:spcBef>
            </a:pPr>
            <a:r>
              <a:rPr lang="en-US" dirty="0"/>
              <a:t>International Developed Stocks</a:t>
            </a:r>
          </a:p>
          <a:p>
            <a:pPr lvl="1">
              <a:lnSpc>
                <a:spcPct val="100000"/>
              </a:lnSpc>
              <a:spcBef>
                <a:spcPts val="1100"/>
              </a:spcBef>
            </a:pPr>
            <a:r>
              <a:rPr lang="en-US" dirty="0"/>
              <a:t>Emerging Markets Stocks</a:t>
            </a:r>
          </a:p>
          <a:p>
            <a:pPr lvl="1">
              <a:lnSpc>
                <a:spcPct val="100000"/>
              </a:lnSpc>
              <a:spcBef>
                <a:spcPts val="1100"/>
              </a:spcBef>
            </a:pPr>
            <a:r>
              <a:rPr lang="en-US" dirty="0"/>
              <a:t>Country Returns</a:t>
            </a:r>
          </a:p>
          <a:p>
            <a:pPr lvl="1">
              <a:lnSpc>
                <a:spcPct val="100000"/>
              </a:lnSpc>
              <a:spcBef>
                <a:spcPts val="1100"/>
              </a:spcBef>
            </a:pPr>
            <a:r>
              <a:rPr lang="en-US" dirty="0"/>
              <a:t>Real Estate Investment Trusts (REITs)</a:t>
            </a:r>
          </a:p>
          <a:p>
            <a:pPr lvl="1">
              <a:lnSpc>
                <a:spcPct val="100000"/>
              </a:lnSpc>
              <a:spcBef>
                <a:spcPts val="1100"/>
              </a:spcBef>
            </a:pPr>
            <a:r>
              <a:rPr lang="en-US" dirty="0"/>
              <a:t>Commodities</a:t>
            </a:r>
          </a:p>
          <a:p>
            <a:pPr lvl="1">
              <a:lnSpc>
                <a:spcPct val="100000"/>
              </a:lnSpc>
              <a:spcBef>
                <a:spcPts val="1100"/>
              </a:spcBef>
            </a:pPr>
            <a:r>
              <a:rPr lang="en-US" dirty="0"/>
              <a:t>Fixed Income 	</a:t>
            </a:r>
          </a:p>
          <a:p>
            <a:pPr lvl="1">
              <a:lnSpc>
                <a:spcPct val="100000"/>
              </a:lnSpc>
              <a:spcBef>
                <a:spcPts val="1100"/>
              </a:spcBef>
            </a:pPr>
            <a:r>
              <a:rPr lang="en-US" dirty="0"/>
              <a:t>Global Fixed Income 	</a:t>
            </a:r>
          </a:p>
          <a:p>
            <a:pPr lvl="1">
              <a:lnSpc>
                <a:spcPct val="100000"/>
              </a:lnSpc>
              <a:spcBef>
                <a:spcPts val="1100"/>
              </a:spcBef>
            </a:pPr>
            <a:r>
              <a:rPr lang="en-US" dirty="0"/>
              <a:t>Quarterly Topic: Geopolitical Risk</a:t>
            </a:r>
          </a:p>
        </p:txBody>
      </p:sp>
      <p:sp>
        <p:nvSpPr>
          <p:cNvPr id="33" name="Text Placeholder 32"/>
          <p:cNvSpPr>
            <a:spLocks noGrp="1"/>
          </p:cNvSpPr>
          <p:nvPr>
            <p:ph type="body" sz="quarter" idx="18"/>
          </p:nvPr>
        </p:nvSpPr>
        <p:spPr>
          <a:xfrm>
            <a:off x="540295" y="1819078"/>
            <a:ext cx="3642042" cy="4808538"/>
          </a:xfrm>
        </p:spPr>
        <p:txBody>
          <a:bodyPr/>
          <a:lstStyle/>
          <a:p>
            <a:r>
              <a:rPr lang="en-US"/>
              <a:t>This report features world capital market performance and a timeline of events for the past quarter. It begins with a global overview, then features the returns of stock and bond asset classes in the US and international markets. The report concludes with a quarterly topic.</a:t>
            </a:r>
          </a:p>
          <a:p>
            <a:endParaRPr lang="en-US"/>
          </a:p>
        </p:txBody>
      </p:sp>
      <p:sp>
        <p:nvSpPr>
          <p:cNvPr id="7" name="Text Placeholder 6">
            <a:extLst>
              <a:ext uri="{FF2B5EF4-FFF2-40B4-BE49-F238E27FC236}">
                <a16:creationId xmlns:a16="http://schemas.microsoft.com/office/drawing/2014/main" id="{A073EA8B-3F7B-FA5C-F94E-FD6CC0C2F698}"/>
              </a:ext>
            </a:extLst>
          </p:cNvPr>
          <p:cNvSpPr>
            <a:spLocks noGrp="1"/>
          </p:cNvSpPr>
          <p:nvPr>
            <p:ph type="body" sz="quarter" idx="14"/>
          </p:nvPr>
        </p:nvSpPr>
        <p:spPr/>
        <p:txBody>
          <a:bodyPr/>
          <a:lstStyle/>
          <a:p>
            <a:r>
              <a:rPr lang="en-US"/>
              <a:t> </a:t>
            </a:r>
          </a:p>
        </p:txBody>
      </p:sp>
    </p:spTree>
    <p:extLst>
      <p:ext uri="{BB962C8B-B14F-4D97-AF65-F5344CB8AC3E}">
        <p14:creationId xmlns:p14="http://schemas.microsoft.com/office/powerpoint/2010/main" val="286082931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1A4D5960-C30B-F4D9-D401-BBD823A03C8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135211</a:t>
            </a:r>
          </a:p>
        </p:txBody>
      </p:sp>
      <p:sp>
        <p:nvSpPr>
          <p:cNvPr id="3" name="Title 2"/>
          <p:cNvSpPr>
            <a:spLocks noGrp="1"/>
          </p:cNvSpPr>
          <p:nvPr>
            <p:ph type="title"/>
          </p:nvPr>
        </p:nvSpPr>
        <p:spPr>
          <a:xfrm>
            <a:off x="520287" y="648441"/>
            <a:ext cx="9052560" cy="521864"/>
          </a:xfrm>
        </p:spPr>
        <p:txBody>
          <a:bodyPr/>
          <a:lstStyle/>
          <a:p>
            <a:r>
              <a:rPr lang="en-US"/>
              <a:t>Quarterly Market Summary</a:t>
            </a:r>
          </a:p>
        </p:txBody>
      </p:sp>
      <p:sp>
        <p:nvSpPr>
          <p:cNvPr id="2" name="Slide Number Placeholder 1"/>
          <p:cNvSpPr>
            <a:spLocks noGrp="1"/>
          </p:cNvSpPr>
          <p:nvPr>
            <p:ph type="sldNum" sz="quarter" idx="12"/>
          </p:nvPr>
        </p:nvSpPr>
        <p:spPr/>
        <p:txBody>
          <a:bodyPr/>
          <a:lstStyle/>
          <a:p>
            <a:fld id="{66F6FF41-5833-4EBF-9145-362BCED2914A}" type="slidenum">
              <a:rPr lang="en-US" smtClean="0">
                <a:solidFill>
                  <a:prstClr val="white">
                    <a:lumMod val="50000"/>
                  </a:prstClr>
                </a:solidFill>
              </a:rPr>
              <a:t>3</a:t>
            </a:fld>
            <a:endParaRPr lang="en-US">
              <a:solidFill>
                <a:prstClr val="white">
                  <a:lumMod val="50000"/>
                </a:prstClr>
              </a:solidFill>
            </a:endParaRPr>
          </a:p>
        </p:txBody>
      </p:sp>
      <p:pic>
        <p:nvPicPr>
          <p:cNvPr id="15" name="Picture Placeholder 14">
            <a:extLst>
              <a:ext uri="{FF2B5EF4-FFF2-40B4-BE49-F238E27FC236}">
                <a16:creationId xmlns:a16="http://schemas.microsoft.com/office/drawing/2014/main" id="{E6D8F33A-808B-1077-7A06-2F9483184E0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a:blipFill dpi="0" rotWithShape="1">
            <a:blip r:embed="rId3">
              <a:extLst>
                <a:ext uri="{28A0092B-C50C-407E-A947-70E740481C1C}">
                  <a14:useLocalDpi xmlns:a14="http://schemas.microsoft.com/office/drawing/2010/main" val="0"/>
                </a:ext>
              </a:extLst>
            </a:blip>
            <a:srcRect/>
            <a:stretch>
              <a:fillRect/>
            </a:stretch>
          </a:blipFill>
        </p:spPr>
      </p:pic>
      <p:sp>
        <p:nvSpPr>
          <p:cNvPr id="6" name="Text Placeholder 5"/>
          <p:cNvSpPr>
            <a:spLocks noGrp="1"/>
          </p:cNvSpPr>
          <p:nvPr>
            <p:ph type="body" sz="quarter" idx="15"/>
          </p:nvPr>
        </p:nvSpPr>
        <p:spPr>
          <a:xfrm>
            <a:off x="529811" y="7134371"/>
            <a:ext cx="8529521" cy="400050"/>
          </a:xfrm>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sp>
        <p:nvSpPr>
          <p:cNvPr id="5" name="Text Placeholder 4"/>
          <p:cNvSpPr>
            <a:spLocks noGrp="1"/>
          </p:cNvSpPr>
          <p:nvPr>
            <p:ph type="body" sz="quarter" idx="14"/>
          </p:nvPr>
        </p:nvSpPr>
        <p:spPr>
          <a:xfrm>
            <a:off x="520288" y="1067438"/>
            <a:ext cx="8823326" cy="346075"/>
          </a:xfrm>
        </p:spPr>
        <p:txBody>
          <a:bodyPr/>
          <a:lstStyle/>
          <a:p>
            <a:pPr lvl="0"/>
            <a:r>
              <a:rPr lang="en-US" dirty="0"/>
              <a:t>Returns (USD), as of March 31, 2026</a:t>
            </a:r>
          </a:p>
        </p:txBody>
      </p:sp>
      <p:graphicFrame>
        <p:nvGraphicFramePr>
          <p:cNvPr id="7" name="Table 6">
            <a:extLst>
              <a:ext uri="{FF2B5EF4-FFF2-40B4-BE49-F238E27FC236}">
                <a16:creationId xmlns:a16="http://schemas.microsoft.com/office/drawing/2014/main" id="{D45D56A4-78A1-5BF7-2548-AF5E89F7DB3C}"/>
              </a:ext>
            </a:extLst>
          </p:cNvPr>
          <p:cNvGraphicFramePr>
            <a:graphicFrameLocks noGrp="1"/>
          </p:cNvGraphicFramePr>
          <p:nvPr>
            <p:extLst>
              <p:ext uri="{D42A27DB-BD31-4B8C-83A1-F6EECF244321}">
                <p14:modId xmlns:p14="http://schemas.microsoft.com/office/powerpoint/2010/main" val="2354798135"/>
              </p:ext>
            </p:extLst>
          </p:nvPr>
        </p:nvGraphicFramePr>
        <p:xfrm>
          <a:off x="609599" y="1603612"/>
          <a:ext cx="8839201" cy="3950490"/>
        </p:xfrm>
        <a:graphic>
          <a:graphicData uri="http://schemas.openxmlformats.org/drawingml/2006/table">
            <a:tbl>
              <a:tblPr firstRow="1" bandRow="1">
                <a:tableStyleId>{2D5ABB26-0587-4C30-8999-92F81FD0307C}</a:tableStyleId>
              </a:tblPr>
              <a:tblGrid>
                <a:gridCol w="1284193">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4184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2336">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11482">
                <a:tc>
                  <a:txBody>
                    <a:bodyPr/>
                    <a:lstStyle/>
                    <a:p>
                      <a:r>
                        <a:rPr lang="en-US" sz="1100" b="1" dirty="0">
                          <a:solidFill>
                            <a:schemeClr val="tx1"/>
                          </a:solidFill>
                          <a:latin typeface="Arial" pitchFamily="34" charset="0"/>
                          <a:cs typeface="Arial" pitchFamily="34" charset="0"/>
                        </a:rPr>
                        <a:t>Q1 2026</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a:solidFill>
                            <a:srgbClr val="C00000"/>
                          </a:solidFill>
                          <a:latin typeface="+mn-lt"/>
                          <a:ea typeface="+mn-ea"/>
                          <a:cs typeface="+mn-cs"/>
                        </a:rPr>
                        <a:t>-3.96%</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rgbClr val="C00000"/>
                          </a:solidFill>
                          <a:latin typeface="+mn-lt"/>
                          <a:ea typeface="+mn-ea"/>
                          <a:cs typeface="+mn-cs"/>
                        </a:rPr>
                        <a:t>-0.94%</a:t>
                      </a:r>
                      <a:endParaRPr lang="en-US" sz="1200" kern="1200" dirty="0">
                        <a:solidFill>
                          <a:srgbClr val="C00000"/>
                        </a:solidFill>
                        <a:latin typeface="+mn-lt"/>
                        <a:ea typeface="+mn-ea"/>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rgbClr val="C00000"/>
                          </a:solidFill>
                          <a:latin typeface="+mn-lt"/>
                          <a:ea typeface="+mn-ea"/>
                          <a:cs typeface="+mn-cs"/>
                        </a:rPr>
                        <a:t>-0.17%</a:t>
                      </a:r>
                      <a:endParaRPr lang="en-US" sz="1200" kern="1200" dirty="0">
                        <a:solidFill>
                          <a:srgbClr val="C00000"/>
                        </a:solidFill>
                        <a:latin typeface="+mn-lt"/>
                        <a:ea typeface="+mn-ea"/>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0.77%</a:t>
                      </a:r>
                      <a:endParaRPr lang="en-US" sz="1200" kern="1200" dirty="0">
                        <a:solidFill>
                          <a:schemeClr val="tx1"/>
                        </a:solidFill>
                        <a:latin typeface="+mn-lt"/>
                        <a:ea typeface="+mn-ea"/>
                        <a:cs typeface="+mn-cs"/>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rgbClr val="C00000"/>
                          </a:solidFill>
                          <a:latin typeface="+mn-lt"/>
                          <a:ea typeface="+mn-ea"/>
                          <a:cs typeface="+mn-cs"/>
                        </a:rPr>
                        <a:t>-0.05%</a:t>
                      </a:r>
                      <a:endParaRPr lang="en-US" sz="1200" kern="1200" dirty="0">
                        <a:solidFill>
                          <a:srgbClr val="C00000"/>
                        </a:solidFill>
                        <a:latin typeface="+mn-lt"/>
                        <a:ea typeface="+mn-ea"/>
                        <a:cs typeface="+mn-cs"/>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rgbClr val="C00000"/>
                          </a:solidFill>
                          <a:latin typeface="+mn-lt"/>
                          <a:ea typeface="+mn-ea"/>
                          <a:cs typeface="+mn-cs"/>
                        </a:rPr>
                        <a:t>-0.19%</a:t>
                      </a:r>
                      <a:endParaRPr lang="en-US" sz="1200" kern="1200" dirty="0">
                        <a:solidFill>
                          <a:srgbClr val="C00000"/>
                        </a:solidFill>
                        <a:latin typeface="+mn-lt"/>
                        <a:ea typeface="+mn-ea"/>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673682">
                <a:tc>
                  <a:txBody>
                    <a:bodyPr/>
                    <a:lstStyle/>
                    <a:p>
                      <a:endParaRPr lang="en-US" sz="1000" b="1">
                        <a:solidFill>
                          <a:schemeClr val="tx1"/>
                        </a:solidFill>
                      </a:endParaRP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11482">
                <a:tc gridSpan="2">
                  <a:txBody>
                    <a:bodyPr/>
                    <a:lstStyle/>
                    <a:p>
                      <a:r>
                        <a:rPr lang="en-US" sz="1100" b="1" dirty="0">
                          <a:solidFill>
                            <a:schemeClr val="tx1"/>
                          </a:solidFill>
                          <a:latin typeface="Arial" pitchFamily="34" charset="0"/>
                          <a:cs typeface="Arial" pitchFamily="34" charset="0"/>
                        </a:rPr>
                        <a:t>Since January 2000</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2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548640">
                <a:tc>
                  <a:txBody>
                    <a:bodyPr/>
                    <a:lstStyle/>
                    <a:p>
                      <a:r>
                        <a:rPr lang="en-US" sz="1050" b="0">
                          <a:solidFill>
                            <a:schemeClr val="tx1">
                              <a:lumMod val="65000"/>
                              <a:lumOff val="35000"/>
                            </a:schemeClr>
                          </a:solidFill>
                          <a:latin typeface="+mn-lt"/>
                        </a:rPr>
                        <a:t>Average</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Quarterly Return</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2.2%</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57137">
                <a:tc rowSpan="2">
                  <a:txBody>
                    <a:bodyPr/>
                    <a:lstStyle/>
                    <a:p>
                      <a:r>
                        <a:rPr lang="en-US" sz="1050" b="0">
                          <a:solidFill>
                            <a:schemeClr val="tx1">
                              <a:lumMod val="65000"/>
                              <a:lumOff val="35000"/>
                            </a:schemeClr>
                          </a:solidFill>
                          <a:latin typeface="+mn-lt"/>
                        </a:rPr>
                        <a:t>Best </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22.0%</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25.9%</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34.7%</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32.3%</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6.8%</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5.4%</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57137">
                <a:tc vMerge="1">
                  <a:txBody>
                    <a:bodyPr/>
                    <a:lstStyle/>
                    <a:p>
                      <a:r>
                        <a:rPr lang="en-US" sz="1200">
                          <a:solidFill>
                            <a:schemeClr val="tx1"/>
                          </a:solidFill>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Q3</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357137">
                <a:tc rowSpan="2">
                  <a:txBody>
                    <a:bodyPr/>
                    <a:lstStyle/>
                    <a:p>
                      <a:r>
                        <a:rPr lang="en-US" sz="1050" b="0">
                          <a:solidFill>
                            <a:schemeClr val="tx1">
                              <a:lumMod val="65000"/>
                              <a:lumOff val="35000"/>
                            </a:schemeClr>
                          </a:solidFill>
                          <a:latin typeface="+mn-lt"/>
                        </a:rPr>
                        <a:t>Worst</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dirty="0">
                          <a:solidFill>
                            <a:schemeClr val="tx1">
                              <a:lumMod val="65000"/>
                              <a:lumOff val="35000"/>
                            </a:schemeClr>
                          </a:solidFill>
                        </a:rPr>
                        <a:t>-22.8%</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-23.3%</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-27.6%</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-36.1%</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-5.9%</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-4.1%</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57137">
                <a:tc vMerge="1">
                  <a:txBody>
                    <a:bodyPr/>
                    <a:lstStyle/>
                    <a:p>
                      <a:r>
                        <a:rPr lang="en-US" sz="1200">
                          <a:solidFill>
                            <a:schemeClr val="tx1"/>
                          </a:solidFill>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2022 Q1</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dirty="0">
                          <a:solidFill>
                            <a:schemeClr val="tx1">
                              <a:lumMod val="65000"/>
                              <a:lumOff val="35000"/>
                            </a:schemeClr>
                          </a:solidFill>
                        </a:rPr>
                        <a:t>2022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bl>
          </a:graphicData>
        </a:graphic>
      </p:graphicFrame>
      <p:sp>
        <p:nvSpPr>
          <p:cNvPr id="9" name="Up Arrow 1">
            <a:extLst>
              <a:ext uri="{FF2B5EF4-FFF2-40B4-BE49-F238E27FC236}">
                <a16:creationId xmlns:a16="http://schemas.microsoft.com/office/drawing/2014/main" id="{6B991722-3EBC-32D7-3142-E115FE378434}"/>
              </a:ext>
            </a:extLst>
          </p:cNvPr>
          <p:cNvSpPr/>
          <p:nvPr/>
        </p:nvSpPr>
        <p:spPr>
          <a:xfrm flipH="1">
            <a:off x="4902119"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84152277-CB79-7942-A0F1-574416E15FF6}"/>
              </a:ext>
            </a:extLst>
          </p:cNvPr>
          <p:cNvSpPr/>
          <p:nvPr/>
        </p:nvSpPr>
        <p:spPr>
          <a:xfrm flipH="1">
            <a:off x="8690450"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AF3741F9-6C46-DB6E-13FD-6D53EA410B76}"/>
              </a:ext>
            </a:extLst>
          </p:cNvPr>
          <p:cNvSpPr/>
          <p:nvPr/>
        </p:nvSpPr>
        <p:spPr>
          <a:xfrm flipH="1">
            <a:off x="2382915"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FAC6321A-27B1-A58D-C533-97CD800C47DF}"/>
              </a:ext>
            </a:extLst>
          </p:cNvPr>
          <p:cNvSpPr/>
          <p:nvPr/>
        </p:nvSpPr>
        <p:spPr>
          <a:xfrm flipH="1">
            <a:off x="3642517"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BEA9ADBD-0B8D-EA0D-C36C-C8BC29037884}"/>
              </a:ext>
            </a:extLst>
          </p:cNvPr>
          <p:cNvSpPr/>
          <p:nvPr/>
        </p:nvSpPr>
        <p:spPr>
          <a:xfrm rot="10800000" flipH="1">
            <a:off x="6190296" y="2641296"/>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3278A8A5-D916-E844-74C2-56FCE6228EC3}"/>
              </a:ext>
            </a:extLst>
          </p:cNvPr>
          <p:cNvSpPr/>
          <p:nvPr/>
        </p:nvSpPr>
        <p:spPr>
          <a:xfrm rot="10800000" flipH="1" flipV="1">
            <a:off x="7430848"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23198476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70FC8FC7-069C-2BCC-C2E2-3A1899C9F4B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135212</a:t>
            </a:r>
          </a:p>
        </p:txBody>
      </p:sp>
      <p:sp>
        <p:nvSpPr>
          <p:cNvPr id="3" name="Title 2"/>
          <p:cNvSpPr>
            <a:spLocks noGrp="1"/>
          </p:cNvSpPr>
          <p:nvPr>
            <p:ph type="title"/>
          </p:nvPr>
        </p:nvSpPr>
        <p:spPr>
          <a:xfrm>
            <a:off x="510762" y="657966"/>
            <a:ext cx="9052560" cy="521864"/>
          </a:xfrm>
          <a:noFill/>
        </p:spPr>
        <p:txBody>
          <a:bodyPr/>
          <a:lstStyle/>
          <a:p>
            <a:r>
              <a:rPr lang="en-US"/>
              <a:t>Long-Term Market Summary</a:t>
            </a:r>
          </a:p>
        </p:txBody>
      </p:sp>
      <p:sp>
        <p:nvSpPr>
          <p:cNvPr id="2" name="Slide Number Placeholder 1"/>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38" name="Picture Placeholder 37">
            <a:extLst>
              <a:ext uri="{FF2B5EF4-FFF2-40B4-BE49-F238E27FC236}">
                <a16:creationId xmlns:a16="http://schemas.microsoft.com/office/drawing/2014/main" id="{62E52747-E456-4A08-3C50-CCEFC571037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5" name="Text Placeholder 4"/>
          <p:cNvSpPr>
            <a:spLocks noGrp="1"/>
          </p:cNvSpPr>
          <p:nvPr>
            <p:ph type="body" sz="quarter" idx="14"/>
          </p:nvPr>
        </p:nvSpPr>
        <p:spPr>
          <a:xfrm>
            <a:off x="522779" y="1067438"/>
            <a:ext cx="8823326" cy="346075"/>
          </a:xfrm>
        </p:spPr>
        <p:txBody>
          <a:bodyPr/>
          <a:lstStyle/>
          <a:p>
            <a:pPr lvl="0"/>
            <a:r>
              <a:rPr lang="en-US" dirty="0"/>
              <a:t>Returns (USD), as of March 31, 2026</a:t>
            </a:r>
          </a:p>
        </p:txBody>
      </p:sp>
      <p:sp>
        <p:nvSpPr>
          <p:cNvPr id="6" name="Text Placeholder 5"/>
          <p:cNvSpPr>
            <a:spLocks noGrp="1"/>
          </p:cNvSpPr>
          <p:nvPr>
            <p:ph type="body" sz="quarter" idx="15"/>
          </p:nvPr>
        </p:nvSpPr>
        <p:spPr>
          <a:xfrm>
            <a:off x="529812" y="7134371"/>
            <a:ext cx="8614188" cy="400050"/>
          </a:xfrm>
        </p:spPr>
        <p:txBody>
          <a:bodyPr/>
          <a:lstStyle/>
          <a:p>
            <a:endParaRPr lang="en-US"/>
          </a:p>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graphicFrame>
        <p:nvGraphicFramePr>
          <p:cNvPr id="7" name="Table 6">
            <a:extLst>
              <a:ext uri="{FF2B5EF4-FFF2-40B4-BE49-F238E27FC236}">
                <a16:creationId xmlns:a16="http://schemas.microsoft.com/office/drawing/2014/main" id="{DE799D7B-A74A-64AE-04AA-E84D6F2F60AA}"/>
              </a:ext>
            </a:extLst>
          </p:cNvPr>
          <p:cNvGraphicFramePr>
            <a:graphicFrameLocks noGrp="1"/>
          </p:cNvGraphicFramePr>
          <p:nvPr>
            <p:extLst>
              <p:ext uri="{D42A27DB-BD31-4B8C-83A1-F6EECF244321}">
                <p14:modId xmlns:p14="http://schemas.microsoft.com/office/powerpoint/2010/main" val="739746029"/>
              </p:ext>
            </p:extLst>
          </p:nvPr>
        </p:nvGraphicFramePr>
        <p:xfrm>
          <a:off x="609600" y="1603611"/>
          <a:ext cx="8839200" cy="4834271"/>
        </p:xfrm>
        <a:graphic>
          <a:graphicData uri="http://schemas.openxmlformats.org/drawingml/2006/table">
            <a:tbl>
              <a:tblPr firstRow="1" bandRow="1">
                <a:tableStyleId>{2D5ABB26-0587-4C30-8999-92F81FD0307C}</a:tableStyleId>
              </a:tblPr>
              <a:tblGrid>
                <a:gridCol w="1284192">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80874">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570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61747">
                <a:tc>
                  <a:txBody>
                    <a:bodyPr/>
                    <a:lstStyle/>
                    <a:p>
                      <a:r>
                        <a:rPr lang="en-US" sz="1100">
                          <a:solidFill>
                            <a:schemeClr val="tx1"/>
                          </a:solidFill>
                          <a:latin typeface="Arial" pitchFamily="34" charset="0"/>
                          <a:cs typeface="Arial" pitchFamily="34" charset="0"/>
                        </a:rPr>
                        <a:t>1 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dirty="0">
                          <a:solidFill>
                            <a:schemeClr val="tx1"/>
                          </a:solidFill>
                          <a:latin typeface="+mn-lt"/>
                          <a:ea typeface="+mn-ea"/>
                          <a:cs typeface="+mn-cs"/>
                        </a:rPr>
                        <a:t>18.09%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22.99%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29.55%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7.03%</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4.35%</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2.77%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61747">
                <a:tc>
                  <a:txBody>
                    <a:bodyPr/>
                    <a:lstStyle/>
                    <a:p>
                      <a:r>
                        <a:rPr lang="en-US" sz="1100">
                          <a:solidFill>
                            <a:schemeClr val="tx1"/>
                          </a:solidFill>
                          <a:latin typeface="Arial" pitchFamily="34" charset="0"/>
                          <a:cs typeface="Arial" pitchFamily="34" charset="0"/>
                        </a:rPr>
                        <a:t>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10.87%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8.40%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3.69%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2.83%</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0.31%</a:t>
                      </a:r>
                      <a:endParaRPr lang="en-US" sz="1200" dirty="0">
                        <a:solidFill>
                          <a:schemeClr val="tx1"/>
                        </a:solidFill>
                      </a:endParaRP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1.13%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61747">
                <a:tc>
                  <a:txBody>
                    <a:bodyPr/>
                    <a:lstStyle/>
                    <a:p>
                      <a:r>
                        <a:rPr lang="en-US" sz="1100">
                          <a:solidFill>
                            <a:schemeClr val="tx1"/>
                          </a:solidFill>
                          <a:latin typeface="Arial" pitchFamily="34" charset="0"/>
                          <a:cs typeface="Arial" pitchFamily="34" charset="0"/>
                        </a:rPr>
                        <a:t>10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13.72%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8.66%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7.80%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3.17%</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1.70%</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0454611"/>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61747">
                <a:tc>
                  <a:txBody>
                    <a:bodyPr/>
                    <a:lstStyle/>
                    <a:p>
                      <a:r>
                        <a:rPr lang="en-US" sz="1100">
                          <a:solidFill>
                            <a:schemeClr val="tx1"/>
                          </a:solidFill>
                          <a:latin typeface="Arial" pitchFamily="34" charset="0"/>
                          <a:cs typeface="Arial" pitchFamily="34" charset="0"/>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12.81%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6.26%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3.67%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5.08%</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2.39%</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61747">
                <a:tc>
                  <a:txBody>
                    <a:bodyPr/>
                    <a:lstStyle/>
                    <a:p>
                      <a:r>
                        <a:rPr lang="en-US" sz="1100">
                          <a:solidFill>
                            <a:schemeClr val="tx1"/>
                          </a:solidFill>
                          <a:latin typeface="Arial" pitchFamily="34" charset="0"/>
                          <a:cs typeface="Arial" pitchFamily="34" charset="0"/>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10.26%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5.38%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3.75%</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3.28%</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3.43%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r h="467791">
                <a:tc>
                  <a:txBody>
                    <a:bodyPr/>
                    <a:lstStyle/>
                    <a:p>
                      <a:endParaRPr lang="en-US" sz="12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638251"/>
                  </a:ext>
                </a:extLst>
              </a:tr>
            </a:tbl>
          </a:graphicData>
        </a:graphic>
      </p:graphicFrame>
      <p:sp>
        <p:nvSpPr>
          <p:cNvPr id="8" name="Up Arrow 1">
            <a:extLst>
              <a:ext uri="{FF2B5EF4-FFF2-40B4-BE49-F238E27FC236}">
                <a16:creationId xmlns:a16="http://schemas.microsoft.com/office/drawing/2014/main" id="{0AE8091D-2A33-9AC1-AB77-67ECAA291358}"/>
              </a:ext>
            </a:extLst>
          </p:cNvPr>
          <p:cNvSpPr/>
          <p:nvPr/>
        </p:nvSpPr>
        <p:spPr>
          <a:xfrm flipV="1">
            <a:off x="7451639" y="2654226"/>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9" name="Up Arrow 1">
            <a:extLst>
              <a:ext uri="{FF2B5EF4-FFF2-40B4-BE49-F238E27FC236}">
                <a16:creationId xmlns:a16="http://schemas.microsoft.com/office/drawing/2014/main" id="{3E00AC00-FF24-287E-FF3D-16314605BE80}"/>
              </a:ext>
            </a:extLst>
          </p:cNvPr>
          <p:cNvSpPr/>
          <p:nvPr/>
        </p:nvSpPr>
        <p:spPr>
          <a:xfrm flipV="1">
            <a:off x="8718822"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044099E1-ABA5-640A-6A34-9FAC4B0F7C5A}"/>
              </a:ext>
            </a:extLst>
          </p:cNvPr>
          <p:cNvSpPr/>
          <p:nvPr/>
        </p:nvSpPr>
        <p:spPr>
          <a:xfrm flipV="1">
            <a:off x="4917277"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EFB14BA9-2465-CAAC-CDA4-99A16409A0C0}"/>
              </a:ext>
            </a:extLst>
          </p:cNvPr>
          <p:cNvSpPr/>
          <p:nvPr/>
        </p:nvSpPr>
        <p:spPr>
          <a:xfrm flipV="1">
            <a:off x="2382915"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DB9A3E10-9FB1-92AE-8627-4BE8DCE349F0}"/>
              </a:ext>
            </a:extLst>
          </p:cNvPr>
          <p:cNvSpPr/>
          <p:nvPr/>
        </p:nvSpPr>
        <p:spPr>
          <a:xfrm flipV="1">
            <a:off x="3650096"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F2F86C5B-19B0-02F8-064E-9A008E5B1E73}"/>
              </a:ext>
            </a:extLst>
          </p:cNvPr>
          <p:cNvSpPr/>
          <p:nvPr/>
        </p:nvSpPr>
        <p:spPr>
          <a:xfrm rot="10800000">
            <a:off x="7451639" y="3464257"/>
            <a:ext cx="269687" cy="287578"/>
          </a:xfrm>
          <a:prstGeom prst="upArrow">
            <a:avLst/>
          </a:prstGeom>
          <a:solidFill>
            <a:srgbClr val="9EAE86"/>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5" name="Up Arrow 1">
            <a:extLst>
              <a:ext uri="{FF2B5EF4-FFF2-40B4-BE49-F238E27FC236}">
                <a16:creationId xmlns:a16="http://schemas.microsoft.com/office/drawing/2014/main" id="{ABE8A62A-2DDD-C8F3-4C17-F1AC49E6FED4}"/>
              </a:ext>
            </a:extLst>
          </p:cNvPr>
          <p:cNvSpPr/>
          <p:nvPr/>
        </p:nvSpPr>
        <p:spPr>
          <a:xfrm flipV="1">
            <a:off x="8718822"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6" name="Up Arrow 1">
            <a:extLst>
              <a:ext uri="{FF2B5EF4-FFF2-40B4-BE49-F238E27FC236}">
                <a16:creationId xmlns:a16="http://schemas.microsoft.com/office/drawing/2014/main" id="{B204BED6-F887-92C2-DF50-77F53D77A3B7}"/>
              </a:ext>
            </a:extLst>
          </p:cNvPr>
          <p:cNvSpPr/>
          <p:nvPr/>
        </p:nvSpPr>
        <p:spPr>
          <a:xfrm flipV="1">
            <a:off x="4917277"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7" name="Up Arrow 1">
            <a:extLst>
              <a:ext uri="{FF2B5EF4-FFF2-40B4-BE49-F238E27FC236}">
                <a16:creationId xmlns:a16="http://schemas.microsoft.com/office/drawing/2014/main" id="{BB8952AA-2211-7B3F-B54D-BEBE90CEC6F3}"/>
              </a:ext>
            </a:extLst>
          </p:cNvPr>
          <p:cNvSpPr/>
          <p:nvPr/>
        </p:nvSpPr>
        <p:spPr>
          <a:xfrm flipV="1">
            <a:off x="2382915"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9" name="Up Arrow 1">
            <a:extLst>
              <a:ext uri="{FF2B5EF4-FFF2-40B4-BE49-F238E27FC236}">
                <a16:creationId xmlns:a16="http://schemas.microsoft.com/office/drawing/2014/main" id="{BCF771CD-FD11-E64C-CC78-6987515136A1}"/>
              </a:ext>
            </a:extLst>
          </p:cNvPr>
          <p:cNvSpPr/>
          <p:nvPr/>
        </p:nvSpPr>
        <p:spPr>
          <a:xfrm flipV="1">
            <a:off x="3650096"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0" name="Up Arrow 1">
            <a:extLst>
              <a:ext uri="{FF2B5EF4-FFF2-40B4-BE49-F238E27FC236}">
                <a16:creationId xmlns:a16="http://schemas.microsoft.com/office/drawing/2014/main" id="{91E5C775-A62F-0203-F9DE-54C0D5D1C9E3}"/>
              </a:ext>
            </a:extLst>
          </p:cNvPr>
          <p:cNvSpPr/>
          <p:nvPr/>
        </p:nvSpPr>
        <p:spPr>
          <a:xfrm flipV="1">
            <a:off x="6184458"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1" name="Up Arrow 1">
            <a:extLst>
              <a:ext uri="{FF2B5EF4-FFF2-40B4-BE49-F238E27FC236}">
                <a16:creationId xmlns:a16="http://schemas.microsoft.com/office/drawing/2014/main" id="{92D7C87D-A8F8-3A15-B475-7EE186465A59}"/>
              </a:ext>
            </a:extLst>
          </p:cNvPr>
          <p:cNvSpPr/>
          <p:nvPr/>
        </p:nvSpPr>
        <p:spPr>
          <a:xfrm flipV="1">
            <a:off x="7451639"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2" name="Up Arrow 1">
            <a:extLst>
              <a:ext uri="{FF2B5EF4-FFF2-40B4-BE49-F238E27FC236}">
                <a16:creationId xmlns:a16="http://schemas.microsoft.com/office/drawing/2014/main" id="{3FE627CB-4B54-72A6-9993-0C9DC6F83450}"/>
              </a:ext>
            </a:extLst>
          </p:cNvPr>
          <p:cNvSpPr/>
          <p:nvPr/>
        </p:nvSpPr>
        <p:spPr>
          <a:xfrm flipV="1">
            <a:off x="8718822"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3" name="Up Arrow 1">
            <a:extLst>
              <a:ext uri="{FF2B5EF4-FFF2-40B4-BE49-F238E27FC236}">
                <a16:creationId xmlns:a16="http://schemas.microsoft.com/office/drawing/2014/main" id="{231B86E3-B38B-4C85-871E-226AC1227B9B}"/>
              </a:ext>
            </a:extLst>
          </p:cNvPr>
          <p:cNvSpPr/>
          <p:nvPr/>
        </p:nvSpPr>
        <p:spPr>
          <a:xfrm flipV="1">
            <a:off x="4917277"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24" name="Up Arrow 1">
            <a:extLst>
              <a:ext uri="{FF2B5EF4-FFF2-40B4-BE49-F238E27FC236}">
                <a16:creationId xmlns:a16="http://schemas.microsoft.com/office/drawing/2014/main" id="{D29B67C9-AF07-CCAC-6390-177A242A9BA8}"/>
              </a:ext>
            </a:extLst>
          </p:cNvPr>
          <p:cNvSpPr/>
          <p:nvPr/>
        </p:nvSpPr>
        <p:spPr>
          <a:xfrm flipV="1">
            <a:off x="2382915"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5" name="Up Arrow 1">
            <a:extLst>
              <a:ext uri="{FF2B5EF4-FFF2-40B4-BE49-F238E27FC236}">
                <a16:creationId xmlns:a16="http://schemas.microsoft.com/office/drawing/2014/main" id="{D21E90DA-9297-E9E2-63D3-57F531336120}"/>
              </a:ext>
            </a:extLst>
          </p:cNvPr>
          <p:cNvSpPr/>
          <p:nvPr/>
        </p:nvSpPr>
        <p:spPr>
          <a:xfrm flipV="1">
            <a:off x="3650096"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6" name="Up Arrow 1">
            <a:extLst>
              <a:ext uri="{FF2B5EF4-FFF2-40B4-BE49-F238E27FC236}">
                <a16:creationId xmlns:a16="http://schemas.microsoft.com/office/drawing/2014/main" id="{2253764A-E665-8164-FB21-275AC21517A3}"/>
              </a:ext>
            </a:extLst>
          </p:cNvPr>
          <p:cNvSpPr/>
          <p:nvPr/>
        </p:nvSpPr>
        <p:spPr>
          <a:xfrm flipV="1">
            <a:off x="6184458"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7" name="Up Arrow 1">
            <a:extLst>
              <a:ext uri="{FF2B5EF4-FFF2-40B4-BE49-F238E27FC236}">
                <a16:creationId xmlns:a16="http://schemas.microsoft.com/office/drawing/2014/main" id="{BBC3E51E-DC5F-FE3B-58A6-AE4F6276D1E3}"/>
              </a:ext>
            </a:extLst>
          </p:cNvPr>
          <p:cNvSpPr/>
          <p:nvPr/>
        </p:nvSpPr>
        <p:spPr>
          <a:xfrm flipV="1">
            <a:off x="7453970"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8" name="Up Arrow 1">
            <a:extLst>
              <a:ext uri="{FF2B5EF4-FFF2-40B4-BE49-F238E27FC236}">
                <a16:creationId xmlns:a16="http://schemas.microsoft.com/office/drawing/2014/main" id="{E25831C2-25F7-A8A7-603C-AF28EBF23B6F}"/>
              </a:ext>
            </a:extLst>
          </p:cNvPr>
          <p:cNvSpPr/>
          <p:nvPr/>
        </p:nvSpPr>
        <p:spPr>
          <a:xfrm flipV="1">
            <a:off x="8721153"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0" name="Up Arrow 1">
            <a:extLst>
              <a:ext uri="{FF2B5EF4-FFF2-40B4-BE49-F238E27FC236}">
                <a16:creationId xmlns:a16="http://schemas.microsoft.com/office/drawing/2014/main" id="{EA62FE90-9B84-86A6-5ED4-D5531DF20B3B}"/>
              </a:ext>
            </a:extLst>
          </p:cNvPr>
          <p:cNvSpPr/>
          <p:nvPr/>
        </p:nvSpPr>
        <p:spPr>
          <a:xfrm flipV="1">
            <a:off x="4919608"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1" name="Up Arrow 1">
            <a:extLst>
              <a:ext uri="{FF2B5EF4-FFF2-40B4-BE49-F238E27FC236}">
                <a16:creationId xmlns:a16="http://schemas.microsoft.com/office/drawing/2014/main" id="{D070F904-11C2-8100-9446-A0097C0CF157}"/>
              </a:ext>
            </a:extLst>
          </p:cNvPr>
          <p:cNvSpPr/>
          <p:nvPr/>
        </p:nvSpPr>
        <p:spPr>
          <a:xfrm flipV="1">
            <a:off x="2385246"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2" name="Up Arrow 1">
            <a:extLst>
              <a:ext uri="{FF2B5EF4-FFF2-40B4-BE49-F238E27FC236}">
                <a16:creationId xmlns:a16="http://schemas.microsoft.com/office/drawing/2014/main" id="{F58064D6-AD0D-82F5-4E5C-816D82FE369B}"/>
              </a:ext>
            </a:extLst>
          </p:cNvPr>
          <p:cNvSpPr/>
          <p:nvPr/>
        </p:nvSpPr>
        <p:spPr>
          <a:xfrm flipV="1">
            <a:off x="3652427"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3" name="Up Arrow 1">
            <a:extLst>
              <a:ext uri="{FF2B5EF4-FFF2-40B4-BE49-F238E27FC236}">
                <a16:creationId xmlns:a16="http://schemas.microsoft.com/office/drawing/2014/main" id="{C6C58967-14FF-C7E4-9592-D3B071D25AC5}"/>
              </a:ext>
            </a:extLst>
          </p:cNvPr>
          <p:cNvSpPr/>
          <p:nvPr/>
        </p:nvSpPr>
        <p:spPr>
          <a:xfrm flipV="1">
            <a:off x="6186789"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4" name="Up Arrow 1">
            <a:extLst>
              <a:ext uri="{FF2B5EF4-FFF2-40B4-BE49-F238E27FC236}">
                <a16:creationId xmlns:a16="http://schemas.microsoft.com/office/drawing/2014/main" id="{0F6ED8BE-F270-1638-415F-B6C3EBDE3B9C}"/>
              </a:ext>
            </a:extLst>
          </p:cNvPr>
          <p:cNvSpPr/>
          <p:nvPr/>
        </p:nvSpPr>
        <p:spPr>
          <a:xfrm flipV="1">
            <a:off x="7451639"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5" name="Up Arrow 1">
            <a:extLst>
              <a:ext uri="{FF2B5EF4-FFF2-40B4-BE49-F238E27FC236}">
                <a16:creationId xmlns:a16="http://schemas.microsoft.com/office/drawing/2014/main" id="{8F725CB5-9C07-1F42-C97D-CFCE7AE34D1B}"/>
              </a:ext>
            </a:extLst>
          </p:cNvPr>
          <p:cNvSpPr/>
          <p:nvPr/>
        </p:nvSpPr>
        <p:spPr>
          <a:xfrm flipV="1">
            <a:off x="8718822"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6" name="Up Arrow 1">
            <a:extLst>
              <a:ext uri="{FF2B5EF4-FFF2-40B4-BE49-F238E27FC236}">
                <a16:creationId xmlns:a16="http://schemas.microsoft.com/office/drawing/2014/main" id="{6692A8C8-8D69-29BF-77A6-9E975D11AC35}"/>
              </a:ext>
            </a:extLst>
          </p:cNvPr>
          <p:cNvSpPr/>
          <p:nvPr/>
        </p:nvSpPr>
        <p:spPr>
          <a:xfrm flipV="1">
            <a:off x="4917277"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7" name="Up Arrow 1">
            <a:extLst>
              <a:ext uri="{FF2B5EF4-FFF2-40B4-BE49-F238E27FC236}">
                <a16:creationId xmlns:a16="http://schemas.microsoft.com/office/drawing/2014/main" id="{6F628FC4-701F-D57B-1CD6-0D17A263D9F0}"/>
              </a:ext>
            </a:extLst>
          </p:cNvPr>
          <p:cNvSpPr/>
          <p:nvPr/>
        </p:nvSpPr>
        <p:spPr>
          <a:xfrm flipV="1">
            <a:off x="2382915"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9" name="Up Arrow 1">
            <a:extLst>
              <a:ext uri="{FF2B5EF4-FFF2-40B4-BE49-F238E27FC236}">
                <a16:creationId xmlns:a16="http://schemas.microsoft.com/office/drawing/2014/main" id="{F46E6517-26D6-6108-52D1-CDAF8F4874FA}"/>
              </a:ext>
            </a:extLst>
          </p:cNvPr>
          <p:cNvSpPr/>
          <p:nvPr/>
        </p:nvSpPr>
        <p:spPr>
          <a:xfrm flipV="1">
            <a:off x="3650096"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42" name="Up Arrow 1">
            <a:extLst>
              <a:ext uri="{FF2B5EF4-FFF2-40B4-BE49-F238E27FC236}">
                <a16:creationId xmlns:a16="http://schemas.microsoft.com/office/drawing/2014/main" id="{50E9B9F3-5B90-D3D6-D3D9-CC358FDDE593}"/>
              </a:ext>
            </a:extLst>
          </p:cNvPr>
          <p:cNvSpPr/>
          <p:nvPr/>
        </p:nvSpPr>
        <p:spPr>
          <a:xfrm flipV="1">
            <a:off x="6184458"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8AE7C94B-DFCD-1E75-77CF-787140A005FD}"/>
              </a:ext>
            </a:extLst>
          </p:cNvPr>
          <p:cNvSpPr/>
          <p:nvPr/>
        </p:nvSpPr>
        <p:spPr>
          <a:xfrm flipV="1">
            <a:off x="6184458"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18310484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ssetID" descr="svtx:content/slide/@id">
            <a:extLst>
              <a:ext uri="{FF2B5EF4-FFF2-40B4-BE49-F238E27FC236}">
                <a16:creationId xmlns:a16="http://schemas.microsoft.com/office/drawing/2014/main" id="{616B6F03-94A1-256B-D282-3BFE1115EE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135213</a:t>
            </a:r>
          </a:p>
        </p:txBody>
      </p:sp>
      <p:graphicFrame>
        <p:nvGraphicFramePr>
          <p:cNvPr id="38" name="Picture Placeholder 2">
            <a:extLst>
              <a:ext uri="{FF2B5EF4-FFF2-40B4-BE49-F238E27FC236}">
                <a16:creationId xmlns:a16="http://schemas.microsoft.com/office/drawing/2014/main" id="{46DC4CBB-2587-4D82-27BC-DAC363131688}"/>
              </a:ext>
            </a:extLst>
          </p:cNvPr>
          <p:cNvGraphicFramePr/>
          <p:nvPr>
            <p:extLst>
              <p:ext uri="{D42A27DB-BD31-4B8C-83A1-F6EECF244321}">
                <p14:modId xmlns:p14="http://schemas.microsoft.com/office/powerpoint/2010/main" val="180705770"/>
              </p:ext>
            </p:extLst>
          </p:nvPr>
        </p:nvGraphicFramePr>
        <p:xfrm>
          <a:off x="6643400" y="1588262"/>
          <a:ext cx="2560320" cy="91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Table 33">
            <a:extLst>
              <a:ext uri="{FF2B5EF4-FFF2-40B4-BE49-F238E27FC236}">
                <a16:creationId xmlns:a16="http://schemas.microsoft.com/office/drawing/2014/main" id="{41B5E946-FFBD-2984-5385-32571DA3EBB6}"/>
              </a:ext>
            </a:extLst>
          </p:cNvPr>
          <p:cNvGraphicFramePr>
            <a:graphicFrameLocks noGrp="1"/>
          </p:cNvGraphicFramePr>
          <p:nvPr>
            <p:extLst>
              <p:ext uri="{D42A27DB-BD31-4B8C-83A1-F6EECF244321}">
                <p14:modId xmlns:p14="http://schemas.microsoft.com/office/powerpoint/2010/main" val="2631792640"/>
              </p:ext>
            </p:extLst>
          </p:nvPr>
        </p:nvGraphicFramePr>
        <p:xfrm>
          <a:off x="868907" y="3935204"/>
          <a:ext cx="8579895" cy="2115312"/>
        </p:xfrm>
        <a:graphic>
          <a:graphicData uri="http://schemas.openxmlformats.org/drawingml/2006/table">
            <a:tbl>
              <a:tblPr firstRow="1" bandRow="1">
                <a:tableStyleId>{5C22544A-7EE6-4342-B048-85BDC9FD1C3A}</a:tableStyleId>
              </a:tblPr>
              <a:tblGrid>
                <a:gridCol w="2859965">
                  <a:extLst>
                    <a:ext uri="{9D8B030D-6E8A-4147-A177-3AD203B41FA5}">
                      <a16:colId xmlns:a16="http://schemas.microsoft.com/office/drawing/2014/main" val="760643610"/>
                    </a:ext>
                  </a:extLst>
                </a:gridCol>
                <a:gridCol w="2859965">
                  <a:extLst>
                    <a:ext uri="{9D8B030D-6E8A-4147-A177-3AD203B41FA5}">
                      <a16:colId xmlns:a16="http://schemas.microsoft.com/office/drawing/2014/main" val="773549695"/>
                    </a:ext>
                  </a:extLst>
                </a:gridCol>
                <a:gridCol w="2859965">
                  <a:extLst>
                    <a:ext uri="{9D8B030D-6E8A-4147-A177-3AD203B41FA5}">
                      <a16:colId xmlns:a16="http://schemas.microsoft.com/office/drawing/2014/main" val="451909690"/>
                    </a:ext>
                  </a:extLst>
                </a:gridCol>
              </a:tblGrid>
              <a:tr h="256032">
                <a:tc>
                  <a:txBody>
                    <a:bodyPr/>
                    <a:lstStyle/>
                    <a:p>
                      <a:r>
                        <a:rPr lang="en-US" sz="700" b="1" spc="100" baseline="0" dirty="0">
                          <a:solidFill>
                            <a:schemeClr val="tx1"/>
                          </a:solidFill>
                          <a:latin typeface="+mj-lt"/>
                        </a:rPr>
                        <a:t>JANUARY</a:t>
                      </a:r>
                    </a:p>
                  </a:txBody>
                  <a:tcPr marB="54864"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dirty="0">
                          <a:solidFill>
                            <a:schemeClr val="tx1"/>
                          </a:solidFill>
                          <a:latin typeface="+mj-lt"/>
                        </a:rPr>
                        <a:t>FEBRUARY</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dirty="0">
                          <a:solidFill>
                            <a:schemeClr val="tx1"/>
                          </a:solidFill>
                          <a:latin typeface="+mj-lt"/>
                        </a:rPr>
                        <a:t>MARCH</a:t>
                      </a: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370840">
                <a:tc>
                  <a:txBody>
                    <a:bodyPr/>
                    <a:lstStyle/>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01/06</a:t>
                      </a:r>
                      <a:r>
                        <a:rPr lang="en-US" sz="800" b="0" dirty="0">
                          <a:solidFill>
                            <a:schemeClr val="tx1"/>
                          </a:solidFill>
                          <a:latin typeface="+mj-lt"/>
                        </a:rPr>
                        <a:t>    “Dow Extends Rally, Closing Above 49000 for First Time</a:t>
                      </a:r>
                      <a:r>
                        <a:rPr lang="en-US" sz="800" b="0" kern="1200" dirty="0">
                          <a:solidFill>
                            <a:schemeClr val="tx1"/>
                          </a:solidFill>
                          <a:latin typeface="+mn-lt"/>
                          <a:ea typeface="+mn-ea"/>
                          <a:cs typeface="+mn-cs"/>
                        </a:rPr>
                        <a:t>”</a:t>
                      </a:r>
                      <a:endParaRPr lang="en-US" sz="800" b="0" dirty="0">
                        <a:solidFill>
                          <a:schemeClr val="tx1"/>
                        </a:solidFill>
                        <a:latin typeface="+mj-lt"/>
                      </a:endParaRP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01/08</a:t>
                      </a:r>
                      <a:r>
                        <a:rPr lang="en-US" sz="800" b="0" dirty="0">
                          <a:solidFill>
                            <a:schemeClr val="tx1"/>
                          </a:solidFill>
                          <a:latin typeface="+mj-lt"/>
                        </a:rPr>
                        <a:t>    “Trump Calls on Fannie and Freddie to Buy $200 Billion in Mortgage Bonds</a:t>
                      </a:r>
                      <a:r>
                        <a:rPr lang="en-US" sz="800" b="0" kern="1200" dirty="0">
                          <a:solidFill>
                            <a:schemeClr val="tx1"/>
                          </a:solidFill>
                          <a:latin typeface="+mn-lt"/>
                          <a:ea typeface="+mn-ea"/>
                          <a:cs typeface="+mn-cs"/>
                        </a:rPr>
                        <a:t>”</a:t>
                      </a:r>
                      <a:endParaRPr lang="en-US" sz="800" b="0" dirty="0">
                        <a:solidFill>
                          <a:schemeClr val="tx1"/>
                        </a:solidFill>
                        <a:latin typeface="+mj-lt"/>
                      </a:endParaRP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01/20</a:t>
                      </a:r>
                      <a:r>
                        <a:rPr lang="en-US" sz="800" b="0" dirty="0">
                          <a:solidFill>
                            <a:schemeClr val="tx1"/>
                          </a:solidFill>
                          <a:latin typeface="+mj-lt"/>
                        </a:rPr>
                        <a:t>    “Tensions Over Greenland Rattle Wall Street</a:t>
                      </a:r>
                      <a:r>
                        <a:rPr lang="en-US" sz="800" b="0" kern="1200" dirty="0">
                          <a:solidFill>
                            <a:schemeClr val="tx1"/>
                          </a:solidFill>
                          <a:latin typeface="+mn-lt"/>
                          <a:ea typeface="+mn-ea"/>
                          <a:cs typeface="+mn-cs"/>
                        </a:rPr>
                        <a:t>”</a:t>
                      </a:r>
                      <a:endParaRPr lang="en-US" sz="800" b="0" dirty="0">
                        <a:solidFill>
                          <a:schemeClr val="tx1"/>
                        </a:solidFill>
                        <a:latin typeface="+mj-lt"/>
                      </a:endParaRP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01/21</a:t>
                      </a:r>
                      <a:r>
                        <a:rPr lang="en-US" sz="800" b="0" dirty="0">
                          <a:solidFill>
                            <a:schemeClr val="tx1"/>
                          </a:solidFill>
                          <a:latin typeface="+mj-lt"/>
                        </a:rPr>
                        <a:t>    “Private-Credit Investors Are Cashing Out in Droves</a:t>
                      </a:r>
                      <a:r>
                        <a:rPr lang="en-US" sz="800" b="0" kern="1200" dirty="0">
                          <a:solidFill>
                            <a:schemeClr val="tx1"/>
                          </a:solidFill>
                          <a:latin typeface="+mn-lt"/>
                          <a:ea typeface="+mn-ea"/>
                          <a:cs typeface="+mn-cs"/>
                        </a:rPr>
                        <a:t>”</a:t>
                      </a:r>
                      <a:endParaRPr lang="en-US" sz="800" b="0" dirty="0">
                        <a:solidFill>
                          <a:schemeClr val="tx1"/>
                        </a:solidFill>
                        <a:latin typeface="+mj-lt"/>
                      </a:endParaRP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01/26 </a:t>
                      </a:r>
                      <a:r>
                        <a:rPr lang="en-US" sz="800" b="0" dirty="0">
                          <a:solidFill>
                            <a:schemeClr val="tx1"/>
                          </a:solidFill>
                          <a:latin typeface="+mj-lt"/>
                        </a:rPr>
                        <a:t>   “Gold Surges Above $5,000 on Shutdown Fears, Geopolitical Tensions”</a:t>
                      </a: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01/28</a:t>
                      </a:r>
                      <a:r>
                        <a:rPr lang="en-US" sz="800" b="0" dirty="0">
                          <a:solidFill>
                            <a:schemeClr val="tx1"/>
                          </a:solidFill>
                          <a:latin typeface="+mj-lt"/>
                        </a:rPr>
                        <a:t>    “Fed Holds Rates Steady for First Time Since July</a:t>
                      </a:r>
                      <a:r>
                        <a:rPr lang="en-US" sz="800" b="0" kern="1200" dirty="0">
                          <a:solidFill>
                            <a:schemeClr val="tx1"/>
                          </a:solidFill>
                          <a:latin typeface="+mn-lt"/>
                          <a:ea typeface="+mn-ea"/>
                          <a:cs typeface="+mn-cs"/>
                        </a:rPr>
                        <a:t>”</a:t>
                      </a:r>
                      <a:endParaRPr lang="en-US" sz="800" b="0" dirty="0">
                        <a:solidFill>
                          <a:schemeClr val="tx1"/>
                        </a:solidFill>
                        <a:latin typeface="+mj-lt"/>
                      </a:endParaRPr>
                    </a:p>
                    <a:p>
                      <a:pPr marL="406400" indent="-406400" algn="l" defTabSz="1018824" rtl="0" eaLnBrk="1" latinLnBrk="0" hangingPunct="1">
                        <a:spcBef>
                          <a:spcPts val="400"/>
                        </a:spcBef>
                        <a:buFont typeface="Wingdings" panose="05000000000000000000" pitchFamily="2" charset="2"/>
                        <a:buNone/>
                      </a:pPr>
                      <a:r>
                        <a:rPr lang="en-US" sz="800" b="1" dirty="0">
                          <a:solidFill>
                            <a:schemeClr val="tx1"/>
                          </a:solidFill>
                          <a:latin typeface="+mj-lt"/>
                        </a:rPr>
                        <a:t>01/28</a:t>
                      </a:r>
                      <a:r>
                        <a:rPr lang="en-US" sz="800" b="0" dirty="0">
                          <a:solidFill>
                            <a:schemeClr val="tx1"/>
                          </a:solidFill>
                          <a:latin typeface="+mj-lt"/>
                        </a:rPr>
                        <a:t>    “S&amp;P 500 Crosses 7000 for First Time</a:t>
                      </a:r>
                      <a:r>
                        <a:rPr lang="en-US" sz="800" b="0" kern="1200" dirty="0">
                          <a:solidFill>
                            <a:schemeClr val="tx1"/>
                          </a:solidFill>
                          <a:latin typeface="+mn-lt"/>
                          <a:ea typeface="+mn-ea"/>
                          <a:cs typeface="+mn-cs"/>
                        </a:rPr>
                        <a:t>”</a:t>
                      </a:r>
                      <a:endParaRPr lang="en-US" sz="800" b="0" dirty="0">
                        <a:solidFill>
                          <a:schemeClr val="tx1"/>
                        </a:solidFill>
                        <a:latin typeface="+mj-lt"/>
                      </a:endParaRPr>
                    </a:p>
                  </a:txBody>
                  <a:tcPr marR="182880">
                    <a:lnL w="12700" cmpd="sng">
                      <a:noFill/>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02/03 </a:t>
                      </a:r>
                      <a:r>
                        <a:rPr kumimoji="0" lang="en-US" sz="800" b="0" i="0" u="none" strike="noStrike" kern="1200" cap="none" spc="0" normalizeH="0" baseline="0" noProof="0" dirty="0">
                          <a:ln>
                            <a:noFill/>
                          </a:ln>
                          <a:solidFill>
                            <a:srgbClr val="000000"/>
                          </a:solidFill>
                          <a:effectLst/>
                          <a:uLnTx/>
                          <a:uFillTx/>
                          <a:latin typeface="+mj-lt"/>
                          <a:cs typeface="+mn-cs"/>
                        </a:rPr>
                        <a:t>  “House Approves Measure to End Partial</a:t>
                      </a:r>
                      <a:br>
                        <a:rPr kumimoji="0" lang="en-US" sz="800" b="0" i="0" u="none" strike="noStrike" kern="1200" cap="none" spc="0" normalizeH="0" baseline="0" noProof="0" dirty="0">
                          <a:ln>
                            <a:noFill/>
                          </a:ln>
                          <a:solidFill>
                            <a:srgbClr val="000000"/>
                          </a:solidFill>
                          <a:effectLst/>
                          <a:uLnTx/>
                          <a:uFillTx/>
                          <a:latin typeface="+mj-lt"/>
                          <a:cs typeface="+mn-cs"/>
                        </a:rPr>
                      </a:br>
                      <a:r>
                        <a:rPr kumimoji="0" lang="en-US" sz="800" b="0" i="0" u="none" strike="noStrike" kern="1200" cap="none" spc="0" normalizeH="0" baseline="0" noProof="0" dirty="0">
                          <a:ln>
                            <a:noFill/>
                          </a:ln>
                          <a:solidFill>
                            <a:srgbClr val="000000"/>
                          </a:solidFill>
                          <a:effectLst/>
                          <a:uLnTx/>
                          <a:uFillTx/>
                          <a:latin typeface="+mj-lt"/>
                          <a:cs typeface="+mn-cs"/>
                        </a:rPr>
                        <a:t>Government Shutdown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02/11</a:t>
                      </a:r>
                      <a:r>
                        <a:rPr kumimoji="0" lang="en-US" sz="800" b="0" i="0" u="none" strike="noStrike" kern="1200" cap="none" spc="0" normalizeH="0" baseline="0" noProof="0" dirty="0">
                          <a:ln>
                            <a:noFill/>
                          </a:ln>
                          <a:solidFill>
                            <a:srgbClr val="000000"/>
                          </a:solidFill>
                          <a:effectLst/>
                          <a:uLnTx/>
                          <a:uFillTx/>
                          <a:latin typeface="+mj-lt"/>
                          <a:cs typeface="+mn-cs"/>
                        </a:rPr>
                        <a:t>   “US Added 130,000 Jobs in January, Starting Year Off on Stronger Footing</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02/12 </a:t>
                      </a:r>
                      <a:r>
                        <a:rPr kumimoji="0" lang="en-US" sz="800" b="0" i="0" u="none" strike="noStrike" kern="1200" cap="none" spc="0" normalizeH="0" baseline="0" noProof="0" dirty="0">
                          <a:ln>
                            <a:noFill/>
                          </a:ln>
                          <a:solidFill>
                            <a:srgbClr val="000000"/>
                          </a:solidFill>
                          <a:effectLst/>
                          <a:uLnTx/>
                          <a:uFillTx/>
                          <a:latin typeface="+mj-lt"/>
                          <a:cs typeface="+mn-cs"/>
                        </a:rPr>
                        <a:t>  “Homes Sales in January Post Biggest Monthly Decline in Nearly Four Years</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02/20</a:t>
                      </a:r>
                      <a:r>
                        <a:rPr kumimoji="0" lang="en-US" sz="800" b="0" i="0" u="none" strike="noStrike" kern="1200" cap="none" spc="0" normalizeH="0" baseline="0" noProof="0" dirty="0">
                          <a:ln>
                            <a:noFill/>
                          </a:ln>
                          <a:solidFill>
                            <a:srgbClr val="000000"/>
                          </a:solidFill>
                          <a:effectLst/>
                          <a:uLnTx/>
                          <a:uFillTx/>
                          <a:latin typeface="+mj-lt"/>
                          <a:cs typeface="+mn-cs"/>
                        </a:rPr>
                        <a:t>   “Supreme Court Strikes Down Trump’s Global Tariffs</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02/26</a:t>
                      </a:r>
                      <a:r>
                        <a:rPr kumimoji="0" lang="en-US" sz="800" b="0" i="0" u="none" strike="noStrike" kern="1200" cap="none" spc="0" normalizeH="0" baseline="0" noProof="0" dirty="0">
                          <a:ln>
                            <a:noFill/>
                          </a:ln>
                          <a:solidFill>
                            <a:srgbClr val="000000"/>
                          </a:solidFill>
                          <a:effectLst/>
                          <a:uLnTx/>
                          <a:uFillTx/>
                          <a:latin typeface="+mj-lt"/>
                          <a:cs typeface="+mn-cs"/>
                        </a:rPr>
                        <a:t>   “Mortgage Rates Fall Below 6% for the First Time Since 2022</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02/28</a:t>
                      </a:r>
                      <a:r>
                        <a:rPr kumimoji="0" lang="en-US" sz="800" b="0" i="0" u="none" strike="noStrike" kern="1200" cap="none" spc="0" normalizeH="0" baseline="0" noProof="0" dirty="0">
                          <a:ln>
                            <a:noFill/>
                          </a:ln>
                          <a:solidFill>
                            <a:srgbClr val="000000"/>
                          </a:solidFill>
                          <a:effectLst/>
                          <a:uLnTx/>
                          <a:uFillTx/>
                          <a:latin typeface="+mj-lt"/>
                          <a:cs typeface="+mn-cs"/>
                        </a:rPr>
                        <a:t>   “US and Israel Attack Iran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03/06 </a:t>
                      </a:r>
                      <a:r>
                        <a:rPr kumimoji="0" lang="en-US" sz="800" b="0" i="0" u="none" strike="noStrike" kern="1200" cap="none" spc="0" normalizeH="0" baseline="0" noProof="0" dirty="0">
                          <a:ln>
                            <a:noFill/>
                          </a:ln>
                          <a:solidFill>
                            <a:srgbClr val="000000"/>
                          </a:solidFill>
                          <a:effectLst/>
                          <a:uLnTx/>
                          <a:uFillTx/>
                          <a:latin typeface="+mj-lt"/>
                          <a:cs typeface="+mn-cs"/>
                        </a:rPr>
                        <a:t>  “US Lost 92,000 Jobs in February in Unexpected Downturn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03/08</a:t>
                      </a:r>
                      <a:r>
                        <a:rPr kumimoji="0" lang="en-US" sz="800" b="0" i="0" u="none" strike="noStrike" kern="1200" cap="none" spc="0" normalizeH="0" baseline="0" noProof="0" dirty="0">
                          <a:ln>
                            <a:noFill/>
                          </a:ln>
                          <a:solidFill>
                            <a:srgbClr val="000000"/>
                          </a:solidFill>
                          <a:effectLst/>
                          <a:uLnTx/>
                          <a:uFillTx/>
                          <a:latin typeface="+mj-lt"/>
                          <a:cs typeface="+mn-cs"/>
                        </a:rPr>
                        <a:t>   “Oil Tops $100 a Barrel for First Time Since 2022</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03/11</a:t>
                      </a:r>
                      <a:r>
                        <a:rPr kumimoji="0" lang="en-US" sz="800" b="0" i="0" u="none" strike="noStrike" kern="1200" cap="none" spc="0" normalizeH="0" baseline="0" noProof="0" dirty="0">
                          <a:ln>
                            <a:noFill/>
                          </a:ln>
                          <a:solidFill>
                            <a:srgbClr val="000000"/>
                          </a:solidFill>
                          <a:effectLst/>
                          <a:uLnTx/>
                          <a:uFillTx/>
                          <a:latin typeface="+mj-lt"/>
                          <a:cs typeface="+mn-cs"/>
                        </a:rPr>
                        <a:t>   “IEA Will Launch Largest-Ever Oil Release From Global Strategic Reserves</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03/18</a:t>
                      </a:r>
                      <a:r>
                        <a:rPr kumimoji="0" lang="en-US" sz="800" b="0" i="0" u="none" strike="noStrike" kern="1200" cap="none" spc="0" normalizeH="0" baseline="0" noProof="0" dirty="0">
                          <a:ln>
                            <a:noFill/>
                          </a:ln>
                          <a:solidFill>
                            <a:srgbClr val="000000"/>
                          </a:solidFill>
                          <a:effectLst/>
                          <a:uLnTx/>
                          <a:uFillTx/>
                          <a:latin typeface="+mj-lt"/>
                          <a:cs typeface="+mn-cs"/>
                        </a:rPr>
                        <a:t>   “Fed Holds Steady and Maintains Rate-Cut Projection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ea typeface="+mn-ea"/>
                          <a:cs typeface="+mn-cs"/>
                        </a:rPr>
                        <a:t>03/27 </a:t>
                      </a:r>
                      <a:r>
                        <a:rPr kumimoji="0" lang="en-US" sz="800" b="0" i="0" u="none" strike="noStrike" kern="1200" cap="none" spc="0" normalizeH="0" baseline="0" noProof="0" dirty="0">
                          <a:ln>
                            <a:noFill/>
                          </a:ln>
                          <a:solidFill>
                            <a:srgbClr val="000000"/>
                          </a:solidFill>
                          <a:effectLst/>
                          <a:uLnTx/>
                          <a:uFillTx/>
                          <a:latin typeface="+mn-lt"/>
                          <a:ea typeface="+mn-ea"/>
                          <a:cs typeface="+mn-cs"/>
                        </a:rPr>
                        <a:t>  “Market Dive Points to Wall Street’s Growing Alarm Over Iran War</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800" b="1" i="0" u="none" strike="noStrike" kern="1200" cap="none" spc="0" normalizeH="0" baseline="0" noProof="0" dirty="0">
                          <a:ln>
                            <a:noFill/>
                          </a:ln>
                          <a:solidFill>
                            <a:srgbClr val="000000"/>
                          </a:solidFill>
                          <a:effectLst/>
                          <a:uLnTx/>
                          <a:uFillTx/>
                          <a:latin typeface="+mn-lt"/>
                          <a:ea typeface="+mn-ea"/>
                          <a:cs typeface="+mn-cs"/>
                        </a:rPr>
                        <a:t>03/31 </a:t>
                      </a:r>
                      <a:r>
                        <a:rPr kumimoji="0" lang="en-US" sz="800" b="0" i="0" u="none" strike="noStrike" kern="1200" cap="none" spc="0" normalizeH="0" baseline="0" noProof="0" dirty="0">
                          <a:ln>
                            <a:noFill/>
                          </a:ln>
                          <a:solidFill>
                            <a:srgbClr val="000000"/>
                          </a:solidFill>
                          <a:effectLst/>
                          <a:uLnTx/>
                          <a:uFillTx/>
                          <a:latin typeface="+mn-lt"/>
                          <a:ea typeface="+mn-ea"/>
                          <a:cs typeface="+mn-cs"/>
                        </a:rPr>
                        <a:t>  “US Gas Prices Top $4 a Gallon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tabLst/>
                        <a:defRPr/>
                      </a:pPr>
                      <a:r>
                        <a:rPr kumimoji="0" lang="en-US" sz="800" b="1" i="0" u="none" strike="noStrike" kern="1200" cap="none" spc="0" normalizeH="0" baseline="0" noProof="0" dirty="0">
                          <a:ln>
                            <a:noFill/>
                          </a:ln>
                          <a:solidFill>
                            <a:srgbClr val="000000"/>
                          </a:solidFill>
                          <a:effectLst/>
                          <a:uLnTx/>
                          <a:uFillTx/>
                          <a:latin typeface="+mn-lt"/>
                          <a:ea typeface="+mn-ea"/>
                          <a:cs typeface="+mn-cs"/>
                        </a:rPr>
                        <a:t>03/31 </a:t>
                      </a:r>
                      <a:r>
                        <a:rPr kumimoji="0" lang="en-US" sz="800" b="0" i="0" u="none" strike="noStrike" kern="1200" cap="none" spc="0" normalizeH="0" baseline="0" noProof="0" dirty="0">
                          <a:ln>
                            <a:noFill/>
                          </a:ln>
                          <a:solidFill>
                            <a:srgbClr val="000000"/>
                          </a:solidFill>
                          <a:effectLst/>
                          <a:uLnTx/>
                          <a:uFillTx/>
                          <a:latin typeface="+mn-lt"/>
                          <a:ea typeface="+mn-ea"/>
                          <a:cs typeface="+mn-cs"/>
                        </a:rPr>
                        <a:t>  “Nasdaq Leads Rally Built on Hope the Iran War May End Soon</a:t>
                      </a:r>
                      <a:r>
                        <a:rPr lang="en-US" sz="800" b="0" kern="1200" dirty="0">
                          <a:solidFill>
                            <a:schemeClr val="tx1"/>
                          </a:solidFill>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txBody>
                  <a:tcP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dirty="0"/>
              <a:t>MSCI All Country World Index with selected headlines from Q1 2026</a:t>
            </a:r>
          </a:p>
        </p:txBody>
      </p:sp>
      <p:sp>
        <p:nvSpPr>
          <p:cNvPr id="59" name="TextBox 58">
            <a:extLst>
              <a:ext uri="{FF2B5EF4-FFF2-40B4-BE49-F238E27FC236}">
                <a16:creationId xmlns:a16="http://schemas.microsoft.com/office/drawing/2014/main" id="{E1D965E7-6EE5-4026-A3C2-D120857AFD82}"/>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7" name="Straight Connector 6">
            <a:extLst>
              <a:ext uri="{FF2B5EF4-FFF2-40B4-BE49-F238E27FC236}">
                <a16:creationId xmlns:a16="http://schemas.microsoft.com/office/drawing/2014/main" id="{02558A0B-F381-FE3E-C116-1D79E34084C2}"/>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2D594AAE-929D-88AB-C9E9-E6EC06018FFC}"/>
              </a:ext>
            </a:extLst>
          </p:cNvPr>
          <p:cNvGraphicFramePr/>
          <p:nvPr>
            <p:extLst>
              <p:ext uri="{D42A27DB-BD31-4B8C-83A1-F6EECF244321}">
                <p14:modId xmlns:p14="http://schemas.microsoft.com/office/powerpoint/2010/main" val="3020179014"/>
              </p:ext>
            </p:extLst>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2C2CFEF5-2FEC-8735-C916-5FDEA46ED33D}"/>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dirty="0">
                <a:ln>
                  <a:noFill/>
                </a:ln>
                <a:solidFill>
                  <a:srgbClr val="35627D"/>
                </a:solidFill>
                <a:effectLst/>
                <a:uLnTx/>
                <a:uFillTx/>
                <a:latin typeface="Arial"/>
                <a:ea typeface="+mn-ea"/>
                <a:cs typeface="Arial"/>
              </a:rPr>
              <a:t>Q1 2026</a:t>
            </a:r>
          </a:p>
        </p:txBody>
      </p:sp>
      <p:sp>
        <p:nvSpPr>
          <p:cNvPr id="37" name="TextBox 1">
            <a:extLst>
              <a:ext uri="{FF2B5EF4-FFF2-40B4-BE49-F238E27FC236}">
                <a16:creationId xmlns:a16="http://schemas.microsoft.com/office/drawing/2014/main" id="{90CAA7E0-F8BC-1355-39BD-D415DF79A212}"/>
              </a:ext>
            </a:extLst>
          </p:cNvPr>
          <p:cNvSpPr txBox="1"/>
          <p:nvPr/>
        </p:nvSpPr>
        <p:spPr>
          <a:xfrm>
            <a:off x="6701400" y="1536279"/>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dirty="0">
                <a:ln>
                  <a:noFill/>
                </a:ln>
                <a:solidFill>
                  <a:prstClr val="black">
                    <a:lumMod val="75000"/>
                    <a:lumOff val="25000"/>
                  </a:prstClr>
                </a:solidFill>
                <a:effectLst/>
                <a:uLnTx/>
                <a:uFillTx/>
                <a:latin typeface="Arial"/>
                <a:ea typeface="+mn-ea"/>
                <a:cs typeface="Arial"/>
              </a:rPr>
              <a:t>1 year </a:t>
            </a:r>
            <a:r>
              <a:rPr kumimoji="0" lang="en-US" sz="800" b="0" i="0" u="none" strike="noStrike" kern="1200" cap="all" spc="50" normalizeH="0" baseline="0" noProof="0" dirty="0">
                <a:ln>
                  <a:noFill/>
                </a:ln>
                <a:solidFill>
                  <a:prstClr val="black">
                    <a:lumMod val="75000"/>
                    <a:lumOff val="25000"/>
                  </a:prstClr>
                </a:solidFill>
                <a:effectLst/>
                <a:uLnTx/>
                <a:uFillTx/>
                <a:latin typeface="Arial"/>
                <a:ea typeface="+mn-ea"/>
                <a:cs typeface="Arial"/>
              </a:rPr>
              <a:t>(q2 2025–Q1 2026)</a:t>
            </a:r>
          </a:p>
        </p:txBody>
      </p:sp>
      <p:pic>
        <p:nvPicPr>
          <p:cNvPr id="8" name="Picture Placeholder 7">
            <a:extLst>
              <a:ext uri="{FF2B5EF4-FFF2-40B4-BE49-F238E27FC236}">
                <a16:creationId xmlns:a16="http://schemas.microsoft.com/office/drawing/2014/main" id="{0FD63FCF-C430-081D-EF98-6150172D7FFC}"/>
              </a:ext>
            </a:extLst>
          </p:cNvPr>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t="7659" b="7659"/>
          <a:stretch>
            <a:fillRect/>
          </a:stretch>
        </p:blipFill>
        <p:spPr>
          <a:prstGeom prst="rect">
            <a:avLst/>
          </a:prstGeom>
        </p:spPr>
      </p:pic>
    </p:spTree>
    <p:extLst>
      <p:ext uri="{BB962C8B-B14F-4D97-AF65-F5344CB8AC3E}">
        <p14:creationId xmlns:p14="http://schemas.microsoft.com/office/powerpoint/2010/main" val="68714804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3613E0D9-61A9-9DD8-36C4-58660A459D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135214</a:t>
            </a:r>
          </a:p>
        </p:txBody>
      </p:sp>
      <p:graphicFrame>
        <p:nvGraphicFramePr>
          <p:cNvPr id="43" name="Table 42">
            <a:extLst>
              <a:ext uri="{FF2B5EF4-FFF2-40B4-BE49-F238E27FC236}">
                <a16:creationId xmlns:a16="http://schemas.microsoft.com/office/drawing/2014/main" id="{DA97A43E-FFE8-1C8C-16EC-F9E71C1EA514}"/>
              </a:ext>
            </a:extLst>
          </p:cNvPr>
          <p:cNvGraphicFramePr>
            <a:graphicFrameLocks noGrp="1"/>
          </p:cNvGraphicFramePr>
          <p:nvPr>
            <p:extLst>
              <p:ext uri="{D42A27DB-BD31-4B8C-83A1-F6EECF244321}">
                <p14:modId xmlns:p14="http://schemas.microsoft.com/office/powerpoint/2010/main" val="1414446218"/>
              </p:ext>
            </p:extLst>
          </p:nvPr>
        </p:nvGraphicFramePr>
        <p:xfrm>
          <a:off x="868907" y="3935204"/>
          <a:ext cx="8579892" cy="2237232"/>
        </p:xfrm>
        <a:graphic>
          <a:graphicData uri="http://schemas.openxmlformats.org/drawingml/2006/table">
            <a:tbl>
              <a:tblPr firstRow="1" bandRow="1">
                <a:tableStyleId>{5C22544A-7EE6-4342-B048-85BDC9FD1C3A}</a:tableStyleId>
              </a:tblPr>
              <a:tblGrid>
                <a:gridCol w="2144973">
                  <a:extLst>
                    <a:ext uri="{9D8B030D-6E8A-4147-A177-3AD203B41FA5}">
                      <a16:colId xmlns:a16="http://schemas.microsoft.com/office/drawing/2014/main" val="760643610"/>
                    </a:ext>
                  </a:extLst>
                </a:gridCol>
                <a:gridCol w="2144973">
                  <a:extLst>
                    <a:ext uri="{9D8B030D-6E8A-4147-A177-3AD203B41FA5}">
                      <a16:colId xmlns:a16="http://schemas.microsoft.com/office/drawing/2014/main" val="3450715742"/>
                    </a:ext>
                  </a:extLst>
                </a:gridCol>
                <a:gridCol w="2144973">
                  <a:extLst>
                    <a:ext uri="{9D8B030D-6E8A-4147-A177-3AD203B41FA5}">
                      <a16:colId xmlns:a16="http://schemas.microsoft.com/office/drawing/2014/main" val="773549695"/>
                    </a:ext>
                  </a:extLst>
                </a:gridCol>
                <a:gridCol w="2144973">
                  <a:extLst>
                    <a:ext uri="{9D8B030D-6E8A-4147-A177-3AD203B41FA5}">
                      <a16:colId xmlns:a16="http://schemas.microsoft.com/office/drawing/2014/main" val="451909690"/>
                    </a:ext>
                  </a:extLst>
                </a:gridCol>
              </a:tblGrid>
              <a:tr h="256032">
                <a:tc>
                  <a:txBody>
                    <a:bodyPr/>
                    <a:lstStyle/>
                    <a:p>
                      <a:r>
                        <a:rPr lang="en-US" sz="700" b="1" kern="1200" spc="100" baseline="0" dirty="0">
                          <a:solidFill>
                            <a:schemeClr val="tx1"/>
                          </a:solidFill>
                          <a:latin typeface="+mj-lt"/>
                          <a:ea typeface="+mn-ea"/>
                          <a:cs typeface="+mn-cs"/>
                        </a:rPr>
                        <a:t>Q2 2025</a:t>
                      </a:r>
                    </a:p>
                  </a:txBody>
                  <a:tcPr marB="54864"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dirty="0">
                          <a:solidFill>
                            <a:schemeClr val="tx1"/>
                          </a:solidFill>
                          <a:latin typeface="+mj-lt"/>
                        </a:rPr>
                        <a:t>Q3 2025</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dirty="0">
                          <a:solidFill>
                            <a:schemeClr val="tx1"/>
                          </a:solidFill>
                          <a:latin typeface="+mj-lt"/>
                        </a:rPr>
                        <a:t>Q4 2025</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dirty="0">
                          <a:solidFill>
                            <a:schemeClr val="tx1"/>
                          </a:solidFill>
                          <a:latin typeface="+mj-lt"/>
                        </a:rPr>
                        <a:t>Q1 2026</a:t>
                      </a: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159546">
                <a:tc>
                  <a:txBody>
                    <a:bodyPr/>
                    <a:lstStyle/>
                    <a:p>
                      <a:pPr marL="377825" indent="-377825">
                        <a:spcBef>
                          <a:spcPts val="400"/>
                        </a:spcBef>
                        <a:buFont typeface="Wingdings" panose="05000000000000000000" pitchFamily="2" charset="2"/>
                        <a:buNone/>
                      </a:pPr>
                      <a:r>
                        <a:rPr lang="en-US" sz="800" b="1" dirty="0">
                          <a:solidFill>
                            <a:schemeClr val="tx1"/>
                          </a:solidFill>
                          <a:latin typeface="+mj-lt"/>
                        </a:rPr>
                        <a:t>04/02</a:t>
                      </a:r>
                      <a:r>
                        <a:rPr lang="en-US" sz="800" b="0" dirty="0">
                          <a:solidFill>
                            <a:schemeClr val="tx1"/>
                          </a:solidFill>
                          <a:latin typeface="+mj-lt"/>
                        </a:rPr>
                        <a:t>   “Trump Unveils Sweeping Tariffs in Stark Shift in US Trade Policy”</a:t>
                      </a:r>
                    </a:p>
                    <a:p>
                      <a:pPr marL="377825" indent="-377825">
                        <a:spcBef>
                          <a:spcPts val="400"/>
                        </a:spcBef>
                        <a:buFont typeface="Wingdings" panose="05000000000000000000" pitchFamily="2" charset="2"/>
                        <a:buNone/>
                      </a:pPr>
                      <a:r>
                        <a:rPr lang="en-US" sz="800" b="1" dirty="0">
                          <a:solidFill>
                            <a:schemeClr val="tx1"/>
                          </a:solidFill>
                          <a:latin typeface="+mj-lt"/>
                        </a:rPr>
                        <a:t>04/09</a:t>
                      </a:r>
                      <a:r>
                        <a:rPr lang="en-US" sz="800" b="0" dirty="0">
                          <a:solidFill>
                            <a:schemeClr val="tx1"/>
                          </a:solidFill>
                          <a:latin typeface="+mj-lt"/>
                        </a:rPr>
                        <a:t>   “Stocks Stage Furious Rally as Trump Pauses Some Tariffs”</a:t>
                      </a:r>
                    </a:p>
                    <a:p>
                      <a:pPr marL="377825" indent="-377825">
                        <a:spcBef>
                          <a:spcPts val="400"/>
                        </a:spcBef>
                        <a:buFont typeface="Wingdings" panose="05000000000000000000" pitchFamily="2" charset="2"/>
                        <a:buNone/>
                      </a:pPr>
                      <a:r>
                        <a:rPr lang="en-US" sz="800" b="1" dirty="0">
                          <a:solidFill>
                            <a:schemeClr val="tx1"/>
                          </a:solidFill>
                          <a:latin typeface="+mj-lt"/>
                        </a:rPr>
                        <a:t>05/12</a:t>
                      </a:r>
                      <a:r>
                        <a:rPr lang="en-US" sz="800" b="0" dirty="0">
                          <a:solidFill>
                            <a:schemeClr val="tx1"/>
                          </a:solidFill>
                          <a:latin typeface="+mj-lt"/>
                        </a:rPr>
                        <a:t>   “Stocks Soar on Temporary US-China Tariff Rollback”</a:t>
                      </a:r>
                    </a:p>
                    <a:p>
                      <a:pPr marL="377825" indent="-377825">
                        <a:spcBef>
                          <a:spcPts val="400"/>
                        </a:spcBef>
                        <a:buFont typeface="Wingdings" panose="05000000000000000000" pitchFamily="2" charset="2"/>
                        <a:buNone/>
                      </a:pPr>
                      <a:r>
                        <a:rPr lang="en-US" sz="800" b="1" dirty="0">
                          <a:solidFill>
                            <a:schemeClr val="tx1"/>
                          </a:solidFill>
                          <a:latin typeface="+mj-lt"/>
                        </a:rPr>
                        <a:t>05/16 </a:t>
                      </a:r>
                      <a:r>
                        <a:rPr lang="en-US" sz="800" b="0" dirty="0">
                          <a:solidFill>
                            <a:schemeClr val="tx1"/>
                          </a:solidFill>
                          <a:latin typeface="+mj-lt"/>
                        </a:rPr>
                        <a:t>  “US Loses Last Triple-A Credit Rating”</a:t>
                      </a:r>
                    </a:p>
                    <a:p>
                      <a:pPr marL="377825" indent="-377825">
                        <a:spcBef>
                          <a:spcPts val="400"/>
                        </a:spcBef>
                        <a:buFont typeface="Wingdings" panose="05000000000000000000" pitchFamily="2" charset="2"/>
                        <a:buNone/>
                      </a:pPr>
                      <a:r>
                        <a:rPr lang="en-US" sz="800" b="1" dirty="0">
                          <a:solidFill>
                            <a:schemeClr val="tx1"/>
                          </a:solidFill>
                          <a:latin typeface="+mj-lt"/>
                        </a:rPr>
                        <a:t>06/22</a:t>
                      </a:r>
                      <a:r>
                        <a:rPr lang="en-US" sz="800" b="0" dirty="0">
                          <a:solidFill>
                            <a:schemeClr val="tx1"/>
                          </a:solidFill>
                          <a:latin typeface="+mj-lt"/>
                        </a:rPr>
                        <a:t>   “Massive US Strikes Target Iranian Nuclear Sites”</a:t>
                      </a:r>
                    </a:p>
                    <a:p>
                      <a:pPr marL="377825" indent="-377825">
                        <a:spcBef>
                          <a:spcPts val="400"/>
                        </a:spcBef>
                        <a:buFont typeface="Wingdings" panose="05000000000000000000" pitchFamily="2" charset="2"/>
                        <a:buNone/>
                      </a:pPr>
                      <a:r>
                        <a:rPr lang="en-US" sz="800" b="1" dirty="0">
                          <a:solidFill>
                            <a:schemeClr val="tx1"/>
                          </a:solidFill>
                          <a:latin typeface="+mj-lt"/>
                        </a:rPr>
                        <a:t>06/27</a:t>
                      </a:r>
                      <a:r>
                        <a:rPr lang="en-US" sz="800" b="0" dirty="0">
                          <a:solidFill>
                            <a:schemeClr val="tx1"/>
                          </a:solidFill>
                          <a:latin typeface="+mj-lt"/>
                        </a:rPr>
                        <a:t>   “Historic Rebound Sends S&amp;P 500 to New Highs”</a:t>
                      </a:r>
                    </a:p>
                  </a:txBody>
                  <a:tcPr marR="182880">
                    <a:lnL w="12700" cmpd="sng">
                      <a:noFill/>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07/03</a:t>
                      </a:r>
                      <a:r>
                        <a:rPr kumimoji="0" lang="en-US" sz="800" b="0" i="0" u="none" strike="noStrike" kern="1200" cap="none" spc="0" normalizeH="0" baseline="0" noProof="0" dirty="0">
                          <a:ln>
                            <a:noFill/>
                          </a:ln>
                          <a:solidFill>
                            <a:srgbClr val="000000"/>
                          </a:solidFill>
                          <a:effectLst/>
                          <a:uLnTx/>
                          <a:uFillTx/>
                          <a:latin typeface="+mj-lt"/>
                          <a:cs typeface="+mn-cs"/>
                        </a:rPr>
                        <a:t>   “President Trump’s Megabill Passes House Vote”</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07/27</a:t>
                      </a:r>
                      <a:r>
                        <a:rPr kumimoji="0" lang="en-US" sz="800" b="0" i="0" u="none" strike="noStrike" kern="1200" cap="none" spc="0" normalizeH="0" baseline="0" noProof="0" dirty="0">
                          <a:ln>
                            <a:noFill/>
                          </a:ln>
                          <a:solidFill>
                            <a:srgbClr val="000000"/>
                          </a:solidFill>
                          <a:effectLst/>
                          <a:uLnTx/>
                          <a:uFillTx/>
                          <a:latin typeface="+mj-lt"/>
                          <a:cs typeface="+mn-cs"/>
                        </a:rPr>
                        <a:t>   “Trump and EU Reach Tariff Deal, Avoiding Trade War”</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08/16</a:t>
                      </a:r>
                      <a:r>
                        <a:rPr kumimoji="0" lang="en-US" sz="800" b="0" i="0" u="none" strike="noStrike" kern="1200" cap="none" spc="0" normalizeH="0" baseline="0" noProof="0" dirty="0">
                          <a:ln>
                            <a:noFill/>
                          </a:ln>
                          <a:solidFill>
                            <a:srgbClr val="000000"/>
                          </a:solidFill>
                          <a:effectLst/>
                          <a:uLnTx/>
                          <a:uFillTx/>
                          <a:latin typeface="+mj-lt"/>
                          <a:cs typeface="+mn-cs"/>
                        </a:rPr>
                        <a:t>   “Trump-Putin Summit Ends Without Breakthrough”</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09/17</a:t>
                      </a:r>
                      <a:r>
                        <a:rPr kumimoji="0" lang="en-US" sz="800" b="0" i="0" u="none" strike="noStrike" kern="1200" cap="none" spc="0" normalizeH="0" baseline="0" noProof="0" dirty="0">
                          <a:ln>
                            <a:noFill/>
                          </a:ln>
                          <a:solidFill>
                            <a:srgbClr val="000000"/>
                          </a:solidFill>
                          <a:effectLst/>
                          <a:uLnTx/>
                          <a:uFillTx/>
                          <a:latin typeface="+mj-lt"/>
                          <a:cs typeface="+mn-cs"/>
                        </a:rPr>
                        <a:t>   “Fed Cuts Rates by Quarter Point and Signals More Are Likely”</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09/22</a:t>
                      </a:r>
                      <a:r>
                        <a:rPr kumimoji="0" lang="en-US" sz="800" b="0" i="0" u="none" strike="noStrike" kern="1200" cap="none" spc="0" normalizeH="0" baseline="0" noProof="0" dirty="0">
                          <a:ln>
                            <a:noFill/>
                          </a:ln>
                          <a:solidFill>
                            <a:srgbClr val="000000"/>
                          </a:solidFill>
                          <a:effectLst/>
                          <a:uLnTx/>
                          <a:uFillTx/>
                          <a:latin typeface="+mj-lt"/>
                          <a:cs typeface="+mn-cs"/>
                        </a:rPr>
                        <a:t>   “A Deal Between AI Powers Lifts Stock Market to a Record”</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10/01</a:t>
                      </a:r>
                      <a:r>
                        <a:rPr kumimoji="0" lang="en-US" sz="800" b="0" i="0" u="none" strike="noStrike" kern="1200" cap="none" spc="0" normalizeH="0" baseline="0" noProof="0" dirty="0">
                          <a:ln>
                            <a:noFill/>
                          </a:ln>
                          <a:solidFill>
                            <a:srgbClr val="000000"/>
                          </a:solidFill>
                          <a:effectLst/>
                          <a:uLnTx/>
                          <a:uFillTx/>
                          <a:latin typeface="+mj-lt"/>
                          <a:cs typeface="+mn-cs"/>
                        </a:rPr>
                        <a:t>   “Government Shutdown Begins as Funding Lapses</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11/07 </a:t>
                      </a:r>
                      <a:r>
                        <a:rPr kumimoji="0" lang="en-US" sz="800" b="0" i="0" u="none" strike="noStrike" kern="1200" cap="none" spc="0" normalizeH="0" baseline="0" noProof="0" dirty="0">
                          <a:ln>
                            <a:noFill/>
                          </a:ln>
                          <a:solidFill>
                            <a:srgbClr val="000000"/>
                          </a:solidFill>
                          <a:effectLst/>
                          <a:uLnTx/>
                          <a:uFillTx/>
                          <a:latin typeface="+mj-lt"/>
                          <a:cs typeface="+mn-cs"/>
                        </a:rPr>
                        <a:t>  “Nasdaq Has Its Worst Week Since April</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11/13  </a:t>
                      </a:r>
                      <a:r>
                        <a:rPr kumimoji="0" lang="en-US" sz="800" b="0" i="0" u="none" strike="noStrike" kern="1200" cap="none" spc="0" normalizeH="0" baseline="0" noProof="0" dirty="0">
                          <a:ln>
                            <a:noFill/>
                          </a:ln>
                          <a:solidFill>
                            <a:srgbClr val="000000"/>
                          </a:solidFill>
                          <a:effectLst/>
                          <a:uLnTx/>
                          <a:uFillTx/>
                          <a:latin typeface="+mj-lt"/>
                          <a:cs typeface="+mn-cs"/>
                        </a:rPr>
                        <a:t> “Trump Signs Spending Bill, Ending Longest Shutdown in US History</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12/10  </a:t>
                      </a:r>
                      <a:r>
                        <a:rPr kumimoji="0" lang="en-US" sz="800" b="0" i="0" u="none" strike="noStrike" kern="1200" cap="none" spc="0" normalizeH="0" baseline="0" noProof="0" dirty="0">
                          <a:ln>
                            <a:noFill/>
                          </a:ln>
                          <a:solidFill>
                            <a:srgbClr val="000000"/>
                          </a:solidFill>
                          <a:effectLst/>
                          <a:uLnTx/>
                          <a:uFillTx/>
                          <a:latin typeface="+mj-lt"/>
                          <a:cs typeface="+mn-cs"/>
                        </a:rPr>
                        <a:t> “Fed Cuts Rates Again, Signals It May Be Done for Now</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12/31 </a:t>
                      </a:r>
                      <a:r>
                        <a:rPr kumimoji="0" lang="en-US" sz="800" b="0" i="0" u="none" strike="noStrike" kern="1200" cap="none" spc="0" normalizeH="0" baseline="0" noProof="0" dirty="0">
                          <a:ln>
                            <a:noFill/>
                          </a:ln>
                          <a:solidFill>
                            <a:srgbClr val="000000"/>
                          </a:solidFill>
                          <a:effectLst/>
                          <a:uLnTx/>
                          <a:uFillTx/>
                          <a:latin typeface="+mj-lt"/>
                          <a:cs typeface="+mn-cs"/>
                        </a:rPr>
                        <a:t>  “Stock Markets Close Out a Record-Setting Year”</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01/20 </a:t>
                      </a:r>
                      <a:r>
                        <a:rPr kumimoji="0" lang="en-US" sz="800" b="0" i="0" u="none" strike="noStrike" kern="1200" cap="none" spc="0" normalizeH="0" baseline="0" noProof="0" dirty="0">
                          <a:ln>
                            <a:noFill/>
                          </a:ln>
                          <a:solidFill>
                            <a:srgbClr val="000000"/>
                          </a:solidFill>
                          <a:effectLst/>
                          <a:uLnTx/>
                          <a:uFillTx/>
                          <a:latin typeface="+mj-lt"/>
                          <a:cs typeface="+mn-cs"/>
                        </a:rPr>
                        <a:t>  “Tensions Over Greenland Rattle Wall Street</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01/28</a:t>
                      </a:r>
                      <a:r>
                        <a:rPr kumimoji="0" lang="en-US" sz="800" b="0" i="0" u="none" strike="noStrike" kern="1200" cap="none" spc="0" normalizeH="0" baseline="0" noProof="0" dirty="0">
                          <a:ln>
                            <a:noFill/>
                          </a:ln>
                          <a:solidFill>
                            <a:srgbClr val="000000"/>
                          </a:solidFill>
                          <a:effectLst/>
                          <a:uLnTx/>
                          <a:uFillTx/>
                          <a:latin typeface="+mj-lt"/>
                          <a:cs typeface="+mn-cs"/>
                        </a:rPr>
                        <a:t>   “Fed Holds Rates Steady for First Time Since July</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02/20</a:t>
                      </a:r>
                      <a:r>
                        <a:rPr kumimoji="0" lang="en-US" sz="800" b="0" i="0" u="none" strike="noStrike" kern="1200" cap="none" spc="0" normalizeH="0" baseline="0" noProof="0" dirty="0">
                          <a:ln>
                            <a:noFill/>
                          </a:ln>
                          <a:solidFill>
                            <a:srgbClr val="000000"/>
                          </a:solidFill>
                          <a:effectLst/>
                          <a:uLnTx/>
                          <a:uFillTx/>
                          <a:latin typeface="+mj-lt"/>
                          <a:cs typeface="+mn-cs"/>
                        </a:rPr>
                        <a:t>   “Supreme Court Strikes Down Trump’s Global Tariffs</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02/28  </a:t>
                      </a:r>
                      <a:r>
                        <a:rPr kumimoji="0" lang="en-US" sz="800" b="0" i="0" u="none" strike="noStrike" kern="1200" cap="none" spc="0" normalizeH="0" baseline="0" noProof="0" dirty="0">
                          <a:ln>
                            <a:noFill/>
                          </a:ln>
                          <a:solidFill>
                            <a:srgbClr val="000000"/>
                          </a:solidFill>
                          <a:effectLst/>
                          <a:uLnTx/>
                          <a:uFillTx/>
                          <a:latin typeface="+mj-lt"/>
                          <a:cs typeface="+mn-cs"/>
                        </a:rPr>
                        <a:t> “US and Israel Attack Iran</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03/08   </a:t>
                      </a:r>
                      <a:r>
                        <a:rPr kumimoji="0" lang="en-US" sz="800" b="0" i="0" u="none" strike="noStrike" kern="1200" cap="none" spc="0" normalizeH="0" baseline="0" noProof="0" dirty="0">
                          <a:ln>
                            <a:noFill/>
                          </a:ln>
                          <a:solidFill>
                            <a:srgbClr val="000000"/>
                          </a:solidFill>
                          <a:effectLst/>
                          <a:uLnTx/>
                          <a:uFillTx/>
                          <a:latin typeface="+mj-lt"/>
                          <a:cs typeface="+mn-cs"/>
                        </a:rPr>
                        <a:t>“Oil Tops $100 a Barrel for First Time Since 2022</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j-lt"/>
                          <a:cs typeface="+mn-cs"/>
                        </a:rPr>
                        <a:t>03/18  </a:t>
                      </a:r>
                      <a:r>
                        <a:rPr kumimoji="0" lang="en-US" sz="800" b="0" i="0" u="none" strike="noStrike" kern="1200" cap="none" spc="0" normalizeH="0" baseline="0" noProof="0" dirty="0">
                          <a:ln>
                            <a:noFill/>
                          </a:ln>
                          <a:solidFill>
                            <a:srgbClr val="000000"/>
                          </a:solidFill>
                          <a:effectLst/>
                          <a:uLnTx/>
                          <a:uFillTx/>
                          <a:latin typeface="+mj-lt"/>
                          <a:cs typeface="+mn-cs"/>
                        </a:rPr>
                        <a:t> “Fed Holds Steady and Maintains Rate-Cut Projection</a:t>
                      </a:r>
                      <a:r>
                        <a:rPr kumimoji="0" lang="en-US" sz="800" b="0" i="0" u="none" strike="noStrike" kern="1200" cap="none" spc="0" normalizeH="0" baseline="0" noProof="0" dirty="0">
                          <a:ln>
                            <a:noFill/>
                          </a:ln>
                          <a:solidFill>
                            <a:srgbClr val="000000"/>
                          </a:solidFill>
                          <a:effectLst/>
                          <a:uLnTx/>
                          <a:uFillTx/>
                          <a:latin typeface="+mn-lt"/>
                          <a:ea typeface="+mn-ea"/>
                          <a:cs typeface="+mn-cs"/>
                        </a:rPr>
                        <a:t>”</a:t>
                      </a:r>
                      <a:endParaRPr kumimoji="0" lang="en-US" sz="800" b="0" i="0" u="none" strike="noStrike" kern="1200" cap="none" spc="0" normalizeH="0" baseline="0" noProof="0" dirty="0">
                        <a:ln>
                          <a:noFill/>
                        </a:ln>
                        <a:solidFill>
                          <a:srgbClr val="000000"/>
                        </a:solidFill>
                        <a:effectLst/>
                        <a:uLnTx/>
                        <a:uFillTx/>
                        <a:latin typeface="+mj-lt"/>
                        <a:cs typeface="+mn-cs"/>
                      </a:endParaRP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dirty="0">
                          <a:ln>
                            <a:noFill/>
                          </a:ln>
                          <a:solidFill>
                            <a:srgbClr val="000000"/>
                          </a:solidFill>
                          <a:effectLst/>
                          <a:uLnTx/>
                          <a:uFillTx/>
                          <a:latin typeface="+mn-lt"/>
                          <a:ea typeface="+mn-ea"/>
                          <a:cs typeface="+mn-cs"/>
                        </a:rPr>
                        <a:t>03/31 </a:t>
                      </a:r>
                      <a:r>
                        <a:rPr kumimoji="0" lang="en-US" sz="800" b="0" i="0" u="none" strike="noStrike" kern="1200" cap="none" spc="0" normalizeH="0" baseline="0" noProof="0" dirty="0">
                          <a:ln>
                            <a:noFill/>
                          </a:ln>
                          <a:solidFill>
                            <a:srgbClr val="000000"/>
                          </a:solidFill>
                          <a:effectLst/>
                          <a:uLnTx/>
                          <a:uFillTx/>
                          <a:latin typeface="+mn-lt"/>
                          <a:ea typeface="+mn-ea"/>
                          <a:cs typeface="+mn-cs"/>
                        </a:rPr>
                        <a:t>  “Nasdaq Leads Rally Built on Hope the Iran War May End Soon”</a:t>
                      </a:r>
                    </a:p>
                  </a:txBody>
                  <a:tcP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7" name="Picture Placeholder 6">
            <a:extLst>
              <a:ext uri="{FF2B5EF4-FFF2-40B4-BE49-F238E27FC236}">
                <a16:creationId xmlns:a16="http://schemas.microsoft.com/office/drawing/2014/main" id="{CFED3396-7D53-DDC6-EE1F-E59F1F4E55CB}"/>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a:t>MSCI All Country World Index with selected headlines from past 12 months</a:t>
            </a:r>
          </a:p>
        </p:txBody>
      </p:sp>
      <p:sp>
        <p:nvSpPr>
          <p:cNvPr id="15" name="TextBox 14" hidden="1">
            <a:extLst>
              <a:ext uri="{FF2B5EF4-FFF2-40B4-BE49-F238E27FC236}">
                <a16:creationId xmlns:a16="http://schemas.microsoft.com/office/drawing/2014/main" id="{474EE620-7653-A058-62FF-D45E4BAD9D33}"/>
              </a:ext>
            </a:extLst>
          </p:cNvPr>
          <p:cNvSpPr txBox="1"/>
          <p:nvPr/>
        </p:nvSpPr>
        <p:spPr>
          <a:xfrm>
            <a:off x="6907725" y="5911712"/>
            <a:ext cx="1566273" cy="338554"/>
          </a:xfrm>
          <a:prstGeom prst="rect">
            <a:avLst/>
          </a:prstGeom>
          <a:solidFill>
            <a:schemeClr val="bg1"/>
          </a:solidFill>
        </p:spPr>
        <p:txBody>
          <a:bodyPr wrap="square" lIns="0" rIns="0"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41252" marR="0" lvl="0" indent="-41252" algn="l" defTabSz="913866" rtl="0" eaLnBrk="1" fontAlgn="base" latinLnBrk="0" hangingPunct="1">
              <a:lnSpc>
                <a:spcPct val="100000"/>
              </a:lnSpc>
              <a:spcBef>
                <a:spcPct val="0"/>
              </a:spcBef>
              <a:spcAft>
                <a:spcPts val="600"/>
              </a:spcAft>
              <a:buClrTx/>
              <a:buSzTx/>
              <a:buFontTx/>
              <a:buNone/>
              <a:defRPr/>
            </a:pPr>
            <a:r>
              <a:rPr kumimoji="0" lang="en-US" sz="800" b="0" i="0" u="none" strike="noStrike" kern="1200" cap="none" spc="0" normalizeH="0" baseline="0" noProof="0">
                <a:ln>
                  <a:noFill/>
                </a:ln>
                <a:solidFill>
                  <a:prstClr val="black"/>
                </a:solidFill>
                <a:effectLst/>
                <a:uLnTx/>
                <a:uFillTx/>
                <a:latin typeface="Arial"/>
                <a:ea typeface="+mn-ea"/>
                <a:cs typeface="+mn-cs"/>
              </a:rPr>
              <a:t>“"President Trump’s Megabill Passes House Vote"”</a:t>
            </a:r>
          </a:p>
        </p:txBody>
      </p:sp>
      <p:sp>
        <p:nvSpPr>
          <p:cNvPr id="32" name="TextBox 31">
            <a:extLst>
              <a:ext uri="{FF2B5EF4-FFF2-40B4-BE49-F238E27FC236}">
                <a16:creationId xmlns:a16="http://schemas.microsoft.com/office/drawing/2014/main" id="{7BE0C161-DA03-654B-F204-4D15C6D9AC06}"/>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33" name="Straight Connector 32">
            <a:extLst>
              <a:ext uri="{FF2B5EF4-FFF2-40B4-BE49-F238E27FC236}">
                <a16:creationId xmlns:a16="http://schemas.microsoft.com/office/drawing/2014/main" id="{229689BC-3F9E-C57C-0572-AEBE23162B2B}"/>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E7670330-926C-9839-598E-BA8586C5FD8D}"/>
              </a:ext>
            </a:extLst>
          </p:cNvPr>
          <p:cNvGraphicFramePr/>
          <p:nvPr>
            <p:extLst>
              <p:ext uri="{D42A27DB-BD31-4B8C-83A1-F6EECF244321}">
                <p14:modId xmlns:p14="http://schemas.microsoft.com/office/powerpoint/2010/main" val="1350597137"/>
              </p:ext>
            </p:extLst>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3EE995BD-3753-C061-4C43-E4E29B966732}"/>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dirty="0">
                <a:ln>
                  <a:noFill/>
                </a:ln>
                <a:solidFill>
                  <a:srgbClr val="35627D"/>
                </a:solidFill>
                <a:effectLst/>
                <a:uLnTx/>
                <a:uFillTx/>
                <a:latin typeface="Arial"/>
                <a:ea typeface="+mn-ea"/>
                <a:cs typeface="Arial"/>
              </a:rPr>
              <a:t>Short Term </a:t>
            </a:r>
            <a:r>
              <a:rPr kumimoji="0" lang="en-US" sz="900" b="0" i="0" u="none" strike="noStrike" kern="1200" cap="all" spc="50" normalizeH="0" baseline="0" noProof="0" dirty="0">
                <a:ln>
                  <a:noFill/>
                </a:ln>
                <a:solidFill>
                  <a:srgbClr val="35627D"/>
                </a:solidFill>
                <a:effectLst/>
                <a:uLnTx/>
                <a:uFillTx/>
                <a:latin typeface="Arial"/>
                <a:ea typeface="+mn-ea"/>
                <a:cs typeface="Arial"/>
              </a:rPr>
              <a:t>(Q2 2025–Q1 2026)</a:t>
            </a:r>
          </a:p>
        </p:txBody>
      </p:sp>
      <p:graphicFrame>
        <p:nvGraphicFramePr>
          <p:cNvPr id="41" name="Picture Placeholder 2">
            <a:extLst>
              <a:ext uri="{FF2B5EF4-FFF2-40B4-BE49-F238E27FC236}">
                <a16:creationId xmlns:a16="http://schemas.microsoft.com/office/drawing/2014/main" id="{83E7A36F-B404-C7E1-BBC8-B144C2E35110}"/>
              </a:ext>
            </a:extLst>
          </p:cNvPr>
          <p:cNvGraphicFramePr/>
          <p:nvPr>
            <p:extLst>
              <p:ext uri="{D42A27DB-BD31-4B8C-83A1-F6EECF244321}">
                <p14:modId xmlns:p14="http://schemas.microsoft.com/office/powerpoint/2010/main" val="348477791"/>
              </p:ext>
            </p:extLst>
          </p:nvPr>
        </p:nvGraphicFramePr>
        <p:xfrm>
          <a:off x="6659688" y="1555235"/>
          <a:ext cx="2560320" cy="914400"/>
        </p:xfrm>
        <a:graphic>
          <a:graphicData uri="http://schemas.openxmlformats.org/drawingml/2006/chart">
            <c:chart xmlns:c="http://schemas.openxmlformats.org/drawingml/2006/chart" xmlns:r="http://schemas.openxmlformats.org/officeDocument/2006/relationships" r:id="rId5"/>
          </a:graphicData>
        </a:graphic>
      </p:graphicFrame>
      <p:sp>
        <p:nvSpPr>
          <p:cNvPr id="40" name="TextBox 1">
            <a:extLst>
              <a:ext uri="{FF2B5EF4-FFF2-40B4-BE49-F238E27FC236}">
                <a16:creationId xmlns:a16="http://schemas.microsoft.com/office/drawing/2014/main" id="{81DC61A6-8253-B57B-C5EE-C8A77EDC6D27}"/>
              </a:ext>
            </a:extLst>
          </p:cNvPr>
          <p:cNvSpPr txBox="1"/>
          <p:nvPr/>
        </p:nvSpPr>
        <p:spPr>
          <a:xfrm>
            <a:off x="6717688" y="1503252"/>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dirty="0">
                <a:ln>
                  <a:noFill/>
                </a:ln>
                <a:solidFill>
                  <a:prstClr val="black">
                    <a:lumMod val="75000"/>
                    <a:lumOff val="25000"/>
                  </a:prstClr>
                </a:solidFill>
                <a:effectLst/>
                <a:uLnTx/>
                <a:uFillTx/>
                <a:latin typeface="Arial"/>
                <a:ea typeface="+mn-ea"/>
                <a:cs typeface="Arial"/>
              </a:rPr>
              <a:t>Long Term </a:t>
            </a:r>
            <a:r>
              <a:rPr kumimoji="0" lang="en-US" sz="800" b="0" i="0" u="none" strike="noStrike" kern="1200" cap="all" spc="50" normalizeH="0" baseline="0" noProof="0" dirty="0">
                <a:ln>
                  <a:noFill/>
                </a:ln>
                <a:solidFill>
                  <a:prstClr val="black">
                    <a:lumMod val="75000"/>
                    <a:lumOff val="25000"/>
                  </a:prstClr>
                </a:solidFill>
                <a:effectLst/>
                <a:uLnTx/>
                <a:uFillTx/>
                <a:latin typeface="Arial"/>
                <a:ea typeface="+mn-ea"/>
                <a:cs typeface="Arial"/>
              </a:rPr>
              <a:t>(2000–Q1 2026)</a:t>
            </a:r>
          </a:p>
        </p:txBody>
      </p:sp>
    </p:spTree>
    <p:extLst>
      <p:ext uri="{BB962C8B-B14F-4D97-AF65-F5344CB8AC3E}">
        <p14:creationId xmlns:p14="http://schemas.microsoft.com/office/powerpoint/2010/main" val="75972773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045E26D2-344C-B3D1-8179-AD12C4B6AE1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dirty="0">
                <a:solidFill>
                  <a:schemeClr val="bg1">
                    <a:lumMod val="50000"/>
                  </a:schemeClr>
                </a:solidFill>
                <a:latin typeface="Avenir LT 35 Light" panose="020B0303020000020003" pitchFamily="34" charset="0"/>
                <a:cs typeface="+mn-cs"/>
              </a:rPr>
              <a:t>135215</a:t>
            </a:r>
          </a:p>
        </p:txBody>
      </p:sp>
      <p:sp>
        <p:nvSpPr>
          <p:cNvPr id="2" name="Title 1"/>
          <p:cNvSpPr>
            <a:spLocks noGrp="1"/>
          </p:cNvSpPr>
          <p:nvPr>
            <p:ph type="title"/>
          </p:nvPr>
        </p:nvSpPr>
        <p:spPr/>
        <p:txBody>
          <a:bodyPr/>
          <a:lstStyle/>
          <a:p>
            <a:r>
              <a:rPr lang="en-US"/>
              <a:t>US Stocks</a:t>
            </a:r>
          </a:p>
        </p:txBody>
      </p:sp>
      <p:sp>
        <p:nvSpPr>
          <p:cNvPr id="4" name="Slide Number Placeholder 3"/>
          <p:cNvSpPr>
            <a:spLocks noGrp="1"/>
          </p:cNvSpPr>
          <p:nvPr>
            <p:ph type="sldNum" sz="quarter" idx="12"/>
          </p:nvPr>
        </p:nvSpPr>
        <p:spPr/>
        <p:txBody>
          <a:bodyPr/>
          <a:lstStyle/>
          <a:p>
            <a:fld id="{66F6FF41-5833-4EBF-9145-362BCED2914A}" type="slidenum">
              <a:rPr lang="en-US" smtClean="0"/>
              <a:t>7</a:t>
            </a:fld>
            <a:endParaRPr lang="en-US"/>
          </a:p>
        </p:txBody>
      </p:sp>
      <p:pic>
        <p:nvPicPr>
          <p:cNvPr id="11" name="Picture Placeholder 10">
            <a:extLst>
              <a:ext uri="{FF2B5EF4-FFF2-40B4-BE49-F238E27FC236}">
                <a16:creationId xmlns:a16="http://schemas.microsoft.com/office/drawing/2014/main" id="{0D4A3429-92BF-1E3E-E102-6383F99D58F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a:prstGeom prst="rect">
            <a:avLst/>
          </a:prstGeom>
        </p:spPr>
      </p:pic>
      <p:sp>
        <p:nvSpPr>
          <p:cNvPr id="9" name="Text Placeholder 8"/>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(Russell 3000 Index), Large Cap (Russell 1000 Index), Large Value (Russell 1000 Value Index), Large Growth (Russell 1000 Growth Index), Small Cap (Russell 2000 Index), Small Value (Russell 2000 Value Index), and Small Growth (Russell 2000 Growth Index). World Market Cap represented by Russell 3000 Index, MSCI World ex USA IMI Index, and MSCI Emerging Markets IMI Index. Russell 3000 Index is used as the proxy for the US market. Dow Jones US Select REIT Index used as proxy for the US REIT market. MSCI data © MSCI 2026, all rights reserved. Frank Russell Company is the source and owner of the trademarks, service marks, and copyrights related to the Russell Indexes. </a:t>
            </a:r>
          </a:p>
        </p:txBody>
      </p:sp>
      <p:sp>
        <p:nvSpPr>
          <p:cNvPr id="8" name="Text Placeholder 7"/>
          <p:cNvSpPr>
            <a:spLocks noGrp="1"/>
          </p:cNvSpPr>
          <p:nvPr>
            <p:ph type="body" sz="quarter" idx="14"/>
          </p:nvPr>
        </p:nvSpPr>
        <p:spPr/>
        <p:txBody>
          <a:bodyPr/>
          <a:lstStyle/>
          <a:p>
            <a:r>
              <a:rPr lang="en-US" dirty="0">
                <a:highlight>
                  <a:srgbClr val="FFFFFF"/>
                </a:highlight>
              </a:rPr>
              <a:t>Returns (USD), 1st Quarter 2026</a:t>
            </a:r>
          </a:p>
        </p:txBody>
      </p:sp>
      <p:graphicFrame>
        <p:nvGraphicFramePr>
          <p:cNvPr id="26" name="Table 25">
            <a:extLst>
              <a:ext uri="{FF2B5EF4-FFF2-40B4-BE49-F238E27FC236}">
                <a16:creationId xmlns:a16="http://schemas.microsoft.com/office/drawing/2014/main" id="{C97A44C6-C9DB-7EC9-20B8-A04CA4DE13A0}"/>
              </a:ext>
            </a:extLst>
          </p:cNvPr>
          <p:cNvGraphicFramePr>
            <a:graphicFrameLocks noGrp="1"/>
          </p:cNvGraphicFramePr>
          <p:nvPr>
            <p:extLst>
              <p:ext uri="{D42A27DB-BD31-4B8C-83A1-F6EECF244321}">
                <p14:modId xmlns:p14="http://schemas.microsoft.com/office/powerpoint/2010/main" val="4187664335"/>
              </p:ext>
            </p:extLst>
          </p:nvPr>
        </p:nvGraphicFramePr>
        <p:xfrm>
          <a:off x="4367285" y="4352928"/>
          <a:ext cx="4776718" cy="2386234"/>
        </p:xfrm>
        <a:graphic>
          <a:graphicData uri="http://schemas.openxmlformats.org/drawingml/2006/table">
            <a:tbl>
              <a:tblPr>
                <a:tableStyleId>{5C22544A-7EE6-4342-B048-85BDC9FD1C3A}</a:tableStyleId>
              </a:tblPr>
              <a:tblGrid>
                <a:gridCol w="995787">
                  <a:extLst>
                    <a:ext uri="{9D8B030D-6E8A-4147-A177-3AD203B41FA5}">
                      <a16:colId xmlns:a16="http://schemas.microsoft.com/office/drawing/2014/main" val="20000"/>
                    </a:ext>
                  </a:extLst>
                </a:gridCol>
                <a:gridCol w="540133">
                  <a:extLst>
                    <a:ext uri="{9D8B030D-6E8A-4147-A177-3AD203B41FA5}">
                      <a16:colId xmlns:a16="http://schemas.microsoft.com/office/drawing/2014/main" val="851030634"/>
                    </a:ext>
                  </a:extLst>
                </a:gridCol>
                <a:gridCol w="540133">
                  <a:extLst>
                    <a:ext uri="{9D8B030D-6E8A-4147-A177-3AD203B41FA5}">
                      <a16:colId xmlns:a16="http://schemas.microsoft.com/office/drawing/2014/main" val="20001"/>
                    </a:ext>
                  </a:extLst>
                </a:gridCol>
                <a:gridCol w="540133">
                  <a:extLst>
                    <a:ext uri="{9D8B030D-6E8A-4147-A177-3AD203B41FA5}">
                      <a16:colId xmlns:a16="http://schemas.microsoft.com/office/drawing/2014/main" val="20003"/>
                    </a:ext>
                  </a:extLst>
                </a:gridCol>
                <a:gridCol w="540133">
                  <a:extLst>
                    <a:ext uri="{9D8B030D-6E8A-4147-A177-3AD203B41FA5}">
                      <a16:colId xmlns:a16="http://schemas.microsoft.com/office/drawing/2014/main" val="20004"/>
                    </a:ext>
                  </a:extLst>
                </a:gridCol>
                <a:gridCol w="540133">
                  <a:extLst>
                    <a:ext uri="{9D8B030D-6E8A-4147-A177-3AD203B41FA5}">
                      <a16:colId xmlns:a16="http://schemas.microsoft.com/office/drawing/2014/main" val="20005"/>
                    </a:ext>
                  </a:extLst>
                </a:gridCol>
                <a:gridCol w="540133">
                  <a:extLst>
                    <a:ext uri="{9D8B030D-6E8A-4147-A177-3AD203B41FA5}">
                      <a16:colId xmlns:a16="http://schemas.microsoft.com/office/drawing/2014/main" val="1935350225"/>
                    </a:ext>
                  </a:extLst>
                </a:gridCol>
                <a:gridCol w="540133">
                  <a:extLst>
                    <a:ext uri="{9D8B030D-6E8A-4147-A177-3AD203B41FA5}">
                      <a16:colId xmlns:a16="http://schemas.microsoft.com/office/drawing/2014/main" val="2281667868"/>
                    </a:ext>
                  </a:extLst>
                </a:gridCol>
              </a:tblGrid>
              <a:tr h="0">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0" marR="0" marT="0"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273861">
                <a:tc>
                  <a:txBody>
                    <a:bodyPr/>
                    <a:lstStyle/>
                    <a:p>
                      <a:pPr algn="l" fontAlgn="b"/>
                      <a:r>
                        <a:rPr lang="en-US" sz="900" b="0" i="0" u="none" strike="noStrike" kern="1200" dirty="0">
                          <a:solidFill>
                            <a:srgbClr val="000000"/>
                          </a:solidFill>
                          <a:effectLst/>
                          <a:latin typeface="+mn-lt"/>
                          <a:ea typeface="+mn-ea"/>
                          <a:cs typeface="+mn-cs"/>
                        </a:rPr>
                        <a:t>Small 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4.96</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28.09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13.80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5.79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9.61</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8.62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6.98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273861">
                <a:tc>
                  <a:txBody>
                    <a:bodyPr/>
                    <a:lstStyle/>
                    <a:p>
                      <a:pPr algn="l" fontAlgn="b"/>
                      <a:r>
                        <a:rPr lang="en-GB" sz="900" b="0" i="0" u="none" strike="noStrike" kern="1200">
                          <a:solidFill>
                            <a:srgbClr val="000000"/>
                          </a:solidFill>
                          <a:effectLst/>
                          <a:latin typeface="+mn-lt"/>
                          <a:ea typeface="+mn-ea"/>
                          <a:cs typeface="+mn-cs"/>
                        </a:rPr>
                        <a:t>Large Value</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2.10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15.87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14.31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9.43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10.47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8.12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273861">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0.89</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25.72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13.05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3.77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8.98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7.54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273861">
                <a:tc>
                  <a:txBody>
                    <a:bodyPr/>
                    <a:lstStyle/>
                    <a:p>
                      <a:pPr algn="l" fontAlgn="b"/>
                      <a:r>
                        <a:rPr lang="en-GB" sz="900" b="0" i="0" u="none" strike="noStrike" kern="1200">
                          <a:solidFill>
                            <a:srgbClr val="000000"/>
                          </a:solidFill>
                          <a:effectLst/>
                          <a:latin typeface="+mn-lt"/>
                          <a:ea typeface="+mn-ea"/>
                          <a:cs typeface="+mn-cs"/>
                        </a:rPr>
                        <a:t>Small 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-2.81</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12.27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9.79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9.09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273861">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-3.96</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18.09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17.86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10.87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13.72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12.81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10.26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2053661"/>
                  </a:ext>
                </a:extLst>
              </a:tr>
              <a:tr h="273861">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-4.18</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17.74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18.14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11.34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13.97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13.09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10.46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23226617"/>
                  </a:ext>
                </a:extLst>
              </a:tr>
              <a:tr h="273861">
                <a:tc>
                  <a:txBody>
                    <a:bodyPr/>
                    <a:lstStyle/>
                    <a:p>
                      <a:pPr algn="l" fontAlgn="b"/>
                      <a:r>
                        <a:rPr lang="en-GB" sz="900" b="0" i="0" u="none" strike="noStrike" kern="1200">
                          <a:solidFill>
                            <a:srgbClr val="000000"/>
                          </a:solidFill>
                          <a:effectLst/>
                          <a:latin typeface="+mn-lt"/>
                          <a:ea typeface="+mn-ea"/>
                          <a:cs typeface="+mn-cs"/>
                        </a:rPr>
                        <a:t>Large 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-9.78</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18.81</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21.18</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12.76</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16.83</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15.33</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12.48</a:t>
                      </a:r>
                      <a:endParaRPr lang="en-GB" sz="900" b="0" i="0" u="none" strike="noStrike" dirty="0">
                        <a:solidFill>
                          <a:schemeClr val="tx1"/>
                        </a:solidFill>
                        <a:effectLst/>
                        <a:latin typeface="+mn-lt"/>
                      </a:endParaRP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3707886944"/>
                  </a:ext>
                </a:extLst>
              </a:tr>
            </a:tbl>
          </a:graphicData>
        </a:graphic>
      </p:graphicFrame>
      <p:sp>
        <p:nvSpPr>
          <p:cNvPr id="28" name="Text Placeholder 38">
            <a:extLst>
              <a:ext uri="{FF2B5EF4-FFF2-40B4-BE49-F238E27FC236}">
                <a16:creationId xmlns:a16="http://schemas.microsoft.com/office/drawing/2014/main" id="{7AEB7365-5403-36FF-4C2A-DE87E50E8B03}"/>
              </a:ext>
            </a:extLst>
          </p:cNvPr>
          <p:cNvSpPr txBox="1"/>
          <p:nvPr/>
        </p:nvSpPr>
        <p:spPr>
          <a:xfrm>
            <a:off x="533336" y="1851975"/>
            <a:ext cx="3049201"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1"/>
              </a:buClr>
              <a:buFont typeface="Wingdings" panose="05000000000000000000" pitchFamily="2" charset="2"/>
              <a:buChar char="§"/>
            </a:pPr>
            <a:r>
              <a:rPr lang="en-US" sz="1000" dirty="0">
                <a:latin typeface="+mj-lt"/>
              </a:rPr>
              <a:t>The US equity market posted negative returns for the quarter and underperformed both non-US developed and emerging markets.</a:t>
            </a:r>
          </a:p>
          <a:p>
            <a:pPr marL="171450" indent="-171450">
              <a:spcAft>
                <a:spcPts val="600"/>
              </a:spcAft>
              <a:buClr>
                <a:schemeClr val="accent1"/>
              </a:buClr>
              <a:buFont typeface="Wingdings" panose="05000000000000000000" pitchFamily="2" charset="2"/>
              <a:buChar char="§"/>
            </a:pPr>
            <a:r>
              <a:rPr lang="en-US" sz="1000" dirty="0">
                <a:latin typeface="+mj-lt"/>
              </a:rPr>
              <a:t>Value outperformed growth.</a:t>
            </a:r>
          </a:p>
          <a:p>
            <a:pPr marL="171450" indent="-171450">
              <a:spcAft>
                <a:spcPts val="600"/>
              </a:spcAft>
              <a:buClr>
                <a:schemeClr val="accent1"/>
              </a:buClr>
              <a:buFont typeface="Wingdings" panose="05000000000000000000" pitchFamily="2" charset="2"/>
              <a:buChar char="§"/>
            </a:pPr>
            <a:r>
              <a:rPr lang="en-US" sz="1000" dirty="0">
                <a:latin typeface="+mj-lt"/>
              </a:rPr>
              <a:t>Small caps outperformed large caps.</a:t>
            </a:r>
          </a:p>
          <a:p>
            <a:pPr marL="171450" indent="-171450">
              <a:spcAft>
                <a:spcPts val="600"/>
              </a:spcAft>
              <a:buClr>
                <a:schemeClr val="accent1"/>
              </a:buClr>
              <a:buFont typeface="Wingdings" panose="05000000000000000000" pitchFamily="2" charset="2"/>
              <a:buChar char="§"/>
            </a:pPr>
            <a:r>
              <a:rPr lang="en-US" sz="1000" dirty="0">
                <a:latin typeface="+mj-lt"/>
              </a:rPr>
              <a:t>REIT indices outperformed equity market indices.</a:t>
            </a:r>
          </a:p>
        </p:txBody>
      </p:sp>
      <p:sp>
        <p:nvSpPr>
          <p:cNvPr id="29" name="TextBox 28">
            <a:extLst>
              <a:ext uri="{FF2B5EF4-FFF2-40B4-BE49-F238E27FC236}">
                <a16:creationId xmlns:a16="http://schemas.microsoft.com/office/drawing/2014/main" id="{D9858A9E-A1D8-B75F-D895-0CCA2EE57A1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30" name="TextBox 29">
            <a:extLst>
              <a:ext uri="{FF2B5EF4-FFF2-40B4-BE49-F238E27FC236}">
                <a16:creationId xmlns:a16="http://schemas.microsoft.com/office/drawing/2014/main" id="{9A5D05D1-FA13-3131-23F4-B625BD0BAB37}"/>
              </a:ext>
            </a:extLst>
          </p:cNvPr>
          <p:cNvSpPr txBox="1"/>
          <p:nvPr/>
        </p:nvSpPr>
        <p:spPr bwMode="auto">
          <a:xfrm>
            <a:off x="4280846"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33" name="TextBox 32">
            <a:extLst>
              <a:ext uri="{FF2B5EF4-FFF2-40B4-BE49-F238E27FC236}">
                <a16:creationId xmlns:a16="http://schemas.microsoft.com/office/drawing/2014/main" id="{769AE240-73C3-5489-5357-2515F215AAF4}"/>
              </a:ext>
            </a:extLst>
          </p:cNvPr>
          <p:cNvSpPr txBox="1"/>
          <p:nvPr/>
        </p:nvSpPr>
        <p:spPr bwMode="auto">
          <a:xfrm>
            <a:off x="1979771" y="4592557"/>
            <a:ext cx="1252537" cy="434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50" b="1" dirty="0">
                <a:solidFill>
                  <a:schemeClr val="tx2"/>
                </a:solidFill>
              </a:rPr>
              <a:t>US Market</a:t>
            </a:r>
            <a:endParaRPr lang="en-US" sz="1100" b="1" dirty="0">
              <a:solidFill>
                <a:schemeClr val="tx2"/>
              </a:solidFill>
            </a:endParaRPr>
          </a:p>
          <a:p>
            <a:pPr>
              <a:lnSpc>
                <a:spcPct val="110000"/>
              </a:lnSpc>
            </a:pPr>
            <a:r>
              <a:rPr lang="en-US" sz="1000" dirty="0"/>
              <a:t>$62.6 trillion</a:t>
            </a:r>
          </a:p>
        </p:txBody>
      </p:sp>
      <p:sp>
        <p:nvSpPr>
          <p:cNvPr id="5" name="TextBox 4">
            <a:extLst>
              <a:ext uri="{FF2B5EF4-FFF2-40B4-BE49-F238E27FC236}">
                <a16:creationId xmlns:a16="http://schemas.microsoft.com/office/drawing/2014/main" id="{5798B17D-140E-E656-94C4-87D50F801AB3}"/>
              </a:ext>
            </a:extLst>
          </p:cNvPr>
          <p:cNvSpPr txBox="1"/>
          <p:nvPr/>
        </p:nvSpPr>
        <p:spPr bwMode="auto">
          <a:xfrm>
            <a:off x="4280846"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6" name="Table 5">
            <a:extLst>
              <a:ext uri="{FF2B5EF4-FFF2-40B4-BE49-F238E27FC236}">
                <a16:creationId xmlns:a16="http://schemas.microsoft.com/office/drawing/2014/main" id="{BE1F5D66-54EF-2B0C-2A84-839C9D6C51ED}"/>
              </a:ext>
            </a:extLst>
          </p:cNvPr>
          <p:cNvGraphicFramePr>
            <a:graphicFrameLocks noGrp="1"/>
          </p:cNvGraphicFramePr>
          <p:nvPr>
            <p:extLst>
              <p:ext uri="{D42A27DB-BD31-4B8C-83A1-F6EECF244321}">
                <p14:modId xmlns:p14="http://schemas.microsoft.com/office/powerpoint/2010/main" val="1410997022"/>
              </p:ext>
            </p:extLst>
          </p:nvPr>
        </p:nvGraphicFramePr>
        <p:xfrm>
          <a:off x="4347380" y="2100696"/>
          <a:ext cx="843745" cy="1728713"/>
        </p:xfrm>
        <a:graphic>
          <a:graphicData uri="http://schemas.openxmlformats.org/drawingml/2006/table">
            <a:tbl>
              <a:tblPr>
                <a:tableStyleId>{5C22544A-7EE6-4342-B048-85BDC9FD1C3A}</a:tableStyleId>
              </a:tblPr>
              <a:tblGrid>
                <a:gridCol w="843745">
                  <a:extLst>
                    <a:ext uri="{9D8B030D-6E8A-4147-A177-3AD203B41FA5}">
                      <a16:colId xmlns:a16="http://schemas.microsoft.com/office/drawing/2014/main" val="20000"/>
                    </a:ext>
                  </a:extLst>
                </a:gridCol>
              </a:tblGrid>
              <a:tr h="246959">
                <a:tc>
                  <a:txBody>
                    <a:bodyPr/>
                    <a:lstStyle/>
                    <a:p>
                      <a:pPr algn="l" fontAlgn="b"/>
                      <a:r>
                        <a:rPr lang="en-US" sz="900" b="0" i="0" u="none" strike="noStrike" kern="1200" dirty="0">
                          <a:solidFill>
                            <a:srgbClr val="000000"/>
                          </a:solidFill>
                          <a:effectLst/>
                          <a:latin typeface="+mn-lt"/>
                          <a:ea typeface="+mn-ea"/>
                          <a:cs typeface="+mn-cs"/>
                        </a:rPr>
                        <a:t>Small Value</a:t>
                      </a:r>
                    </a:p>
                  </a:txBody>
                  <a:tcPr marL="46800" marR="7168" marT="0"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46959">
                <a:tc>
                  <a:txBody>
                    <a:bodyPr/>
                    <a:lstStyle/>
                    <a:p>
                      <a:pPr algn="l" fontAlgn="b"/>
                      <a:r>
                        <a:rPr lang="en-GB" sz="900" b="0" i="0" u="none" strike="noStrike" kern="1200">
                          <a:solidFill>
                            <a:srgbClr val="000000"/>
                          </a:solidFill>
                          <a:effectLst/>
                          <a:latin typeface="+mn-lt"/>
                          <a:ea typeface="+mn-ea"/>
                          <a:cs typeface="+mn-cs"/>
                        </a:rPr>
                        <a:t>Large Value</a:t>
                      </a:r>
                      <a:endParaRPr lang="en-US" sz="900" b="0" i="0" u="none" strike="noStrike" kern="1200">
                        <a:solidFill>
                          <a:srgbClr val="000000"/>
                        </a:solidFill>
                        <a:effectLst/>
                        <a:latin typeface="+mn-lt"/>
                        <a:ea typeface="+mn-ea"/>
                        <a:cs typeface="+mn-cs"/>
                      </a:endParaRP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6959">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46959">
                <a:tc>
                  <a:txBody>
                    <a:bodyPr/>
                    <a:lstStyle/>
                    <a:p>
                      <a:pPr algn="l" fontAlgn="b"/>
                      <a:r>
                        <a:rPr lang="en-GB" sz="900" b="0" i="0" u="none" strike="noStrike" kern="1200">
                          <a:solidFill>
                            <a:srgbClr val="000000"/>
                          </a:solidFill>
                          <a:effectLst/>
                          <a:latin typeface="+mn-lt"/>
                          <a:ea typeface="+mn-ea"/>
                          <a:cs typeface="+mn-cs"/>
                        </a:rPr>
                        <a:t>Small Growth</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46959">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2053661"/>
                  </a:ext>
                </a:extLst>
              </a:tr>
              <a:tr h="246959">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3226617"/>
                  </a:ext>
                </a:extLst>
              </a:tr>
              <a:tr h="246959">
                <a:tc>
                  <a:txBody>
                    <a:bodyPr/>
                    <a:lstStyle/>
                    <a:p>
                      <a:pPr algn="l" fontAlgn="b"/>
                      <a:r>
                        <a:rPr lang="en-GB" sz="900" b="0" i="0" u="none" strike="noStrike" kern="1200" dirty="0">
                          <a:solidFill>
                            <a:srgbClr val="000000"/>
                          </a:solidFill>
                          <a:effectLst/>
                          <a:latin typeface="+mn-lt"/>
                          <a:ea typeface="+mn-ea"/>
                          <a:cs typeface="+mn-cs"/>
                        </a:rPr>
                        <a:t>Large Growth</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07886944"/>
                  </a:ext>
                </a:extLst>
              </a:tr>
            </a:tbl>
          </a:graphicData>
        </a:graphic>
      </p:graphicFrame>
      <p:graphicFrame>
        <p:nvGraphicFramePr>
          <p:cNvPr id="15" name="Chart 14">
            <a:extLst>
              <a:ext uri="{FF2B5EF4-FFF2-40B4-BE49-F238E27FC236}">
                <a16:creationId xmlns:a16="http://schemas.microsoft.com/office/drawing/2014/main" id="{275D30DA-1574-ECDB-43AF-0E134D3A20FD}"/>
              </a:ext>
            </a:extLst>
          </p:cNvPr>
          <p:cNvGraphicFramePr/>
          <p:nvPr>
            <p:extLst>
              <p:ext uri="{D42A27DB-BD31-4B8C-83A1-F6EECF244321}">
                <p14:modId xmlns:p14="http://schemas.microsoft.com/office/powerpoint/2010/main" val="1539148220"/>
              </p:ext>
            </p:extLst>
          </p:nvPr>
        </p:nvGraphicFramePr>
        <p:xfrm>
          <a:off x="5266944" y="2002536"/>
          <a:ext cx="4176692" cy="18729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id="{F85ADCC0-8366-7851-4D12-7BB2446EA6CA}"/>
              </a:ext>
            </a:extLst>
          </p:cNvPr>
          <p:cNvGraphicFramePr/>
          <p:nvPr>
            <p:extLst>
              <p:ext uri="{D42A27DB-BD31-4B8C-83A1-F6EECF244321}">
                <p14:modId xmlns:p14="http://schemas.microsoft.com/office/powerpoint/2010/main" val="35888494"/>
              </p:ext>
            </p:extLst>
          </p:nvPr>
        </p:nvGraphicFramePr>
        <p:xfrm>
          <a:off x="91440" y="4379976"/>
          <a:ext cx="2514600" cy="159270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576289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79BA80C-E79D-CAF8-9580-266CBD826D6A}"/>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135216</a:t>
            </a:r>
          </a:p>
        </p:txBody>
      </p:sp>
      <p:graphicFrame>
        <p:nvGraphicFramePr>
          <p:cNvPr id="20" name="Chart 19">
            <a:extLst>
              <a:ext uri="{FF2B5EF4-FFF2-40B4-BE49-F238E27FC236}">
                <a16:creationId xmlns:a16="http://schemas.microsoft.com/office/drawing/2014/main" id="{49DBC172-7F63-9A82-6591-2919055B0B5B}"/>
              </a:ext>
            </a:extLst>
          </p:cNvPr>
          <p:cNvGraphicFramePr/>
          <p:nvPr>
            <p:extLst>
              <p:ext uri="{D42A27DB-BD31-4B8C-83A1-F6EECF244321}">
                <p14:modId xmlns:p14="http://schemas.microsoft.com/office/powerpoint/2010/main" val="2880586989"/>
              </p:ext>
            </p:extLst>
          </p:nvPr>
        </p:nvGraphicFramePr>
        <p:xfrm>
          <a:off x="4206240" y="1984248"/>
          <a:ext cx="4938056" cy="2204974"/>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hidden="1"/>
          <p:cNvSpPr txBox="1"/>
          <p:nvPr/>
        </p:nvSpPr>
        <p:spPr>
          <a:xfrm>
            <a:off x="4267211" y="2645193"/>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Value</a:t>
            </a:r>
          </a:p>
        </p:txBody>
      </p:sp>
      <p:grpSp>
        <p:nvGrpSpPr>
          <p:cNvPr id="33" name="Group 19" hidden="1"/>
          <p:cNvGrpSpPr/>
          <p:nvPr/>
        </p:nvGrpSpPr>
        <p:grpSpPr>
          <a:xfrm>
            <a:off x="7924800" y="381000"/>
            <a:ext cx="1676400" cy="533400"/>
            <a:chOff x="7924800" y="381000"/>
            <a:chExt cx="1676400" cy="533400"/>
          </a:xfrm>
        </p:grpSpPr>
        <p:sp>
          <p:nvSpPr>
            <p:cNvPr id="36" name="Rectangle 35"/>
            <p:cNvSpPr/>
            <p:nvPr/>
          </p:nvSpPr>
          <p:spPr>
            <a:xfrm>
              <a:off x="7924800" y="381000"/>
              <a:ext cx="1676400" cy="53340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solidFill>
                  <a:prstClr val="white"/>
                </a:solidFill>
              </a:endParaRPr>
            </a:p>
          </p:txBody>
        </p:sp>
        <p:sp>
          <p:nvSpPr>
            <p:cNvPr id="37" name="TextBox 36"/>
            <p:cNvSpPr txBox="1"/>
            <p:nvPr/>
          </p:nvSpPr>
          <p:spPr>
            <a:xfrm>
              <a:off x="7924800" y="457200"/>
              <a:ext cx="1676400" cy="400110"/>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a:r>
                <a:rPr lang="en-US">
                  <a:solidFill>
                    <a:prstClr val="white">
                      <a:lumMod val="85000"/>
                    </a:prstClr>
                  </a:solidFill>
                </a:rPr>
                <a:t>Firm Logo</a:t>
              </a:r>
            </a:p>
          </p:txBody>
        </p:sp>
      </p:grpSp>
      <p:sp>
        <p:nvSpPr>
          <p:cNvPr id="48" name="TextBox 47" hidden="1"/>
          <p:cNvSpPr txBox="1"/>
          <p:nvPr/>
        </p:nvSpPr>
        <p:spPr>
          <a:xfrm>
            <a:off x="4265620" y="3200404"/>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Large Cap</a:t>
            </a:r>
          </a:p>
        </p:txBody>
      </p:sp>
      <p:sp>
        <p:nvSpPr>
          <p:cNvPr id="51" name="TextBox 50" hidden="1"/>
          <p:cNvSpPr txBox="1"/>
          <p:nvPr/>
        </p:nvSpPr>
        <p:spPr>
          <a:xfrm>
            <a:off x="4267208" y="3731042"/>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Growth</a:t>
            </a:r>
          </a:p>
        </p:txBody>
      </p:sp>
      <p:sp>
        <p:nvSpPr>
          <p:cNvPr id="52" name="TextBox 51" hidden="1"/>
          <p:cNvSpPr txBox="1"/>
          <p:nvPr/>
        </p:nvSpPr>
        <p:spPr>
          <a:xfrm>
            <a:off x="4267208" y="4267200"/>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Small Cap</a:t>
            </a:r>
          </a:p>
        </p:txBody>
      </p:sp>
      <p:cxnSp>
        <p:nvCxnSpPr>
          <p:cNvPr id="32" name="Straight Connector 31" hidden="1"/>
          <p:cNvCxnSpPr/>
          <p:nvPr/>
        </p:nvCxnSpPr>
        <p:spPr>
          <a:xfrm flipH="1">
            <a:off x="5472626" y="2575560"/>
            <a:ext cx="1" cy="2133600"/>
          </a:xfrm>
          <a:prstGeom prst="line">
            <a:avLst/>
          </a:prstGeom>
          <a:ln w="635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p:txBody>
          <a:bodyPr/>
          <a:lstStyle/>
          <a:p>
            <a:r>
              <a:rPr lang="en-US" dirty="0"/>
              <a:t>International Developed Stocks</a:t>
            </a:r>
          </a:p>
        </p:txBody>
      </p:sp>
      <p:sp>
        <p:nvSpPr>
          <p:cNvPr id="8" name="Slide Number Placeholder 7"/>
          <p:cNvSpPr>
            <a:spLocks noGrp="1"/>
          </p:cNvSpPr>
          <p:nvPr>
            <p:ph type="sldNum" sz="quarter" idx="12"/>
          </p:nvPr>
        </p:nvSpPr>
        <p:spPr/>
        <p:txBody>
          <a:bodyPr/>
          <a:lstStyle/>
          <a:p>
            <a:fld id="{66F6FF41-5833-4EBF-9145-362BCED2914A}" type="slidenum">
              <a:rPr lang="en-US" smtClean="0"/>
              <a:t>8</a:t>
            </a:fld>
            <a:endParaRPr lang="en-US"/>
          </a:p>
        </p:txBody>
      </p:sp>
      <p:pic>
        <p:nvPicPr>
          <p:cNvPr id="14" name="Picture Placeholder 13">
            <a:extLst>
              <a:ext uri="{FF2B5EF4-FFF2-40B4-BE49-F238E27FC236}">
                <a16:creationId xmlns:a16="http://schemas.microsoft.com/office/drawing/2014/main" id="{F3ABEC0B-24E7-136F-7369-09612C5D0CD3}"/>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2" name="Text Placeholder 11"/>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a:t>
            </a:r>
            <a:r>
              <a:rPr lang="it-IT"/>
              <a:t>MSCI World ex USA IMI Index</a:t>
            </a:r>
            <a:r>
              <a:rPr lang="en-US"/>
              <a:t>), Large Cap (MSCI World ex USA Index), Small Cap (MSCI World ex USA Small Cap Index), Value (MSCI World ex USA Value Index), and Growth (MSCI World ex USA Growth Index). All index returns are net of withholding tax on dividends. World Market Cap represented by Russell 3000 Index, MSCI World ex USA IMI Index, and MSCI Emerging Markets IMI Index. MSCI World ex USA IMI Index is used as the proxy for the International Developed market. MSCI data © MSCI 2026, all rights reserved. Frank Russell Company is the source and owner of the trademarks, service marks, and copyrights related to the Russell Indexes. </a:t>
            </a:r>
          </a:p>
        </p:txBody>
      </p:sp>
      <p:sp>
        <p:nvSpPr>
          <p:cNvPr id="5" name="Text Placeholder 4"/>
          <p:cNvSpPr>
            <a:spLocks noGrp="1"/>
          </p:cNvSpPr>
          <p:nvPr>
            <p:ph type="body" sz="quarter" idx="14"/>
          </p:nvPr>
        </p:nvSpPr>
        <p:spPr/>
        <p:txBody>
          <a:bodyPr/>
          <a:lstStyle/>
          <a:p>
            <a:r>
              <a:rPr lang="en-US" dirty="0">
                <a:highlight>
                  <a:srgbClr val="FFFFFF"/>
                </a:highlight>
              </a:rPr>
              <a:t>Returns (USD), 1st Quarter 2026</a:t>
            </a:r>
          </a:p>
        </p:txBody>
      </p:sp>
      <p:sp>
        <p:nvSpPr>
          <p:cNvPr id="16" name="Text Placeholder 38">
            <a:extLst>
              <a:ext uri="{FF2B5EF4-FFF2-40B4-BE49-F238E27FC236}">
                <a16:creationId xmlns:a16="http://schemas.microsoft.com/office/drawing/2014/main" id="{7341F376-794B-F1B1-6E6E-21578EA3D868}"/>
              </a:ext>
            </a:extLst>
          </p:cNvPr>
          <p:cNvSpPr txBox="1"/>
          <p:nvPr/>
        </p:nvSpPr>
        <p:spPr>
          <a:xfrm>
            <a:off x="520887" y="1838329"/>
            <a:ext cx="2775047"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4"/>
              </a:buClr>
              <a:buFont typeface="Wingdings" panose="05000000000000000000" pitchFamily="2" charset="2"/>
              <a:buChar char="§"/>
            </a:pPr>
            <a:r>
              <a:rPr lang="en-US" sz="1000" dirty="0">
                <a:latin typeface="+mj-lt"/>
              </a:rPr>
              <a:t>Developed markets outside of the US posted negative returns for the quarter and outperformed US markets, but underperformed emerging markets.</a:t>
            </a:r>
          </a:p>
          <a:p>
            <a:pPr marL="171450" indent="-171450">
              <a:spcAft>
                <a:spcPts val="600"/>
              </a:spcAft>
              <a:buClr>
                <a:schemeClr val="accent4"/>
              </a:buClr>
              <a:buFont typeface="Wingdings" panose="05000000000000000000" pitchFamily="2" charset="2"/>
              <a:buChar char="§"/>
            </a:pPr>
            <a:r>
              <a:rPr lang="en-US" sz="1000" dirty="0">
                <a:latin typeface="+mj-lt"/>
              </a:rPr>
              <a:t>Value outperformed growth.</a:t>
            </a:r>
          </a:p>
          <a:p>
            <a:pPr marL="171450" indent="-171450">
              <a:spcAft>
                <a:spcPts val="600"/>
              </a:spcAft>
              <a:buClr>
                <a:schemeClr val="accent4"/>
              </a:buClr>
              <a:buFont typeface="Wingdings" panose="05000000000000000000" pitchFamily="2" charset="2"/>
              <a:buChar char="§"/>
            </a:pPr>
            <a:r>
              <a:rPr lang="en-US" sz="1000" dirty="0">
                <a:latin typeface="+mj-lt"/>
              </a:rPr>
              <a:t>Small caps outperformed large caps.</a:t>
            </a:r>
          </a:p>
          <a:p>
            <a:pPr>
              <a:spcAft>
                <a:spcPts val="600"/>
              </a:spcAft>
              <a:buClr>
                <a:schemeClr val="accent4"/>
              </a:buClr>
            </a:pPr>
            <a:endParaRPr lang="en-US" sz="1000" dirty="0">
              <a:latin typeface="+mj-lt"/>
            </a:endParaRPr>
          </a:p>
        </p:txBody>
      </p:sp>
      <p:sp>
        <p:nvSpPr>
          <p:cNvPr id="22" name="TextBox 21">
            <a:extLst>
              <a:ext uri="{FF2B5EF4-FFF2-40B4-BE49-F238E27FC236}">
                <a16:creationId xmlns:a16="http://schemas.microsoft.com/office/drawing/2014/main" id="{3F72ACAB-B1CE-F415-D636-1FA6C0A700FB}"/>
              </a:ext>
            </a:extLst>
          </p:cNvPr>
          <p:cNvSpPr txBox="1"/>
          <p:nvPr/>
        </p:nvSpPr>
        <p:spPr bwMode="auto">
          <a:xfrm>
            <a:off x="1987812" y="4528782"/>
            <a:ext cx="1569065" cy="590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dirty="0">
                <a:solidFill>
                  <a:schemeClr val="accent4"/>
                </a:solidFill>
              </a:rPr>
              <a:t>International Developed Markets</a:t>
            </a:r>
          </a:p>
          <a:p>
            <a:pPr>
              <a:lnSpc>
                <a:spcPct val="110000"/>
              </a:lnSpc>
            </a:pPr>
            <a:r>
              <a:rPr lang="en-US" sz="1000" dirty="0"/>
              <a:t>$26.6 trillion</a:t>
            </a:r>
          </a:p>
        </p:txBody>
      </p:sp>
      <p:sp>
        <p:nvSpPr>
          <p:cNvPr id="4" name="TextBox 3">
            <a:extLst>
              <a:ext uri="{FF2B5EF4-FFF2-40B4-BE49-F238E27FC236}">
                <a16:creationId xmlns:a16="http://schemas.microsoft.com/office/drawing/2014/main" id="{9923B174-E900-A778-6C21-D84FA9006E5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26179D39-0EF3-22E2-76F7-FF55C9F90CF4}"/>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9" name="Table 8">
            <a:extLst>
              <a:ext uri="{FF2B5EF4-FFF2-40B4-BE49-F238E27FC236}">
                <a16:creationId xmlns:a16="http://schemas.microsoft.com/office/drawing/2014/main" id="{A9871387-8228-5CD0-7507-635154FC3601}"/>
              </a:ext>
            </a:extLst>
          </p:cNvPr>
          <p:cNvGraphicFramePr>
            <a:graphicFrameLocks noGrp="1"/>
          </p:cNvGraphicFramePr>
          <p:nvPr>
            <p:extLst>
              <p:ext uri="{D42A27DB-BD31-4B8C-83A1-F6EECF244321}">
                <p14:modId xmlns:p14="http://schemas.microsoft.com/office/powerpoint/2010/main" val="137630898"/>
              </p:ext>
            </p:extLst>
          </p:nvPr>
        </p:nvGraphicFramePr>
        <p:xfrm>
          <a:off x="4347381" y="2340384"/>
          <a:ext cx="884830" cy="1390740"/>
        </p:xfrm>
        <a:graphic>
          <a:graphicData uri="http://schemas.openxmlformats.org/drawingml/2006/table">
            <a:tbl>
              <a:tblPr>
                <a:tableStyleId>{5C22544A-7EE6-4342-B048-85BDC9FD1C3A}</a:tableStyleId>
              </a:tblPr>
              <a:tblGrid>
                <a:gridCol w="884830">
                  <a:extLst>
                    <a:ext uri="{9D8B030D-6E8A-4147-A177-3AD203B41FA5}">
                      <a16:colId xmlns:a16="http://schemas.microsoft.com/office/drawing/2014/main" val="20000"/>
                    </a:ext>
                  </a:extLst>
                </a:gridCol>
              </a:tblGrid>
              <a:tr h="278148">
                <a:tc>
                  <a:txBody>
                    <a:bodyPr/>
                    <a:lstStyle/>
                    <a:p>
                      <a:pPr algn="l" fontAlgn="b"/>
                      <a:r>
                        <a:rPr lang="en-US" sz="900" b="0" i="0" u="none" strike="noStrike" kern="1200" dirty="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8148">
                <a:tc>
                  <a:txBody>
                    <a:bodyPr/>
                    <a:lstStyle/>
                    <a:p>
                      <a:pPr algn="l" fontAlgn="b"/>
                      <a:r>
                        <a:rPr lang="en-GB" sz="900" b="0" i="0" u="none" strike="noStrike" kern="1200">
                          <a:solidFill>
                            <a:srgbClr val="000000"/>
                          </a:solidFill>
                          <a:effectLst/>
                          <a:latin typeface="+mn-lt"/>
                          <a:ea typeface="+mn-ea"/>
                          <a:cs typeface="+mn-cs"/>
                        </a:rPr>
                        <a:t>Small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8148">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8148">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8148">
                <a:tc>
                  <a:txBody>
                    <a:bodyPr/>
                    <a:lstStyle/>
                    <a:p>
                      <a:pPr algn="l" fontAlgn="b"/>
                      <a:r>
                        <a:rPr lang="en-GB" sz="900" b="0" i="0" u="none" strike="noStrike" kern="1200">
                          <a:solidFill>
                            <a:srgbClr val="000000"/>
                          </a:solidFill>
                          <a:effectLst/>
                          <a:latin typeface="+mn-lt"/>
                          <a:ea typeface="+mn-ea"/>
                          <a:cs typeface="+mn-cs"/>
                        </a:rPr>
                        <a:t>Growth</a:t>
                      </a:r>
                      <a:endParaRPr lang="en-GB" sz="900" b="0" i="0" u="none" strike="noStrike" kern="1200" dirty="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6745748"/>
                  </a:ext>
                </a:extLst>
              </a:tr>
            </a:tbl>
          </a:graphicData>
        </a:graphic>
      </p:graphicFrame>
      <p:graphicFrame>
        <p:nvGraphicFramePr>
          <p:cNvPr id="11" name="Table 10">
            <a:extLst>
              <a:ext uri="{FF2B5EF4-FFF2-40B4-BE49-F238E27FC236}">
                <a16:creationId xmlns:a16="http://schemas.microsoft.com/office/drawing/2014/main" id="{891ACC0B-0966-FFE5-E27C-E7E51CA3D6CA}"/>
              </a:ext>
            </a:extLst>
          </p:cNvPr>
          <p:cNvGraphicFramePr>
            <a:graphicFrameLocks noGrp="1"/>
          </p:cNvGraphicFramePr>
          <p:nvPr>
            <p:extLst>
              <p:ext uri="{D42A27DB-BD31-4B8C-83A1-F6EECF244321}">
                <p14:modId xmlns:p14="http://schemas.microsoft.com/office/powerpoint/2010/main" val="512504975"/>
              </p:ext>
            </p:extLst>
          </p:nvPr>
        </p:nvGraphicFramePr>
        <p:xfrm>
          <a:off x="4381500" y="4312691"/>
          <a:ext cx="4762502" cy="2240113"/>
        </p:xfrm>
        <a:graphic>
          <a:graphicData uri="http://schemas.openxmlformats.org/drawingml/2006/table">
            <a:tbl>
              <a:tblPr>
                <a:tableStyleId>{5C22544A-7EE6-4342-B048-85BDC9FD1C3A}</a:tableStyleId>
              </a:tblPr>
              <a:tblGrid>
                <a:gridCol w="985365">
                  <a:extLst>
                    <a:ext uri="{9D8B030D-6E8A-4147-A177-3AD203B41FA5}">
                      <a16:colId xmlns:a16="http://schemas.microsoft.com/office/drawing/2014/main" val="20000"/>
                    </a:ext>
                  </a:extLst>
                </a:gridCol>
                <a:gridCol w="539591">
                  <a:extLst>
                    <a:ext uri="{9D8B030D-6E8A-4147-A177-3AD203B41FA5}">
                      <a16:colId xmlns:a16="http://schemas.microsoft.com/office/drawing/2014/main" val="851030634"/>
                    </a:ext>
                  </a:extLst>
                </a:gridCol>
                <a:gridCol w="539591">
                  <a:extLst>
                    <a:ext uri="{9D8B030D-6E8A-4147-A177-3AD203B41FA5}">
                      <a16:colId xmlns:a16="http://schemas.microsoft.com/office/drawing/2014/main" val="20001"/>
                    </a:ext>
                  </a:extLst>
                </a:gridCol>
                <a:gridCol w="539591">
                  <a:extLst>
                    <a:ext uri="{9D8B030D-6E8A-4147-A177-3AD203B41FA5}">
                      <a16:colId xmlns:a16="http://schemas.microsoft.com/office/drawing/2014/main" val="20003"/>
                    </a:ext>
                  </a:extLst>
                </a:gridCol>
                <a:gridCol w="539591">
                  <a:extLst>
                    <a:ext uri="{9D8B030D-6E8A-4147-A177-3AD203B41FA5}">
                      <a16:colId xmlns:a16="http://schemas.microsoft.com/office/drawing/2014/main" val="20004"/>
                    </a:ext>
                  </a:extLst>
                </a:gridCol>
                <a:gridCol w="539591">
                  <a:extLst>
                    <a:ext uri="{9D8B030D-6E8A-4147-A177-3AD203B41FA5}">
                      <a16:colId xmlns:a16="http://schemas.microsoft.com/office/drawing/2014/main" val="20005"/>
                    </a:ext>
                  </a:extLst>
                </a:gridCol>
                <a:gridCol w="539591">
                  <a:extLst>
                    <a:ext uri="{9D8B030D-6E8A-4147-A177-3AD203B41FA5}">
                      <a16:colId xmlns:a16="http://schemas.microsoft.com/office/drawing/2014/main" val="3848606593"/>
                    </a:ext>
                  </a:extLst>
                </a:gridCol>
                <a:gridCol w="539591">
                  <a:extLst>
                    <a:ext uri="{9D8B030D-6E8A-4147-A177-3AD203B41FA5}">
                      <a16:colId xmlns:a16="http://schemas.microsoft.com/office/drawing/2014/main" val="1880783633"/>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dirty="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dirty="0">
                          <a:solidFill>
                            <a:schemeClr val="tx1"/>
                          </a:solidFill>
                          <a:effectLst/>
                          <a:latin typeface="+mn-lt"/>
                        </a:rPr>
                        <a:t>2.50</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32.19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20.37</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12.69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9.71</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6.50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5.14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rgbClr val="000000"/>
                          </a:solidFill>
                          <a:effectLst/>
                          <a:latin typeface="+mn-lt"/>
                          <a:ea typeface="+mn-ea"/>
                          <a:cs typeface="+mn-cs"/>
                        </a:rPr>
                        <a:t>Small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-0.37</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29.19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13.77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7.95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6.56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-0.86</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23.84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14.23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7.96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8.56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6.29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5.25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-0.94</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22.99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14.30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8.40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8.66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6.26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5.17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-4.60</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13.95</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8.34</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3.99</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7.31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5.79</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5.01</a:t>
                      </a:r>
                      <a:endParaRPr lang="en-GB" sz="900" b="0" i="0" u="none" strike="noStrike" dirty="0">
                        <a:solidFill>
                          <a:schemeClr val="tx1"/>
                        </a:solidFill>
                        <a:effectLst/>
                        <a:latin typeface="+mn-lt"/>
                      </a:endParaRP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625055603"/>
                  </a:ext>
                </a:extLst>
              </a:tr>
            </a:tbl>
          </a:graphicData>
        </a:graphic>
      </p:graphicFrame>
      <p:sp>
        <p:nvSpPr>
          <p:cNvPr id="13" name="TextBox 12">
            <a:extLst>
              <a:ext uri="{FF2B5EF4-FFF2-40B4-BE49-F238E27FC236}">
                <a16:creationId xmlns:a16="http://schemas.microsoft.com/office/drawing/2014/main" id="{2EEED1D1-4616-B6FD-D6D6-22B5227E471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7" name="Chart 16">
            <a:extLst>
              <a:ext uri="{FF2B5EF4-FFF2-40B4-BE49-F238E27FC236}">
                <a16:creationId xmlns:a16="http://schemas.microsoft.com/office/drawing/2014/main" id="{EFA8E7A5-A291-33DC-9A9D-D80F75DCA362}"/>
              </a:ext>
            </a:extLst>
          </p:cNvPr>
          <p:cNvGraphicFramePr/>
          <p:nvPr>
            <p:extLst>
              <p:ext uri="{D42A27DB-BD31-4B8C-83A1-F6EECF244321}">
                <p14:modId xmlns:p14="http://schemas.microsoft.com/office/powerpoint/2010/main" val="1800832031"/>
              </p:ext>
            </p:extLst>
          </p:nvPr>
        </p:nvGraphicFramePr>
        <p:xfrm>
          <a:off x="91440" y="4379976"/>
          <a:ext cx="2514600" cy="162763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498234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F04EDE89-C579-E15D-C5BD-1FE4E1247A5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135217</a:t>
            </a:r>
          </a:p>
        </p:txBody>
      </p:sp>
      <p:graphicFrame>
        <p:nvGraphicFramePr>
          <p:cNvPr id="20" name="Chart 19">
            <a:extLst>
              <a:ext uri="{FF2B5EF4-FFF2-40B4-BE49-F238E27FC236}">
                <a16:creationId xmlns:a16="http://schemas.microsoft.com/office/drawing/2014/main" id="{5A858D1A-9FDB-1F26-EA7C-363C537179AC}"/>
              </a:ext>
            </a:extLst>
          </p:cNvPr>
          <p:cNvGraphicFramePr/>
          <p:nvPr>
            <p:extLst>
              <p:ext uri="{D42A27DB-BD31-4B8C-83A1-F6EECF244321}">
                <p14:modId xmlns:p14="http://schemas.microsoft.com/office/powerpoint/2010/main" val="3432487112"/>
              </p:ext>
            </p:extLst>
          </p:nvPr>
        </p:nvGraphicFramePr>
        <p:xfrm>
          <a:off x="4279392" y="2020824"/>
          <a:ext cx="5142019" cy="2040382"/>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a:t>Emerging Markets Stocks</a:t>
            </a:r>
          </a:p>
        </p:txBody>
      </p:sp>
      <p:sp>
        <p:nvSpPr>
          <p:cNvPr id="2" name="Slide Number Placeholder 1"/>
          <p:cNvSpPr>
            <a:spLocks noGrp="1"/>
          </p:cNvSpPr>
          <p:nvPr>
            <p:ph type="sldNum" sz="quarter" idx="12"/>
          </p:nvPr>
        </p:nvSpPr>
        <p:spPr/>
        <p:txBody>
          <a:bodyPr/>
          <a:lstStyle/>
          <a:p>
            <a:fld id="{66F6FF41-5833-4EBF-9145-362BCED2914A}" type="slidenum">
              <a:rPr lang="en-US" smtClean="0"/>
              <a:t>9</a:t>
            </a:fld>
            <a:endParaRPr lang="en-US"/>
          </a:p>
        </p:txBody>
      </p:sp>
      <p:pic>
        <p:nvPicPr>
          <p:cNvPr id="15" name="Picture Placeholder 14">
            <a:extLst>
              <a:ext uri="{FF2B5EF4-FFF2-40B4-BE49-F238E27FC236}">
                <a16:creationId xmlns:a16="http://schemas.microsoft.com/office/drawing/2014/main" id="{6B832941-11F3-80E3-BE7B-9817FB7CB6BD}"/>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a:prstGeom prst="rect">
            <a:avLst/>
          </a:prstGeom>
        </p:spPr>
      </p:pic>
      <p:sp>
        <p:nvSpPr>
          <p:cNvPr id="13" name="Text Placeholder 12"/>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(MSCI Emerging Markets IMI Index), Large Cap (MSCI Emerging Markets Index), Small Cap (MSCI Emerging Markets Small Cap Index), Value (MSCI Emerging Markets Value Index), and Growth (MSCI Emerging Markets Growth Index). All index returns are net of withholding tax on dividends. World Market Cap represented by Russell 3000 Index, MSCI World ex USA IMI Index, and MSCI Emerging Markets IMI Index. MSCI Emerging Markets IMI Index used as the proxy for the emerging market portion of the market. MSCI data © MSCI 2026, all rights reserved. Frank Russell Company is the source and owner of the trademarks, service marks, and copyrights related to the Russell Indexes. </a:t>
            </a:r>
          </a:p>
        </p:txBody>
      </p:sp>
      <p:sp>
        <p:nvSpPr>
          <p:cNvPr id="6" name="Text Placeholder 5"/>
          <p:cNvSpPr>
            <a:spLocks noGrp="1"/>
          </p:cNvSpPr>
          <p:nvPr>
            <p:ph type="body" sz="quarter" idx="14"/>
          </p:nvPr>
        </p:nvSpPr>
        <p:spPr/>
        <p:txBody>
          <a:bodyPr/>
          <a:lstStyle/>
          <a:p>
            <a:r>
              <a:rPr lang="en-US" dirty="0">
                <a:highlight>
                  <a:srgbClr val="FFFFFF"/>
                </a:highlight>
              </a:rPr>
              <a:t>Returns (USD), 1st Quarter 2026</a:t>
            </a:r>
          </a:p>
        </p:txBody>
      </p:sp>
      <p:graphicFrame>
        <p:nvGraphicFramePr>
          <p:cNvPr id="14" name="Table 13">
            <a:extLst>
              <a:ext uri="{FF2B5EF4-FFF2-40B4-BE49-F238E27FC236}">
                <a16:creationId xmlns:a16="http://schemas.microsoft.com/office/drawing/2014/main" id="{D79D010C-D41C-7990-2B7C-DF4823454E4A}"/>
              </a:ext>
            </a:extLst>
          </p:cNvPr>
          <p:cNvGraphicFramePr>
            <a:graphicFrameLocks noGrp="1"/>
          </p:cNvGraphicFramePr>
          <p:nvPr>
            <p:extLst>
              <p:ext uri="{D42A27DB-BD31-4B8C-83A1-F6EECF244321}">
                <p14:modId xmlns:p14="http://schemas.microsoft.com/office/powerpoint/2010/main" val="2550483184"/>
              </p:ext>
            </p:extLst>
          </p:nvPr>
        </p:nvGraphicFramePr>
        <p:xfrm>
          <a:off x="4381500" y="4312691"/>
          <a:ext cx="4762503" cy="2240113"/>
        </p:xfrm>
        <a:graphic>
          <a:graphicData uri="http://schemas.openxmlformats.org/drawingml/2006/table">
            <a:tbl>
              <a:tblPr>
                <a:tableStyleId>{5C22544A-7EE6-4342-B048-85BDC9FD1C3A}</a:tableStyleId>
              </a:tblPr>
              <a:tblGrid>
                <a:gridCol w="985366">
                  <a:extLst>
                    <a:ext uri="{9D8B030D-6E8A-4147-A177-3AD203B41FA5}">
                      <a16:colId xmlns:a16="http://schemas.microsoft.com/office/drawing/2014/main" val="20000"/>
                    </a:ext>
                  </a:extLst>
                </a:gridCol>
                <a:gridCol w="539591">
                  <a:extLst>
                    <a:ext uri="{9D8B030D-6E8A-4147-A177-3AD203B41FA5}">
                      <a16:colId xmlns:a16="http://schemas.microsoft.com/office/drawing/2014/main" val="851030634"/>
                    </a:ext>
                  </a:extLst>
                </a:gridCol>
                <a:gridCol w="539591">
                  <a:extLst>
                    <a:ext uri="{9D8B030D-6E8A-4147-A177-3AD203B41FA5}">
                      <a16:colId xmlns:a16="http://schemas.microsoft.com/office/drawing/2014/main" val="20001"/>
                    </a:ext>
                  </a:extLst>
                </a:gridCol>
                <a:gridCol w="539591">
                  <a:extLst>
                    <a:ext uri="{9D8B030D-6E8A-4147-A177-3AD203B41FA5}">
                      <a16:colId xmlns:a16="http://schemas.microsoft.com/office/drawing/2014/main" val="20003"/>
                    </a:ext>
                  </a:extLst>
                </a:gridCol>
                <a:gridCol w="539591">
                  <a:extLst>
                    <a:ext uri="{9D8B030D-6E8A-4147-A177-3AD203B41FA5}">
                      <a16:colId xmlns:a16="http://schemas.microsoft.com/office/drawing/2014/main" val="20004"/>
                    </a:ext>
                  </a:extLst>
                </a:gridCol>
                <a:gridCol w="539591">
                  <a:extLst>
                    <a:ext uri="{9D8B030D-6E8A-4147-A177-3AD203B41FA5}">
                      <a16:colId xmlns:a16="http://schemas.microsoft.com/office/drawing/2014/main" val="20005"/>
                    </a:ext>
                  </a:extLst>
                </a:gridCol>
                <a:gridCol w="539591">
                  <a:extLst>
                    <a:ext uri="{9D8B030D-6E8A-4147-A177-3AD203B41FA5}">
                      <a16:colId xmlns:a16="http://schemas.microsoft.com/office/drawing/2014/main" val="2907725912"/>
                    </a:ext>
                  </a:extLst>
                </a:gridCol>
                <a:gridCol w="539591">
                  <a:extLst>
                    <a:ext uri="{9D8B030D-6E8A-4147-A177-3AD203B41FA5}">
                      <a16:colId xmlns:a16="http://schemas.microsoft.com/office/drawing/2014/main" val="2259786955"/>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dirty="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dirty="0">
                          <a:solidFill>
                            <a:schemeClr val="tx1"/>
                          </a:solidFill>
                          <a:effectLst/>
                          <a:latin typeface="+mn-lt"/>
                        </a:rPr>
                        <a:t>1.10</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28.65</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15.52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6.14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7.27</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2.70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5.10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-0.17</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29.55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14.84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3.69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7.80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3.67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5.38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-0.24</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28.88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14.67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4.03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7.82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3.75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5.55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-0.74</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24.55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13.74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6.68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8.13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4.44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rgbClr val="C00000"/>
                          </a:solidFill>
                          <a:effectLst/>
                          <a:latin typeface="+mn-lt"/>
                        </a:rPr>
                        <a:t>-1.43</a:t>
                      </a:r>
                      <a:endParaRPr lang="en-GB" sz="900" b="0" i="0" u="none" strike="noStrike" dirty="0">
                        <a:solidFill>
                          <a:srgbClr val="C00000"/>
                        </a:solidFill>
                        <a:effectLst/>
                        <a:latin typeface="+mn-lt"/>
                      </a:endParaRP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30.21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14.11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1.36</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8.22</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4.53</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5.57</a:t>
                      </a:r>
                      <a:endParaRPr lang="en-GB" sz="900" b="0" i="0" u="none" strike="noStrike" dirty="0">
                        <a:solidFill>
                          <a:schemeClr val="tx1"/>
                        </a:solidFill>
                        <a:effectLst/>
                        <a:latin typeface="+mn-lt"/>
                      </a:endParaRP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3928904879"/>
                  </a:ext>
                </a:extLst>
              </a:tr>
            </a:tbl>
          </a:graphicData>
        </a:graphic>
      </p:graphicFrame>
      <p:sp>
        <p:nvSpPr>
          <p:cNvPr id="16" name="Text Placeholder 38">
            <a:extLst>
              <a:ext uri="{FF2B5EF4-FFF2-40B4-BE49-F238E27FC236}">
                <a16:creationId xmlns:a16="http://schemas.microsoft.com/office/drawing/2014/main" id="{4C876D31-84FD-513A-F0C9-EEA0FAA4917F}"/>
              </a:ext>
            </a:extLst>
          </p:cNvPr>
          <p:cNvSpPr txBox="1"/>
          <p:nvPr/>
        </p:nvSpPr>
        <p:spPr>
          <a:xfrm>
            <a:off x="519112" y="1838329"/>
            <a:ext cx="2783646"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2"/>
              </a:buClr>
              <a:buFont typeface="Wingdings" panose="05000000000000000000" pitchFamily="2" charset="2"/>
              <a:buChar char="§"/>
            </a:pPr>
            <a:r>
              <a:rPr lang="en-US" sz="1000" dirty="0">
                <a:latin typeface="+mj-lt"/>
              </a:rPr>
              <a:t>Emerging Markets posted negative returns for the quarter and outperformed both US and non-US developed markets.</a:t>
            </a:r>
          </a:p>
          <a:p>
            <a:pPr marL="171450" indent="-171450">
              <a:spcAft>
                <a:spcPts val="600"/>
              </a:spcAft>
              <a:buClr>
                <a:schemeClr val="accent2"/>
              </a:buClr>
              <a:buFont typeface="Wingdings" panose="05000000000000000000" pitchFamily="2" charset="2"/>
              <a:buChar char="§"/>
            </a:pPr>
            <a:r>
              <a:rPr lang="en-US" sz="1000" dirty="0">
                <a:latin typeface="+mj-lt"/>
              </a:rPr>
              <a:t>Value outperformed growth.</a:t>
            </a:r>
          </a:p>
          <a:p>
            <a:pPr marL="171450" indent="-171450">
              <a:spcAft>
                <a:spcPts val="600"/>
              </a:spcAft>
              <a:buClr>
                <a:schemeClr val="accent2"/>
              </a:buClr>
              <a:buFont typeface="Wingdings" panose="05000000000000000000" pitchFamily="2" charset="2"/>
              <a:buChar char="§"/>
            </a:pPr>
            <a:r>
              <a:rPr lang="en-US" sz="1000" dirty="0">
                <a:latin typeface="+mj-lt"/>
              </a:rPr>
              <a:t>Small caps underperformed large caps.</a:t>
            </a:r>
          </a:p>
        </p:txBody>
      </p:sp>
      <p:sp>
        <p:nvSpPr>
          <p:cNvPr id="23" name="TextBox 22">
            <a:extLst>
              <a:ext uri="{FF2B5EF4-FFF2-40B4-BE49-F238E27FC236}">
                <a16:creationId xmlns:a16="http://schemas.microsoft.com/office/drawing/2014/main" id="{E962F318-0BA2-B461-F373-DC0F5D1127BF}"/>
              </a:ext>
            </a:extLst>
          </p:cNvPr>
          <p:cNvSpPr txBox="1"/>
          <p:nvPr/>
        </p:nvSpPr>
        <p:spPr bwMode="auto">
          <a:xfrm>
            <a:off x="1987812" y="4549342"/>
            <a:ext cx="1569065" cy="42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dirty="0">
                <a:solidFill>
                  <a:schemeClr val="accent2"/>
                </a:solidFill>
              </a:rPr>
              <a:t>Emerging Markets</a:t>
            </a:r>
          </a:p>
          <a:p>
            <a:pPr>
              <a:lnSpc>
                <a:spcPct val="110000"/>
              </a:lnSpc>
            </a:pPr>
            <a:r>
              <a:rPr lang="en-US" sz="1000" dirty="0"/>
              <a:t>$11.7 trillion</a:t>
            </a:r>
          </a:p>
        </p:txBody>
      </p:sp>
      <p:sp>
        <p:nvSpPr>
          <p:cNvPr id="5" name="TextBox 4">
            <a:extLst>
              <a:ext uri="{FF2B5EF4-FFF2-40B4-BE49-F238E27FC236}">
                <a16:creationId xmlns:a16="http://schemas.microsoft.com/office/drawing/2014/main" id="{7F6EB596-EAB6-69D2-8C45-495005C2BBAE}"/>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8DD798C7-28A2-3E33-0896-0F38E0DB313E}"/>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8" name="TextBox 7">
            <a:extLst>
              <a:ext uri="{FF2B5EF4-FFF2-40B4-BE49-F238E27FC236}">
                <a16:creationId xmlns:a16="http://schemas.microsoft.com/office/drawing/2014/main" id="{A7E73AE9-A300-415F-8121-2C62B5FE6563}"/>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0" name="Table 9">
            <a:extLst>
              <a:ext uri="{FF2B5EF4-FFF2-40B4-BE49-F238E27FC236}">
                <a16:creationId xmlns:a16="http://schemas.microsoft.com/office/drawing/2014/main" id="{206E6E7D-AA10-1074-7F63-80642EE13DAA}"/>
              </a:ext>
            </a:extLst>
          </p:cNvPr>
          <p:cNvGraphicFramePr>
            <a:graphicFrameLocks noGrp="1"/>
          </p:cNvGraphicFramePr>
          <p:nvPr>
            <p:extLst>
              <p:ext uri="{D42A27DB-BD31-4B8C-83A1-F6EECF244321}">
                <p14:modId xmlns:p14="http://schemas.microsoft.com/office/powerpoint/2010/main" val="535853531"/>
              </p:ext>
            </p:extLst>
          </p:nvPr>
        </p:nvGraphicFramePr>
        <p:xfrm>
          <a:off x="4347377" y="2347415"/>
          <a:ext cx="878006" cy="1383710"/>
        </p:xfrm>
        <a:graphic>
          <a:graphicData uri="http://schemas.openxmlformats.org/drawingml/2006/table">
            <a:tbl>
              <a:tblPr>
                <a:tableStyleId>{5C22544A-7EE6-4342-B048-85BDC9FD1C3A}</a:tableStyleId>
              </a:tblPr>
              <a:tblGrid>
                <a:gridCol w="878006">
                  <a:extLst>
                    <a:ext uri="{9D8B030D-6E8A-4147-A177-3AD203B41FA5}">
                      <a16:colId xmlns:a16="http://schemas.microsoft.com/office/drawing/2014/main" val="20000"/>
                    </a:ext>
                  </a:extLst>
                </a:gridCol>
              </a:tblGrid>
              <a:tr h="276742">
                <a:tc>
                  <a:txBody>
                    <a:bodyPr/>
                    <a:lstStyle/>
                    <a:p>
                      <a:pPr algn="l" fontAlgn="b"/>
                      <a:r>
                        <a:rPr lang="en-US" sz="900" b="0" i="0" u="none" strike="noStrike" kern="1200" dirty="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674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674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674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6742">
                <a:tc>
                  <a:txBody>
                    <a:bodyPr/>
                    <a:lstStyle/>
                    <a:p>
                      <a:pPr algn="l" fontAlgn="b"/>
                      <a:r>
                        <a:rPr lang="en-GB" sz="900" b="0" i="0" u="none" strike="noStrike" kern="1200">
                          <a:solidFill>
                            <a:srgbClr val="000000"/>
                          </a:solidFill>
                          <a:effectLst/>
                          <a:latin typeface="+mn-lt"/>
                          <a:ea typeface="+mn-ea"/>
                          <a:cs typeface="+mn-cs"/>
                        </a:rPr>
                        <a:t>Growth</a:t>
                      </a:r>
                      <a:endParaRPr lang="en-GB" sz="900" b="0" i="0" u="none" strike="noStrike" kern="1200" dirty="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3425744"/>
                  </a:ext>
                </a:extLst>
              </a:tr>
            </a:tbl>
          </a:graphicData>
        </a:graphic>
      </p:graphicFrame>
      <p:graphicFrame>
        <p:nvGraphicFramePr>
          <p:cNvPr id="12" name="Chart 11">
            <a:extLst>
              <a:ext uri="{FF2B5EF4-FFF2-40B4-BE49-F238E27FC236}">
                <a16:creationId xmlns:a16="http://schemas.microsoft.com/office/drawing/2014/main" id="{8BB48510-7E25-1A02-FD16-208D39992B8E}"/>
              </a:ext>
            </a:extLst>
          </p:cNvPr>
          <p:cNvGraphicFramePr/>
          <p:nvPr>
            <p:extLst>
              <p:ext uri="{D42A27DB-BD31-4B8C-83A1-F6EECF244321}">
                <p14:modId xmlns:p14="http://schemas.microsoft.com/office/powerpoint/2010/main" val="1026283314"/>
              </p:ext>
            </p:extLst>
          </p:nvPr>
        </p:nvGraphicFramePr>
        <p:xfrm>
          <a:off x="91440" y="4379976"/>
          <a:ext cx="2505075" cy="159588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2872516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0.611"/>
  <p:tag name="AS_RELEASE_DATE" val="2023.06.30"/>
  <p:tag name="AS_TITLE" val="Aspose.Slides for Java"/>
  <p:tag name="AS_VERSION" val="23.6"/>
</p:tagLst>
</file>

<file path=ppt/theme/theme1.xml><?xml version="1.0" encoding="utf-8"?>
<a:theme xmlns:a="http://schemas.openxmlformats.org/drawingml/2006/main" name="1_QMR_Q2_2016_Landscape v1arr">
  <a:themeElements>
    <a:clrScheme name="Custom 10">
      <a:dk1>
        <a:srgbClr val="383B45"/>
      </a:dk1>
      <a:lt1>
        <a:srgbClr val="FFFFFF"/>
      </a:lt1>
      <a:dk2>
        <a:srgbClr val="383B45"/>
      </a:dk2>
      <a:lt2>
        <a:srgbClr val="FF5B10"/>
      </a:lt2>
      <a:accent1>
        <a:srgbClr val="FF5B10"/>
      </a:accent1>
      <a:accent2>
        <a:srgbClr val="383B45"/>
      </a:accent2>
      <a:accent3>
        <a:srgbClr val="FF5B10"/>
      </a:accent3>
      <a:accent4>
        <a:srgbClr val="383B45"/>
      </a:accent4>
      <a:accent5>
        <a:srgbClr val="FF5B10"/>
      </a:accent5>
      <a:accent6>
        <a:srgbClr val="383B45"/>
      </a:accent6>
      <a:hlink>
        <a:srgbClr val="90CFFE"/>
      </a:hlink>
      <a:folHlink>
        <a:srgbClr val="59A8D1"/>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final color_2018_PA4">
    <a:dk1>
      <a:srgbClr val="000000"/>
    </a:dk1>
    <a:lt1>
      <a:srgbClr val="FFFFFF"/>
    </a:lt1>
    <a:dk2>
      <a:srgbClr val="517864"/>
    </a:dk2>
    <a:lt2>
      <a:srgbClr val="E4E4E4"/>
    </a:lt2>
    <a:accent1>
      <a:srgbClr val="005E74"/>
    </a:accent1>
    <a:accent2>
      <a:srgbClr val="427994"/>
    </a:accent2>
    <a:accent3>
      <a:srgbClr val="1398A4"/>
    </a:accent3>
    <a:accent4>
      <a:srgbClr val="E8B423"/>
    </a:accent4>
    <a:accent5>
      <a:srgbClr val="51A234"/>
    </a:accent5>
    <a:accent6>
      <a:srgbClr val="96B400"/>
    </a:accent6>
    <a:hlink>
      <a:srgbClr val="005E74"/>
    </a:hlink>
    <a:folHlink>
      <a:srgbClr val="B7312C"/>
    </a:folHlink>
  </a:clrScheme>
  <a:fontScheme name="Avenir LT 2013 template">
    <a:majorFont>
      <a:latin typeface="Avenir LT 35 Light"/>
      <a:ea typeface="Avenir LT 35 Light"/>
      <a:cs typeface="Arial"/>
    </a:majorFont>
    <a:minorFont>
      <a:latin typeface="Avenir LT 55 Roman"/>
      <a:ea typeface="Avenir LT 55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2E99976109CA4197459330AA2E83EB" ma:contentTypeVersion="17" ma:contentTypeDescription="Create a new document." ma:contentTypeScope="" ma:versionID="aa4b4475d0e26aac51c2dc805526009d">
  <xsd:schema xmlns:xsd="http://www.w3.org/2001/XMLSchema" xmlns:xs="http://www.w3.org/2001/XMLSchema" xmlns:p="http://schemas.microsoft.com/office/2006/metadata/properties" xmlns:ns2="5c0be1cc-c8b8-4479-83d7-9548889dc0ba" xmlns:ns3="686fa99f-0dfd-40df-80b2-f6c8676f8436" targetNamespace="http://schemas.microsoft.com/office/2006/metadata/properties" ma:root="true" ma:fieldsID="66b24d8d82b7a51c1bbc6a06d553eafe" ns2:_="" ns3:_="">
    <xsd:import namespace="5c0be1cc-c8b8-4479-83d7-9548889dc0ba"/>
    <xsd:import namespace="686fa99f-0dfd-40df-80b2-f6c8676f84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_Flow_SignoffStatus"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oveDocument"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be1cc-c8b8-4479-83d7-9548889dc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4" nillable="true" ma:displayName="Sign-off status" ma:internalName="Sign_x002d_off_x0020_status">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e6bf21b-f940-4fed-bdde-749fe0f1002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oveDocument" ma:index="23" nillable="true" ma:displayName="MoveDocument" ma:format="Dropdown" ma:internalName="MoveDocument">
      <xsd:simpleType>
        <xsd:restriction base="dms:Choice">
          <xsd:enumeration value="Peer Review"/>
          <xsd:enumeration value="SME Review"/>
          <xsd:enumeration value="Pre-Upload Review"/>
          <xsd:enumeration value="Ready to Publish"/>
          <xsd:enumeration value="Published"/>
        </xsd:restriction>
      </xsd:simpleType>
    </xsd:element>
    <xsd:element name="MediaServiceDateTaken" ma:index="2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86fa99f-0dfd-40df-80b2-f6c8676f843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e89b116-b866-4c2b-85b5-113c58586ef4}" ma:internalName="TaxCatchAll" ma:showField="CatchAllData" ma:web="686fa99f-0dfd-40df-80b2-f6c8676f84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0be1cc-c8b8-4479-83d7-9548889dc0ba">
      <Terms xmlns="http://schemas.microsoft.com/office/infopath/2007/PartnerControls"/>
    </lcf76f155ced4ddcb4097134ff3c332f>
    <TaxCatchAll xmlns="686fa99f-0dfd-40df-80b2-f6c8676f8436" xsi:nil="true"/>
    <_Flow_SignoffStatus xmlns="5c0be1cc-c8b8-4479-83d7-9548889dc0ba" xsi:nil="true"/>
    <MoveDocument xmlns="5c0be1cc-c8b8-4479-83d7-9548889dc0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29C184-0CB1-40A1-AA6B-ABB197DDB2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0be1cc-c8b8-4479-83d7-9548889dc0ba"/>
    <ds:schemaRef ds:uri="686fa99f-0dfd-40df-80b2-f6c8676f84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7CCBFF-4C5E-4AD5-B8A5-28D96D3874AE}">
  <ds:schemaRefs>
    <ds:schemaRef ds:uri="5c0be1cc-c8b8-4479-83d7-9548889dc0ba"/>
    <ds:schemaRef ds:uri="http://purl.org/dc/dcmitype/"/>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elements/1.1/"/>
    <ds:schemaRef ds:uri="http://purl.org/dc/terms/"/>
    <ds:schemaRef ds:uri="http://schemas.microsoft.com/office/2006/documentManagement/types"/>
    <ds:schemaRef ds:uri="686fa99f-0dfd-40df-80b2-f6c8676f8436"/>
  </ds:schemaRefs>
</ds:datastoreItem>
</file>

<file path=customXml/itemProps3.xml><?xml version="1.0" encoding="utf-8"?>
<ds:datastoreItem xmlns:ds="http://schemas.openxmlformats.org/officeDocument/2006/customXml" ds:itemID="{948778DA-6B6A-4EB8-8B1E-90D20BD953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1385</TotalTime>
  <Words>4591</Words>
  <Application>Microsoft Office PowerPoint</Application>
  <PresentationFormat>Custom</PresentationFormat>
  <Paragraphs>762</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Arial Narrow</vt:lpstr>
      <vt:lpstr>Avenir LT 35 Light</vt:lpstr>
      <vt:lpstr>Avenir LT 55 Roman</vt:lpstr>
      <vt:lpstr>Avenir LT Std 35 Light</vt:lpstr>
      <vt:lpstr>Calibri</vt:lpstr>
      <vt:lpstr>Times New Roman</vt:lpstr>
      <vt:lpstr>Verdana</vt:lpstr>
      <vt:lpstr>Wingdings</vt:lpstr>
      <vt:lpstr>1_QMR_Q2_2016_Landscape v1arr</vt:lpstr>
      <vt:lpstr>Q1</vt:lpstr>
      <vt:lpstr>Quarterly Market Review</vt:lpstr>
      <vt:lpstr>Quarterly Market Summary</vt:lpstr>
      <vt:lpstr>Long-Term Market Summary</vt:lpstr>
      <vt:lpstr>World Stock Market Performance</vt:lpstr>
      <vt:lpstr>World Stock Market Performance</vt:lpstr>
      <vt:lpstr>US Stocks</vt:lpstr>
      <vt:lpstr>International Developed Stocks</vt:lpstr>
      <vt:lpstr>Emerging Markets Stocks</vt:lpstr>
      <vt:lpstr>Country Returns</vt:lpstr>
      <vt:lpstr>Real Estate Investment Trusts (REITs)</vt:lpstr>
      <vt:lpstr>Commodities</vt:lpstr>
      <vt:lpstr>Fixed Income</vt:lpstr>
      <vt:lpstr>Global Fixed Income</vt:lpstr>
      <vt:lpstr>Geopolitical Risk</vt:lpstr>
      <vt:lpstr>Geopolitical Risk</vt:lpstr>
    </vt:vector>
  </TitlesOfParts>
  <Manager>Savotex GmbH</Manager>
  <Company>Dimensional Fund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Market Review</dc:title>
  <dc:creator>Jennifer Kennedy</dc:creator>
  <cp:lastModifiedBy>Jennifer Kennedy</cp:lastModifiedBy>
  <cp:revision>6</cp:revision>
  <cp:lastPrinted>2024-08-06T19:30:27Z</cp:lastPrinted>
  <dcterms:created xsi:type="dcterms:W3CDTF">2016-07-05T22:39:06Z</dcterms:created>
  <dcterms:modified xsi:type="dcterms:W3CDTF">2026-04-07T02:31:13Z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0x010100982E99976109CA4197459330AA2E83EB</vt:lpwstr>
  </property>
  <property fmtid="{D5CDD505-2E9C-101B-9397-08002B2CF9AE}" pid="3" name="MediaServiceImageTags">
    <vt:lpwstr/>
  </property>
  <property fmtid="{D5CDD505-2E9C-101B-9397-08002B2CF9AE}" pid="4" name="MSIP_Label_9e0091bf-42ae-41c9-b2bd-8f960b8bfdda_ActionId">
    <vt:lpwstr>ff3bc4f2-0626-41c2-8fa5-ea5647c2617f</vt:lpwstr>
  </property>
  <property fmtid="{D5CDD505-2E9C-101B-9397-08002B2CF9AE}" pid="5" name="MSIP_Label_9e0091bf-42ae-41c9-b2bd-8f960b8bfdda_ContentBits">
    <vt:lpwstr>0</vt:lpwstr>
  </property>
  <property fmtid="{D5CDD505-2E9C-101B-9397-08002B2CF9AE}" pid="6" name="MSIP_Label_9e0091bf-42ae-41c9-b2bd-8f960b8bfdda_Enabled">
    <vt:lpwstr>true</vt:lpwstr>
  </property>
  <property fmtid="{D5CDD505-2E9C-101B-9397-08002B2CF9AE}" pid="7" name="MSIP_Label_9e0091bf-42ae-41c9-b2bd-8f960b8bfdda_Method">
    <vt:lpwstr>Privileged</vt:lpwstr>
  </property>
  <property fmtid="{D5CDD505-2E9C-101B-9397-08002B2CF9AE}" pid="8" name="MSIP_Label_9e0091bf-42ae-41c9-b2bd-8f960b8bfdda_Name">
    <vt:lpwstr>Limited Access Content - No Label</vt:lpwstr>
  </property>
  <property fmtid="{D5CDD505-2E9C-101B-9397-08002B2CF9AE}" pid="9" name="MSIP_Label_9e0091bf-42ae-41c9-b2bd-8f960b8bfdda_SetDate">
    <vt:lpwstr>2021-10-06T13:43:46Z</vt:lpwstr>
  </property>
  <property fmtid="{D5CDD505-2E9C-101B-9397-08002B2CF9AE}" pid="10" name="MSIP_Label_9e0091bf-42ae-41c9-b2bd-8f960b8bfdda_SiteId">
    <vt:lpwstr>50488be8-ac74-4dcd-9bdd-44db35d92d8d</vt:lpwstr>
  </property>
</Properties>
</file>