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drawings/drawing1.xml" ContentType="application/vnd.openxmlformats-officedocument.drawingml.chartshapes+xml"/>
  <Override PartName="/ppt/notesSlides/notesSlide6.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drawings/drawing2.xml" ContentType="application/vnd.openxmlformats-officedocument.drawingml.chartshapes+xml"/>
  <Override PartName="/ppt/charts/chart4.xml" ContentType="application/vnd.openxmlformats-officedocument.drawingml.chart+xml"/>
  <Override PartName="/ppt/theme/themeOverride4.xml" ContentType="application/vnd.openxmlformats-officedocument.themeOverride+xml"/>
  <Override PartName="/ppt/notesSlides/notesSlide7.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charts/chart6.xml" ContentType="application/vnd.openxmlformats-officedocument.drawingml.chart+xml"/>
  <Override PartName="/ppt/theme/themeOverride6.xml" ContentType="application/vnd.openxmlformats-officedocument.themeOverride+xml"/>
  <Override PartName="/ppt/notesSlides/notesSlide8.xml" ContentType="application/vnd.openxmlformats-officedocument.presentationml.notesSlide+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ppt/notesSlides/notesSlide9.xml" ContentType="application/vnd.openxmlformats-officedocument.presentationml.notesSlide+xml"/>
  <Override PartName="/ppt/charts/chart9.xml" ContentType="application/vnd.openxmlformats-officedocument.drawingml.chart+xml"/>
  <Override PartName="/ppt/theme/themeOverride9.xml" ContentType="application/vnd.openxmlformats-officedocument.themeOverride+xml"/>
  <Override PartName="/ppt/charts/chart10.xml" ContentType="application/vnd.openxmlformats-officedocument.drawingml.chart+xml"/>
  <Override PartName="/ppt/theme/themeOverride10.xml" ContentType="application/vnd.openxmlformats-officedocument.themeOverride+xml"/>
  <Override PartName="/ppt/notesSlides/notesSlide10.xml" ContentType="application/vnd.openxmlformats-officedocument.presentationml.notesSlide+xml"/>
  <Override PartName="/ppt/charts/chart1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1.xml" ContentType="application/vnd.openxmlformats-officedocument.themeOverride+xml"/>
  <Override PartName="/ppt/notesSlides/notesSlide11.xml" ContentType="application/vnd.openxmlformats-officedocument.presentationml.notesSlide+xml"/>
  <Override PartName="/ppt/charts/chart12.xml" ContentType="application/vnd.openxmlformats-officedocument.drawingml.chart+xml"/>
  <Override PartName="/ppt/theme/themeOverride12.xml" ContentType="application/vnd.openxmlformats-officedocument.themeOverride+xml"/>
  <Override PartName="/ppt/charts/chart13.xml" ContentType="application/vnd.openxmlformats-officedocument.drawingml.chart+xml"/>
  <Override PartName="/ppt/theme/themeOverride13.xml" ContentType="application/vnd.openxmlformats-officedocument.themeOverride+xml"/>
  <Override PartName="/ppt/notesSlides/notesSlide12.xml" ContentType="application/vnd.openxmlformats-officedocument.presentationml.notesSlide+xml"/>
  <Override PartName="/ppt/charts/chart14.xml" ContentType="application/vnd.openxmlformats-officedocument.drawingml.chart+xml"/>
  <Override PartName="/ppt/theme/themeOverride14.xml" ContentType="application/vnd.openxmlformats-officedocument.themeOverride+xml"/>
  <Override PartName="/ppt/notesSlides/notesSlide13.xml" ContentType="application/vnd.openxmlformats-officedocument.presentationml.notesSlide+xml"/>
  <Override PartName="/ppt/charts/chart15.xml" ContentType="application/vnd.openxmlformats-officedocument.drawingml.chart+xml"/>
  <Override PartName="/ppt/theme/themeOverride15.xml" ContentType="application/vnd.openxmlformats-officedocument.themeOverride+xml"/>
  <Override PartName="/ppt/drawings/drawing3.xml" ContentType="application/vnd.openxmlformats-officedocument.drawingml.chartshapes+xml"/>
  <Override PartName="/ppt/charts/chart16.xml" ContentType="application/vnd.openxmlformats-officedocument.drawingml.chart+xml"/>
  <Override PartName="/ppt/theme/themeOverride16.xml" ContentType="application/vnd.openxmlformats-officedocument.themeOverride+xml"/>
  <Override PartName="/ppt/notesSlides/notesSlide14.xml" ContentType="application/vnd.openxmlformats-officedocument.presentationml.notesSlide+xml"/>
  <Override PartName="/ppt/charts/chart17.xml" ContentType="application/vnd.openxmlformats-officedocument.drawingml.chart+xml"/>
  <Override PartName="/ppt/theme/themeOverride17.xml" ContentType="application/vnd.openxmlformats-officedocument.themeOverride+xml"/>
  <Override PartName="/ppt/charts/chart18.xml" ContentType="application/vnd.openxmlformats-officedocument.drawingml.chart+xml"/>
  <Override PartName="/ppt/theme/themeOverride18.xml" ContentType="application/vnd.openxmlformats-officedocument.themeOverride+xml"/>
  <Override PartName="/ppt/charts/chart19.xml" ContentType="application/vnd.openxmlformats-officedocument.drawingml.chart+xml"/>
  <Override PartName="/ppt/theme/themeOverride19.xml" ContentType="application/vnd.openxmlformats-officedocument.themeOverride+xml"/>
  <Override PartName="/ppt/charts/chart20.xml" ContentType="application/vnd.openxmlformats-officedocument.drawingml.chart+xml"/>
  <Override PartName="/ppt/theme/themeOverride20.xml" ContentType="application/vnd.openxmlformats-officedocument.themeOverride+xml"/>
  <Override PartName="/ppt/charts/chart21.xml" ContentType="application/vnd.openxmlformats-officedocument.drawingml.chart+xml"/>
  <Override PartName="/ppt/theme/themeOverride21.xml" ContentType="application/vnd.openxmlformats-officedocument.themeOverride+xml"/>
  <Override PartName="/ppt/charts/chart22.xml" ContentType="application/vnd.openxmlformats-officedocument.drawingml.chart+xml"/>
  <Override PartName="/ppt/theme/themeOverride22.xml" ContentType="application/vnd.openxmlformats-officedocument.themeOverr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5" r:id="rId4"/>
  </p:sldMasterIdLst>
  <p:notesMasterIdLst>
    <p:notesMasterId r:id="rId21"/>
  </p:notesMasterIdLst>
  <p:sldIdLst>
    <p:sldId id="737" r:id="rId5"/>
    <p:sldId id="740" r:id="rId6"/>
    <p:sldId id="743" r:id="rId7"/>
    <p:sldId id="746" r:id="rId8"/>
    <p:sldId id="783" r:id="rId9"/>
    <p:sldId id="784" r:id="rId10"/>
    <p:sldId id="755" r:id="rId11"/>
    <p:sldId id="758" r:id="rId12"/>
    <p:sldId id="761" r:id="rId13"/>
    <p:sldId id="764" r:id="rId14"/>
    <p:sldId id="767" r:id="rId15"/>
    <p:sldId id="770" r:id="rId16"/>
    <p:sldId id="773" r:id="rId17"/>
    <p:sldId id="776" r:id="rId18"/>
    <p:sldId id="779" r:id="rId19"/>
    <p:sldId id="782" r:id="rId20"/>
  </p:sldIdLst>
  <p:sldSz cx="10058400" cy="7772400"/>
  <p:notesSz cx="7023100" cy="9309100"/>
  <p:custDataLst>
    <p:tags r:id="rId22"/>
  </p:custDataLst>
  <p:defaultTex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40" userDrawn="1">
          <p15:clr>
            <a:srgbClr val="A4A3A4"/>
          </p15:clr>
        </p15:guide>
        <p15:guide id="2" pos="576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m.Goodrum@dimensional.com" initials="TG" lastIdx="0" clrIdx="0"/>
  <p:cmAuthor id="1" name="Adam.Martin@dimensional.com" initials="A" lastIdx="0" clrIdx="1">
    <p:extLst>
      <p:ext uri="{19B8F6BF-5375-455C-9EA6-DF929625EA0E}">
        <p15:presenceInfo xmlns:p15="http://schemas.microsoft.com/office/powerpoint/2012/main" userId="S-1-5-21-1017909788-408882013-1392588124-23038" providerId="AD"/>
      </p:ext>
    </p:extLst>
  </p:cmAuthor>
  <p:cmAuthor id="2" name="Kim.VanWieren@dimensional.com" initials="K" lastIdx="0" clrIdx="2">
    <p:extLst>
      <p:ext uri="{19B8F6BF-5375-455C-9EA6-DF929625EA0E}">
        <p15:presenceInfo xmlns:p15="http://schemas.microsoft.com/office/powerpoint/2012/main" userId="S::Kim.VanWieren@dimensional.com::d2301082-860f-4797-b047-30b05285eb34" providerId="AD"/>
      </p:ext>
    </p:extLst>
  </p:cmAuthor>
  <p:cmAuthor id="3" name="Michael.Borland@dimensional.com" initials="MB"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5627D"/>
    <a:srgbClr val="A9BA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2E7145-0584-447B-9DAD-73AAEAC98F89}" v="1" dt="2026-07-06T20:06:56.872"/>
    <p1510:client id="{0AE5F888-2E14-43A2-A18F-C94C1B64E53C}" v="4" dt="2026-07-07T18:56:15.845"/>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571" y="58"/>
      </p:cViewPr>
      <p:guideLst>
        <p:guide orient="horz" pos="840"/>
        <p:guide pos="576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gs" Target="tags/tag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ifer Kennedy" userId="1751581377_tp_dropbox_plus" providerId="OAuth2" clId="{879C1025-7594-4214-AC7E-4F378A5BBD7D}"/>
    <pc:docChg chg="modSld">
      <pc:chgData name="Jennifer Kennedy" userId="1751581377_tp_dropbox_plus" providerId="OAuth2" clId="{879C1025-7594-4214-AC7E-4F378A5BBD7D}" dt="2026-07-07T18:52:49.771" v="15" actId="931"/>
      <pc:docMkLst>
        <pc:docMk/>
      </pc:docMkLst>
      <pc:sldChg chg="addSp delSp modSp mod">
        <pc:chgData name="Jennifer Kennedy" userId="1751581377_tp_dropbox_plus" providerId="OAuth2" clId="{879C1025-7594-4214-AC7E-4F378A5BBD7D}" dt="2026-07-07T18:50:51.020" v="0" actId="931"/>
        <pc:sldMkLst>
          <pc:docMk/>
          <pc:sldMk cId="1676102837" sldId="737"/>
        </pc:sldMkLst>
        <pc:spChg chg="del">
          <ac:chgData name="Jennifer Kennedy" userId="1751581377_tp_dropbox_plus" providerId="OAuth2" clId="{879C1025-7594-4214-AC7E-4F378A5BBD7D}" dt="2026-07-07T18:50:51.020" v="0" actId="931"/>
          <ac:spMkLst>
            <pc:docMk/>
            <pc:sldMk cId="1676102837" sldId="737"/>
            <ac:spMk id="7" creationId="{00000000-0000-0000-0000-000000000000}"/>
          </ac:spMkLst>
        </pc:spChg>
        <pc:picChg chg="add mod ord">
          <ac:chgData name="Jennifer Kennedy" userId="1751581377_tp_dropbox_plus" providerId="OAuth2" clId="{879C1025-7594-4214-AC7E-4F378A5BBD7D}" dt="2026-07-07T18:50:51.020" v="0" actId="931"/>
          <ac:picMkLst>
            <pc:docMk/>
            <pc:sldMk cId="1676102837" sldId="737"/>
            <ac:picMk id="6" creationId="{60018489-85F3-D1C6-5BC3-B1D2B579DE62}"/>
          </ac:picMkLst>
        </pc:picChg>
      </pc:sldChg>
      <pc:sldChg chg="addSp delSp modSp mod">
        <pc:chgData name="Jennifer Kennedy" userId="1751581377_tp_dropbox_plus" providerId="OAuth2" clId="{879C1025-7594-4214-AC7E-4F378A5BBD7D}" dt="2026-07-07T18:51:01.245" v="1" actId="931"/>
        <pc:sldMkLst>
          <pc:docMk/>
          <pc:sldMk cId="2860829313" sldId="740"/>
        </pc:sldMkLst>
        <pc:spChg chg="del">
          <ac:chgData name="Jennifer Kennedy" userId="1751581377_tp_dropbox_plus" providerId="OAuth2" clId="{879C1025-7594-4214-AC7E-4F378A5BBD7D}" dt="2026-07-07T18:51:01.245" v="1" actId="931"/>
          <ac:spMkLst>
            <pc:docMk/>
            <pc:sldMk cId="2860829313" sldId="740"/>
            <ac:spMk id="12" creationId="{66AD4BB2-DE7C-4F96-9FF9-37BA706EF097}"/>
          </ac:spMkLst>
        </pc:spChg>
        <pc:picChg chg="add mod ord">
          <ac:chgData name="Jennifer Kennedy" userId="1751581377_tp_dropbox_plus" providerId="OAuth2" clId="{879C1025-7594-4214-AC7E-4F378A5BBD7D}" dt="2026-07-07T18:51:01.245" v="1" actId="931"/>
          <ac:picMkLst>
            <pc:docMk/>
            <pc:sldMk cId="2860829313" sldId="740"/>
            <ac:picMk id="6" creationId="{A58230D3-58ED-DAF8-3368-97849BA17F80}"/>
          </ac:picMkLst>
        </pc:picChg>
      </pc:sldChg>
      <pc:sldChg chg="addSp delSp modSp mod">
        <pc:chgData name="Jennifer Kennedy" userId="1751581377_tp_dropbox_plus" providerId="OAuth2" clId="{879C1025-7594-4214-AC7E-4F378A5BBD7D}" dt="2026-07-07T18:51:13.557" v="2" actId="931"/>
        <pc:sldMkLst>
          <pc:docMk/>
          <pc:sldMk cId="2319847684" sldId="743"/>
        </pc:sldMkLst>
        <pc:spChg chg="del">
          <ac:chgData name="Jennifer Kennedy" userId="1751581377_tp_dropbox_plus" providerId="OAuth2" clId="{879C1025-7594-4214-AC7E-4F378A5BBD7D}" dt="2026-07-07T18:51:13.557" v="2" actId="931"/>
          <ac:spMkLst>
            <pc:docMk/>
            <pc:sldMk cId="2319847684" sldId="743"/>
            <ac:spMk id="18" creationId="{00000000-0000-0000-0000-000000000000}"/>
          </ac:spMkLst>
        </pc:spChg>
        <pc:picChg chg="add mod ord">
          <ac:chgData name="Jennifer Kennedy" userId="1751581377_tp_dropbox_plus" providerId="OAuth2" clId="{879C1025-7594-4214-AC7E-4F378A5BBD7D}" dt="2026-07-07T18:51:13.557" v="2" actId="931"/>
          <ac:picMkLst>
            <pc:docMk/>
            <pc:sldMk cId="2319847684" sldId="743"/>
            <ac:picMk id="15" creationId="{323648FC-D5B3-143C-D7F5-BCBFAC7F9B41}"/>
          </ac:picMkLst>
        </pc:picChg>
      </pc:sldChg>
      <pc:sldChg chg="addSp delSp modSp mod">
        <pc:chgData name="Jennifer Kennedy" userId="1751581377_tp_dropbox_plus" providerId="OAuth2" clId="{879C1025-7594-4214-AC7E-4F378A5BBD7D}" dt="2026-07-07T18:51:22.791" v="3" actId="931"/>
        <pc:sldMkLst>
          <pc:docMk/>
          <pc:sldMk cId="1831048427" sldId="746"/>
        </pc:sldMkLst>
        <pc:spChg chg="del">
          <ac:chgData name="Jennifer Kennedy" userId="1751581377_tp_dropbox_plus" providerId="OAuth2" clId="{879C1025-7594-4214-AC7E-4F378A5BBD7D}" dt="2026-07-07T18:51:22.791" v="3" actId="931"/>
          <ac:spMkLst>
            <pc:docMk/>
            <pc:sldMk cId="1831048427" sldId="746"/>
            <ac:spMk id="18" creationId="{00000000-0000-0000-0000-000000000000}"/>
          </ac:spMkLst>
        </pc:spChg>
        <pc:picChg chg="add mod ord">
          <ac:chgData name="Jennifer Kennedy" userId="1751581377_tp_dropbox_plus" providerId="OAuth2" clId="{879C1025-7594-4214-AC7E-4F378A5BBD7D}" dt="2026-07-07T18:51:22.791" v="3" actId="931"/>
          <ac:picMkLst>
            <pc:docMk/>
            <pc:sldMk cId="1831048427" sldId="746"/>
            <ac:picMk id="38" creationId="{52641ABD-5158-0F5F-8913-CF9B487639C0}"/>
          </ac:picMkLst>
        </pc:picChg>
      </pc:sldChg>
      <pc:sldChg chg="addSp delSp modSp mod">
        <pc:chgData name="Jennifer Kennedy" userId="1751581377_tp_dropbox_plus" providerId="OAuth2" clId="{879C1025-7594-4214-AC7E-4F378A5BBD7D}" dt="2026-07-07T18:51:46.897" v="6" actId="931"/>
        <pc:sldMkLst>
          <pc:docMk/>
          <pc:sldMk cId="2857628970" sldId="755"/>
        </pc:sldMkLst>
        <pc:spChg chg="del">
          <ac:chgData name="Jennifer Kennedy" userId="1751581377_tp_dropbox_plus" providerId="OAuth2" clId="{879C1025-7594-4214-AC7E-4F378A5BBD7D}" dt="2026-07-07T18:51:46.897" v="6" actId="931"/>
          <ac:spMkLst>
            <pc:docMk/>
            <pc:sldMk cId="2857628970" sldId="755"/>
            <ac:spMk id="16" creationId="{7D13A9A3-6DE6-E2F4-5863-A9A9BFCCD943}"/>
          </ac:spMkLst>
        </pc:spChg>
        <pc:picChg chg="add mod ord">
          <ac:chgData name="Jennifer Kennedy" userId="1751581377_tp_dropbox_plus" providerId="OAuth2" clId="{879C1025-7594-4214-AC7E-4F378A5BBD7D}" dt="2026-07-07T18:51:46.897" v="6" actId="931"/>
          <ac:picMkLst>
            <pc:docMk/>
            <pc:sldMk cId="2857628970" sldId="755"/>
            <ac:picMk id="11" creationId="{50EECF5C-4745-5303-41E4-36591EBC1D55}"/>
          </ac:picMkLst>
        </pc:picChg>
      </pc:sldChg>
      <pc:sldChg chg="addSp delSp modSp mod">
        <pc:chgData name="Jennifer Kennedy" userId="1751581377_tp_dropbox_plus" providerId="OAuth2" clId="{879C1025-7594-4214-AC7E-4F378A5BBD7D}" dt="2026-07-07T18:51:53.315" v="7" actId="931"/>
        <pc:sldMkLst>
          <pc:docMk/>
          <pc:sldMk cId="849823409" sldId="758"/>
        </pc:sldMkLst>
        <pc:spChg chg="del">
          <ac:chgData name="Jennifer Kennedy" userId="1751581377_tp_dropbox_plus" providerId="OAuth2" clId="{879C1025-7594-4214-AC7E-4F378A5BBD7D}" dt="2026-07-07T18:51:53.315" v="7" actId="931"/>
          <ac:spMkLst>
            <pc:docMk/>
            <pc:sldMk cId="849823409" sldId="758"/>
            <ac:spMk id="10" creationId="{E4696474-7E8C-95A3-EF83-A189048F44EF}"/>
          </ac:spMkLst>
        </pc:spChg>
        <pc:picChg chg="add mod ord">
          <ac:chgData name="Jennifer Kennedy" userId="1751581377_tp_dropbox_plus" providerId="OAuth2" clId="{879C1025-7594-4214-AC7E-4F378A5BBD7D}" dt="2026-07-07T18:51:53.315" v="7" actId="931"/>
          <ac:picMkLst>
            <pc:docMk/>
            <pc:sldMk cId="849823409" sldId="758"/>
            <ac:picMk id="14" creationId="{A1B71C9F-13B1-F6E5-5900-99459E58DA3A}"/>
          </ac:picMkLst>
        </pc:picChg>
      </pc:sldChg>
      <pc:sldChg chg="addSp delSp modSp mod">
        <pc:chgData name="Jennifer Kennedy" userId="1751581377_tp_dropbox_plus" providerId="OAuth2" clId="{879C1025-7594-4214-AC7E-4F378A5BBD7D}" dt="2026-07-07T18:51:59.687" v="8" actId="931"/>
        <pc:sldMkLst>
          <pc:docMk/>
          <pc:sldMk cId="1128725169" sldId="761"/>
        </pc:sldMkLst>
        <pc:spChg chg="del">
          <ac:chgData name="Jennifer Kennedy" userId="1751581377_tp_dropbox_plus" providerId="OAuth2" clId="{879C1025-7594-4214-AC7E-4F378A5BBD7D}" dt="2026-07-07T18:51:59.687" v="8" actId="931"/>
          <ac:spMkLst>
            <pc:docMk/>
            <pc:sldMk cId="1128725169" sldId="761"/>
            <ac:spMk id="9" creationId="{551B103D-F503-CF8B-AC0C-4B28B9084925}"/>
          </ac:spMkLst>
        </pc:spChg>
        <pc:picChg chg="add mod ord">
          <ac:chgData name="Jennifer Kennedy" userId="1751581377_tp_dropbox_plus" providerId="OAuth2" clId="{879C1025-7594-4214-AC7E-4F378A5BBD7D}" dt="2026-07-07T18:51:59.687" v="8" actId="931"/>
          <ac:picMkLst>
            <pc:docMk/>
            <pc:sldMk cId="1128725169" sldId="761"/>
            <ac:picMk id="15" creationId="{3733723C-B62C-87F9-BC87-DBF27EDA72F1}"/>
          </ac:picMkLst>
        </pc:picChg>
      </pc:sldChg>
      <pc:sldChg chg="addSp delSp modSp mod">
        <pc:chgData name="Jennifer Kennedy" userId="1751581377_tp_dropbox_plus" providerId="OAuth2" clId="{879C1025-7594-4214-AC7E-4F378A5BBD7D}" dt="2026-07-07T18:52:08.570" v="9" actId="931"/>
        <pc:sldMkLst>
          <pc:docMk/>
          <pc:sldMk cId="4084615953" sldId="764"/>
        </pc:sldMkLst>
        <pc:spChg chg="del">
          <ac:chgData name="Jennifer Kennedy" userId="1751581377_tp_dropbox_plus" providerId="OAuth2" clId="{879C1025-7594-4214-AC7E-4F378A5BBD7D}" dt="2026-07-07T18:52:08.570" v="9" actId="931"/>
          <ac:spMkLst>
            <pc:docMk/>
            <pc:sldMk cId="4084615953" sldId="764"/>
            <ac:spMk id="22" creationId="{33A6DD85-0B03-452A-8C03-E3EB7EB79DA8}"/>
          </ac:spMkLst>
        </pc:spChg>
        <pc:picChg chg="add mod ord">
          <ac:chgData name="Jennifer Kennedy" userId="1751581377_tp_dropbox_plus" providerId="OAuth2" clId="{879C1025-7594-4214-AC7E-4F378A5BBD7D}" dt="2026-07-07T18:52:08.570" v="9" actId="931"/>
          <ac:picMkLst>
            <pc:docMk/>
            <pc:sldMk cId="4084615953" sldId="764"/>
            <ac:picMk id="8" creationId="{08DFFA28-70F9-3086-0CEC-683BC9769763}"/>
          </ac:picMkLst>
        </pc:picChg>
      </pc:sldChg>
      <pc:sldChg chg="addSp delSp modSp mod">
        <pc:chgData name="Jennifer Kennedy" userId="1751581377_tp_dropbox_plus" providerId="OAuth2" clId="{879C1025-7594-4214-AC7E-4F378A5BBD7D}" dt="2026-07-07T18:52:14.930" v="10" actId="931"/>
        <pc:sldMkLst>
          <pc:docMk/>
          <pc:sldMk cId="199988029" sldId="767"/>
        </pc:sldMkLst>
        <pc:spChg chg="del">
          <ac:chgData name="Jennifer Kennedy" userId="1751581377_tp_dropbox_plus" providerId="OAuth2" clId="{879C1025-7594-4214-AC7E-4F378A5BBD7D}" dt="2026-07-07T18:52:14.930" v="10" actId="931"/>
          <ac:spMkLst>
            <pc:docMk/>
            <pc:sldMk cId="199988029" sldId="767"/>
            <ac:spMk id="8" creationId="{77C6C997-4324-8AA5-69AD-D338756FD1BB}"/>
          </ac:spMkLst>
        </pc:spChg>
        <pc:picChg chg="add mod ord">
          <ac:chgData name="Jennifer Kennedy" userId="1751581377_tp_dropbox_plus" providerId="OAuth2" clId="{879C1025-7594-4214-AC7E-4F378A5BBD7D}" dt="2026-07-07T18:52:14.930" v="10" actId="931"/>
          <ac:picMkLst>
            <pc:docMk/>
            <pc:sldMk cId="199988029" sldId="767"/>
            <ac:picMk id="13" creationId="{3C471E71-6872-465A-CD8C-91CBF64CF876}"/>
          </ac:picMkLst>
        </pc:picChg>
      </pc:sldChg>
      <pc:sldChg chg="addSp delSp modSp mod">
        <pc:chgData name="Jennifer Kennedy" userId="1751581377_tp_dropbox_plus" providerId="OAuth2" clId="{879C1025-7594-4214-AC7E-4F378A5BBD7D}" dt="2026-07-07T18:52:21.399" v="11" actId="931"/>
        <pc:sldMkLst>
          <pc:docMk/>
          <pc:sldMk cId="3420915997" sldId="770"/>
        </pc:sldMkLst>
        <pc:spChg chg="del">
          <ac:chgData name="Jennifer Kennedy" userId="1751581377_tp_dropbox_plus" providerId="OAuth2" clId="{879C1025-7594-4214-AC7E-4F378A5BBD7D}" dt="2026-07-07T18:52:21.399" v="11" actId="931"/>
          <ac:spMkLst>
            <pc:docMk/>
            <pc:sldMk cId="3420915997" sldId="770"/>
            <ac:spMk id="8" creationId="{7F70A233-4FA1-DA1F-479C-8436EFA31052}"/>
          </ac:spMkLst>
        </pc:spChg>
        <pc:picChg chg="add mod ord">
          <ac:chgData name="Jennifer Kennedy" userId="1751581377_tp_dropbox_plus" providerId="OAuth2" clId="{879C1025-7594-4214-AC7E-4F378A5BBD7D}" dt="2026-07-07T18:52:21.399" v="11" actId="931"/>
          <ac:picMkLst>
            <pc:docMk/>
            <pc:sldMk cId="3420915997" sldId="770"/>
            <ac:picMk id="9" creationId="{382C7BFF-D8ED-CF78-CAE4-7E5AB232D818}"/>
          </ac:picMkLst>
        </pc:picChg>
      </pc:sldChg>
      <pc:sldChg chg="addSp delSp modSp mod">
        <pc:chgData name="Jennifer Kennedy" userId="1751581377_tp_dropbox_plus" providerId="OAuth2" clId="{879C1025-7594-4214-AC7E-4F378A5BBD7D}" dt="2026-07-07T18:52:28.222" v="12" actId="931"/>
        <pc:sldMkLst>
          <pc:docMk/>
          <pc:sldMk cId="3148785310" sldId="773"/>
        </pc:sldMkLst>
        <pc:spChg chg="del">
          <ac:chgData name="Jennifer Kennedy" userId="1751581377_tp_dropbox_plus" providerId="OAuth2" clId="{879C1025-7594-4214-AC7E-4F378A5BBD7D}" dt="2026-07-07T18:52:28.222" v="12" actId="931"/>
          <ac:spMkLst>
            <pc:docMk/>
            <pc:sldMk cId="3148785310" sldId="773"/>
            <ac:spMk id="8" creationId="{BC8DBD1A-3901-3693-E514-5A50FB5E44FC}"/>
          </ac:spMkLst>
        </pc:spChg>
        <pc:picChg chg="add mod ord">
          <ac:chgData name="Jennifer Kennedy" userId="1751581377_tp_dropbox_plus" providerId="OAuth2" clId="{879C1025-7594-4214-AC7E-4F378A5BBD7D}" dt="2026-07-07T18:52:28.222" v="12" actId="931"/>
          <ac:picMkLst>
            <pc:docMk/>
            <pc:sldMk cId="3148785310" sldId="773"/>
            <ac:picMk id="6" creationId="{7937562D-B8C0-90CD-98B9-6D75E770B8BA}"/>
          </ac:picMkLst>
        </pc:picChg>
      </pc:sldChg>
      <pc:sldChg chg="addSp delSp modSp mod">
        <pc:chgData name="Jennifer Kennedy" userId="1751581377_tp_dropbox_plus" providerId="OAuth2" clId="{879C1025-7594-4214-AC7E-4F378A5BBD7D}" dt="2026-07-07T18:52:34.910" v="13" actId="931"/>
        <pc:sldMkLst>
          <pc:docMk/>
          <pc:sldMk cId="3928882871" sldId="776"/>
        </pc:sldMkLst>
        <pc:spChg chg="del">
          <ac:chgData name="Jennifer Kennedy" userId="1751581377_tp_dropbox_plus" providerId="OAuth2" clId="{879C1025-7594-4214-AC7E-4F378A5BBD7D}" dt="2026-07-07T18:52:34.910" v="13" actId="931"/>
          <ac:spMkLst>
            <pc:docMk/>
            <pc:sldMk cId="3928882871" sldId="776"/>
            <ac:spMk id="8" creationId="{0E5AF7FE-4E78-01DF-8653-D32A25DFEE56}"/>
          </ac:spMkLst>
        </pc:spChg>
        <pc:picChg chg="add mod ord">
          <ac:chgData name="Jennifer Kennedy" userId="1751581377_tp_dropbox_plus" providerId="OAuth2" clId="{879C1025-7594-4214-AC7E-4F378A5BBD7D}" dt="2026-07-07T18:52:34.910" v="13" actId="931"/>
          <ac:picMkLst>
            <pc:docMk/>
            <pc:sldMk cId="3928882871" sldId="776"/>
            <ac:picMk id="9" creationId="{5C0BBF3E-D8E8-DC71-81F9-D1D87B263D6D}"/>
          </ac:picMkLst>
        </pc:picChg>
      </pc:sldChg>
      <pc:sldChg chg="addSp delSp modSp mod">
        <pc:chgData name="Jennifer Kennedy" userId="1751581377_tp_dropbox_plus" providerId="OAuth2" clId="{879C1025-7594-4214-AC7E-4F378A5BBD7D}" dt="2026-07-07T18:52:42.581" v="14" actId="931"/>
        <pc:sldMkLst>
          <pc:docMk/>
          <pc:sldMk cId="2375021770" sldId="779"/>
        </pc:sldMkLst>
        <pc:spChg chg="del">
          <ac:chgData name="Jennifer Kennedy" userId="1751581377_tp_dropbox_plus" providerId="OAuth2" clId="{879C1025-7594-4214-AC7E-4F378A5BBD7D}" dt="2026-07-07T18:52:42.581" v="14" actId="931"/>
          <ac:spMkLst>
            <pc:docMk/>
            <pc:sldMk cId="2375021770" sldId="779"/>
            <ac:spMk id="26" creationId="{A74C8C4F-D9C4-8BA9-881F-8AEF9A110134}"/>
          </ac:spMkLst>
        </pc:spChg>
        <pc:picChg chg="add mod ord">
          <ac:chgData name="Jennifer Kennedy" userId="1751581377_tp_dropbox_plus" providerId="OAuth2" clId="{879C1025-7594-4214-AC7E-4F378A5BBD7D}" dt="2026-07-07T18:52:42.581" v="14" actId="931"/>
          <ac:picMkLst>
            <pc:docMk/>
            <pc:sldMk cId="2375021770" sldId="779"/>
            <ac:picMk id="5" creationId="{617E32CE-BF3A-489D-ACB9-750E5C017217}"/>
          </ac:picMkLst>
        </pc:picChg>
      </pc:sldChg>
      <pc:sldChg chg="addSp delSp modSp mod">
        <pc:chgData name="Jennifer Kennedy" userId="1751581377_tp_dropbox_plus" providerId="OAuth2" clId="{879C1025-7594-4214-AC7E-4F378A5BBD7D}" dt="2026-07-07T18:52:49.771" v="15" actId="931"/>
        <pc:sldMkLst>
          <pc:docMk/>
          <pc:sldMk cId="610773765" sldId="782"/>
        </pc:sldMkLst>
        <pc:spChg chg="del">
          <ac:chgData name="Jennifer Kennedy" userId="1751581377_tp_dropbox_plus" providerId="OAuth2" clId="{879C1025-7594-4214-AC7E-4F378A5BBD7D}" dt="2026-07-07T18:52:49.771" v="15" actId="931"/>
          <ac:spMkLst>
            <pc:docMk/>
            <pc:sldMk cId="610773765" sldId="782"/>
            <ac:spMk id="11" creationId="{8233A46E-874C-49D5-8342-82D576225126}"/>
          </ac:spMkLst>
        </pc:spChg>
        <pc:picChg chg="add mod ord">
          <ac:chgData name="Jennifer Kennedy" userId="1751581377_tp_dropbox_plus" providerId="OAuth2" clId="{879C1025-7594-4214-AC7E-4F378A5BBD7D}" dt="2026-07-07T18:52:49.771" v="15" actId="931"/>
          <ac:picMkLst>
            <pc:docMk/>
            <pc:sldMk cId="610773765" sldId="782"/>
            <ac:picMk id="6" creationId="{07720EB8-4CEE-61ED-F1ED-5BEEE97FDD36}"/>
          </ac:picMkLst>
        </pc:picChg>
      </pc:sldChg>
      <pc:sldChg chg="addSp delSp modSp mod">
        <pc:chgData name="Jennifer Kennedy" userId="1751581377_tp_dropbox_plus" providerId="OAuth2" clId="{879C1025-7594-4214-AC7E-4F378A5BBD7D}" dt="2026-07-07T18:51:30.642" v="4" actId="931"/>
        <pc:sldMkLst>
          <pc:docMk/>
          <pc:sldMk cId="869089579" sldId="783"/>
        </pc:sldMkLst>
        <pc:spChg chg="del">
          <ac:chgData name="Jennifer Kennedy" userId="1751581377_tp_dropbox_plus" providerId="OAuth2" clId="{879C1025-7594-4214-AC7E-4F378A5BBD7D}" dt="2026-07-07T18:51:30.642" v="4" actId="931"/>
          <ac:spMkLst>
            <pc:docMk/>
            <pc:sldMk cId="869089579" sldId="783"/>
            <ac:spMk id="6" creationId="{C3CAC4A3-FF05-FDA2-92B3-E8EB57CBC500}"/>
          </ac:spMkLst>
        </pc:spChg>
        <pc:picChg chg="add mod ord">
          <ac:chgData name="Jennifer Kennedy" userId="1751581377_tp_dropbox_plus" providerId="OAuth2" clId="{879C1025-7594-4214-AC7E-4F378A5BBD7D}" dt="2026-07-07T18:51:30.642" v="4" actId="931"/>
          <ac:picMkLst>
            <pc:docMk/>
            <pc:sldMk cId="869089579" sldId="783"/>
            <ac:picMk id="8" creationId="{AD1A74DA-B9ED-52B9-1448-2C909EDE0019}"/>
          </ac:picMkLst>
        </pc:picChg>
      </pc:sldChg>
      <pc:sldChg chg="addSp delSp modSp mod">
        <pc:chgData name="Jennifer Kennedy" userId="1751581377_tp_dropbox_plus" providerId="OAuth2" clId="{879C1025-7594-4214-AC7E-4F378A5BBD7D}" dt="2026-07-07T18:51:39.422" v="5" actId="931"/>
        <pc:sldMkLst>
          <pc:docMk/>
          <pc:sldMk cId="228094849" sldId="784"/>
        </pc:sldMkLst>
        <pc:spChg chg="del">
          <ac:chgData name="Jennifer Kennedy" userId="1751581377_tp_dropbox_plus" providerId="OAuth2" clId="{879C1025-7594-4214-AC7E-4F378A5BBD7D}" dt="2026-07-07T18:51:39.422" v="5" actId="931"/>
          <ac:spMkLst>
            <pc:docMk/>
            <pc:sldMk cId="228094849" sldId="784"/>
            <ac:spMk id="55" creationId="{485AC790-DA03-AF86-A86B-1A4AAE5F9689}"/>
          </ac:spMkLst>
        </pc:spChg>
        <pc:picChg chg="add mod ord">
          <ac:chgData name="Jennifer Kennedy" userId="1751581377_tp_dropbox_plus" providerId="OAuth2" clId="{879C1025-7594-4214-AC7E-4F378A5BBD7D}" dt="2026-07-07T18:51:39.422" v="5" actId="931"/>
          <ac:picMkLst>
            <pc:docMk/>
            <pc:sldMk cId="228094849" sldId="784"/>
            <ac:picMk id="7" creationId="{79AD6CF2-2340-CA9C-DE9E-91A7202D3DBB}"/>
          </ac:picMkLst>
        </pc:picChg>
      </pc:sldChg>
    </pc:docChg>
  </pc:docChgLst>
  <pc:docChgLst>
    <pc:chgData name="Jeff.Lawrence@dimensional.com" userId="e77614eb-1987-472e-8d8f-8442b7a08d45" providerId="ADAL" clId="{636A4D8D-C8B5-4F2E-A60C-5B0021901EF3}"/>
    <pc:docChg chg="modSld">
      <pc:chgData name="Jeff.Lawrence@dimensional.com" userId="e77614eb-1987-472e-8d8f-8442b7a08d45" providerId="ADAL" clId="{636A4D8D-C8B5-4F2E-A60C-5B0021901EF3}" dt="2026-07-06T20:07:10.034" v="0" actId="20577"/>
      <pc:docMkLst>
        <pc:docMk/>
      </pc:docMkLst>
      <pc:sldChg chg="modSp mod">
        <pc:chgData name="Jeff.Lawrence@dimensional.com" userId="e77614eb-1987-472e-8d8f-8442b7a08d45" providerId="ADAL" clId="{636A4D8D-C8B5-4F2E-A60C-5B0021901EF3}" dt="2026-07-06T20:07:10.034" v="0" actId="20577"/>
        <pc:sldMkLst>
          <pc:docMk/>
          <pc:sldMk cId="2860829313" sldId="740"/>
        </pc:sldMkLst>
        <pc:spChg chg="mod">
          <ac:chgData name="Jeff.Lawrence@dimensional.com" userId="e77614eb-1987-472e-8d8f-8442b7a08d45" providerId="ADAL" clId="{636A4D8D-C8B5-4F2E-A60C-5B0021901EF3}" dt="2026-07-06T20:07:10.034" v="0" actId="20577"/>
          <ac:spMkLst>
            <pc:docMk/>
            <pc:sldMk cId="2860829313" sldId="740"/>
            <ac:spMk id="2" creationId="{00000000-0000-0000-0000-000000000000}"/>
          </ac:spMkLst>
        </pc:sp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10.xml"/></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1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https://dfacanada.sharepoint.com/sites/Team-xFN-ISG-MKT-IAD-Team/Shared%20Documents/General/Slide%20Update%20Workflow/QMR/US/QMR%20Master_US.xlsx" TargetMode="External"/></Relationships>
</file>

<file path=ppt/charts/_rels/chart12.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12.xml"/></Relationships>
</file>

<file path=ppt/charts/_rels/chart13.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13.xml"/></Relationships>
</file>

<file path=ppt/charts/_rels/chart14.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14.xml"/></Relationships>
</file>

<file path=ppt/charts/_rels/chart15.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15.xml"/></Relationships>
</file>

<file path=ppt/charts/_rels/chart16.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16.xml"/></Relationships>
</file>

<file path=ppt/charts/_rels/chart17.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17.xml"/></Relationships>
</file>

<file path=ppt/charts/_rels/chart18.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18.xml"/></Relationships>
</file>

<file path=ppt/charts/_rels/chart19.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19.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20.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20.xml"/></Relationships>
</file>

<file path=ppt/charts/_rels/chart21.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21.xml"/></Relationships>
</file>

<file path=ppt/charts/_rels/chart22.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22.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2294991016387939E-2"/>
          <c:y val="0.22830556333065033"/>
          <c:w val="0.85488253831863403"/>
          <c:h val="0.57884389162063599"/>
        </c:manualLayout>
      </c:layout>
      <c:areaChart>
        <c:grouping val="standard"/>
        <c:varyColors val="0"/>
        <c:ser>
          <c:idx val="2"/>
          <c:order val="2"/>
          <c:tx>
            <c:strRef>
              <c:f>Sheet1!$D$1</c:f>
              <c:strCache>
                <c:ptCount val="1"/>
                <c:pt idx="0">
                  <c:v>blue area</c:v>
                </c:pt>
              </c:strCache>
            </c:strRef>
          </c:tx>
          <c:spPr>
            <a:solidFill>
              <a:srgbClr val="A5C3CF">
                <a:lumMod val="40000"/>
                <a:lumOff val="60000"/>
              </a:srgbClr>
            </a:solidFill>
          </c:spPr>
          <c:cat>
            <c:numRef>
              <c:f>Sheet1!$A$2:$A$263</c:f>
              <c:numCache>
                <c:formatCode>m/d/yyyy</c:formatCode>
                <c:ptCount val="262"/>
                <c:pt idx="0">
                  <c:v>45838</c:v>
                </c:pt>
                <c:pt idx="1">
                  <c:v>45839</c:v>
                </c:pt>
                <c:pt idx="2">
                  <c:v>45840</c:v>
                </c:pt>
                <c:pt idx="3">
                  <c:v>45841</c:v>
                </c:pt>
                <c:pt idx="4">
                  <c:v>45842</c:v>
                </c:pt>
                <c:pt idx="5">
                  <c:v>45845</c:v>
                </c:pt>
                <c:pt idx="6">
                  <c:v>45846</c:v>
                </c:pt>
                <c:pt idx="7">
                  <c:v>45847</c:v>
                </c:pt>
                <c:pt idx="8">
                  <c:v>45848</c:v>
                </c:pt>
                <c:pt idx="9">
                  <c:v>45849</c:v>
                </c:pt>
                <c:pt idx="10">
                  <c:v>45852</c:v>
                </c:pt>
                <c:pt idx="11">
                  <c:v>45853</c:v>
                </c:pt>
                <c:pt idx="12">
                  <c:v>45854</c:v>
                </c:pt>
                <c:pt idx="13">
                  <c:v>45855</c:v>
                </c:pt>
                <c:pt idx="14">
                  <c:v>45856</c:v>
                </c:pt>
                <c:pt idx="15">
                  <c:v>45859</c:v>
                </c:pt>
                <c:pt idx="16">
                  <c:v>45860</c:v>
                </c:pt>
                <c:pt idx="17">
                  <c:v>45861</c:v>
                </c:pt>
                <c:pt idx="18">
                  <c:v>45862</c:v>
                </c:pt>
                <c:pt idx="19">
                  <c:v>45863</c:v>
                </c:pt>
                <c:pt idx="20">
                  <c:v>45866</c:v>
                </c:pt>
                <c:pt idx="21">
                  <c:v>45867</c:v>
                </c:pt>
                <c:pt idx="22">
                  <c:v>45868</c:v>
                </c:pt>
                <c:pt idx="23">
                  <c:v>45869</c:v>
                </c:pt>
                <c:pt idx="24">
                  <c:v>45870</c:v>
                </c:pt>
                <c:pt idx="25">
                  <c:v>45873</c:v>
                </c:pt>
                <c:pt idx="26">
                  <c:v>45874</c:v>
                </c:pt>
                <c:pt idx="27">
                  <c:v>45875</c:v>
                </c:pt>
                <c:pt idx="28">
                  <c:v>45876</c:v>
                </c:pt>
                <c:pt idx="29">
                  <c:v>45877</c:v>
                </c:pt>
                <c:pt idx="30">
                  <c:v>45880</c:v>
                </c:pt>
                <c:pt idx="31">
                  <c:v>45881</c:v>
                </c:pt>
                <c:pt idx="32">
                  <c:v>45882</c:v>
                </c:pt>
                <c:pt idx="33">
                  <c:v>45883</c:v>
                </c:pt>
                <c:pt idx="34">
                  <c:v>45884</c:v>
                </c:pt>
                <c:pt idx="35">
                  <c:v>45887</c:v>
                </c:pt>
                <c:pt idx="36">
                  <c:v>45888</c:v>
                </c:pt>
                <c:pt idx="37">
                  <c:v>45889</c:v>
                </c:pt>
                <c:pt idx="38">
                  <c:v>45890</c:v>
                </c:pt>
                <c:pt idx="39">
                  <c:v>45891</c:v>
                </c:pt>
                <c:pt idx="40">
                  <c:v>45894</c:v>
                </c:pt>
                <c:pt idx="41">
                  <c:v>45895</c:v>
                </c:pt>
                <c:pt idx="42">
                  <c:v>45896</c:v>
                </c:pt>
                <c:pt idx="43">
                  <c:v>45897</c:v>
                </c:pt>
                <c:pt idx="44">
                  <c:v>45898</c:v>
                </c:pt>
                <c:pt idx="45">
                  <c:v>45901</c:v>
                </c:pt>
                <c:pt idx="46">
                  <c:v>45902</c:v>
                </c:pt>
                <c:pt idx="47">
                  <c:v>45903</c:v>
                </c:pt>
                <c:pt idx="48">
                  <c:v>45904</c:v>
                </c:pt>
                <c:pt idx="49">
                  <c:v>45905</c:v>
                </c:pt>
                <c:pt idx="50">
                  <c:v>45908</c:v>
                </c:pt>
                <c:pt idx="51">
                  <c:v>45909</c:v>
                </c:pt>
                <c:pt idx="52">
                  <c:v>45910</c:v>
                </c:pt>
                <c:pt idx="53">
                  <c:v>45911</c:v>
                </c:pt>
                <c:pt idx="54">
                  <c:v>45912</c:v>
                </c:pt>
                <c:pt idx="55">
                  <c:v>45915</c:v>
                </c:pt>
                <c:pt idx="56">
                  <c:v>45916</c:v>
                </c:pt>
                <c:pt idx="57">
                  <c:v>45917</c:v>
                </c:pt>
                <c:pt idx="58">
                  <c:v>45918</c:v>
                </c:pt>
                <c:pt idx="59">
                  <c:v>45919</c:v>
                </c:pt>
                <c:pt idx="60">
                  <c:v>45922</c:v>
                </c:pt>
                <c:pt idx="61">
                  <c:v>45923</c:v>
                </c:pt>
                <c:pt idx="62">
                  <c:v>45924</c:v>
                </c:pt>
                <c:pt idx="63">
                  <c:v>45925</c:v>
                </c:pt>
                <c:pt idx="64">
                  <c:v>45926</c:v>
                </c:pt>
                <c:pt idx="65">
                  <c:v>45929</c:v>
                </c:pt>
                <c:pt idx="66">
                  <c:v>45930</c:v>
                </c:pt>
                <c:pt idx="67">
                  <c:v>45931</c:v>
                </c:pt>
                <c:pt idx="68">
                  <c:v>45932</c:v>
                </c:pt>
                <c:pt idx="69">
                  <c:v>45933</c:v>
                </c:pt>
                <c:pt idx="70">
                  <c:v>45936</c:v>
                </c:pt>
                <c:pt idx="71">
                  <c:v>45937</c:v>
                </c:pt>
                <c:pt idx="72">
                  <c:v>45938</c:v>
                </c:pt>
                <c:pt idx="73">
                  <c:v>45939</c:v>
                </c:pt>
                <c:pt idx="74">
                  <c:v>45940</c:v>
                </c:pt>
                <c:pt idx="75">
                  <c:v>45943</c:v>
                </c:pt>
                <c:pt idx="76">
                  <c:v>45944</c:v>
                </c:pt>
                <c:pt idx="77">
                  <c:v>45945</c:v>
                </c:pt>
                <c:pt idx="78">
                  <c:v>45946</c:v>
                </c:pt>
                <c:pt idx="79">
                  <c:v>45947</c:v>
                </c:pt>
                <c:pt idx="80">
                  <c:v>45950</c:v>
                </c:pt>
                <c:pt idx="81">
                  <c:v>45951</c:v>
                </c:pt>
                <c:pt idx="82">
                  <c:v>45952</c:v>
                </c:pt>
                <c:pt idx="83">
                  <c:v>45953</c:v>
                </c:pt>
                <c:pt idx="84">
                  <c:v>45954</c:v>
                </c:pt>
                <c:pt idx="85">
                  <c:v>45957</c:v>
                </c:pt>
                <c:pt idx="86">
                  <c:v>45958</c:v>
                </c:pt>
                <c:pt idx="87">
                  <c:v>45959</c:v>
                </c:pt>
                <c:pt idx="88">
                  <c:v>45960</c:v>
                </c:pt>
                <c:pt idx="89">
                  <c:v>45961</c:v>
                </c:pt>
                <c:pt idx="90">
                  <c:v>45964</c:v>
                </c:pt>
                <c:pt idx="91">
                  <c:v>45965</c:v>
                </c:pt>
                <c:pt idx="92">
                  <c:v>45966</c:v>
                </c:pt>
                <c:pt idx="93">
                  <c:v>45967</c:v>
                </c:pt>
                <c:pt idx="94">
                  <c:v>45968</c:v>
                </c:pt>
                <c:pt idx="95">
                  <c:v>45971</c:v>
                </c:pt>
                <c:pt idx="96">
                  <c:v>45972</c:v>
                </c:pt>
                <c:pt idx="97">
                  <c:v>45973</c:v>
                </c:pt>
                <c:pt idx="98">
                  <c:v>45974</c:v>
                </c:pt>
                <c:pt idx="99">
                  <c:v>45975</c:v>
                </c:pt>
                <c:pt idx="100">
                  <c:v>45978</c:v>
                </c:pt>
                <c:pt idx="101">
                  <c:v>45979</c:v>
                </c:pt>
                <c:pt idx="102">
                  <c:v>45980</c:v>
                </c:pt>
                <c:pt idx="103">
                  <c:v>45981</c:v>
                </c:pt>
                <c:pt idx="104">
                  <c:v>45982</c:v>
                </c:pt>
                <c:pt idx="105">
                  <c:v>45985</c:v>
                </c:pt>
                <c:pt idx="106">
                  <c:v>45986</c:v>
                </c:pt>
                <c:pt idx="107">
                  <c:v>45987</c:v>
                </c:pt>
                <c:pt idx="108">
                  <c:v>45988</c:v>
                </c:pt>
                <c:pt idx="109">
                  <c:v>45989</c:v>
                </c:pt>
                <c:pt idx="110">
                  <c:v>45992</c:v>
                </c:pt>
                <c:pt idx="111">
                  <c:v>45993</c:v>
                </c:pt>
                <c:pt idx="112">
                  <c:v>45994</c:v>
                </c:pt>
                <c:pt idx="113">
                  <c:v>45995</c:v>
                </c:pt>
                <c:pt idx="114">
                  <c:v>45996</c:v>
                </c:pt>
                <c:pt idx="115">
                  <c:v>45999</c:v>
                </c:pt>
                <c:pt idx="116">
                  <c:v>46000</c:v>
                </c:pt>
                <c:pt idx="117">
                  <c:v>46001</c:v>
                </c:pt>
                <c:pt idx="118">
                  <c:v>46002</c:v>
                </c:pt>
                <c:pt idx="119">
                  <c:v>46003</c:v>
                </c:pt>
                <c:pt idx="120">
                  <c:v>46006</c:v>
                </c:pt>
                <c:pt idx="121">
                  <c:v>46007</c:v>
                </c:pt>
                <c:pt idx="122">
                  <c:v>46008</c:v>
                </c:pt>
                <c:pt idx="123">
                  <c:v>46009</c:v>
                </c:pt>
                <c:pt idx="124">
                  <c:v>46010</c:v>
                </c:pt>
                <c:pt idx="125">
                  <c:v>46013</c:v>
                </c:pt>
                <c:pt idx="126">
                  <c:v>46014</c:v>
                </c:pt>
                <c:pt idx="127">
                  <c:v>46015</c:v>
                </c:pt>
                <c:pt idx="128">
                  <c:v>46016</c:v>
                </c:pt>
                <c:pt idx="129">
                  <c:v>46017</c:v>
                </c:pt>
                <c:pt idx="130">
                  <c:v>46020</c:v>
                </c:pt>
                <c:pt idx="131">
                  <c:v>46021</c:v>
                </c:pt>
                <c:pt idx="132">
                  <c:v>46022</c:v>
                </c:pt>
                <c:pt idx="133">
                  <c:v>46023</c:v>
                </c:pt>
                <c:pt idx="134">
                  <c:v>46024</c:v>
                </c:pt>
                <c:pt idx="135">
                  <c:v>46027</c:v>
                </c:pt>
                <c:pt idx="136">
                  <c:v>46028</c:v>
                </c:pt>
                <c:pt idx="137">
                  <c:v>46029</c:v>
                </c:pt>
                <c:pt idx="138">
                  <c:v>46030</c:v>
                </c:pt>
                <c:pt idx="139">
                  <c:v>46031</c:v>
                </c:pt>
                <c:pt idx="140">
                  <c:v>46034</c:v>
                </c:pt>
                <c:pt idx="141">
                  <c:v>46035</c:v>
                </c:pt>
                <c:pt idx="142">
                  <c:v>46036</c:v>
                </c:pt>
                <c:pt idx="143">
                  <c:v>46037</c:v>
                </c:pt>
                <c:pt idx="144">
                  <c:v>46038</c:v>
                </c:pt>
                <c:pt idx="145">
                  <c:v>46041</c:v>
                </c:pt>
                <c:pt idx="146">
                  <c:v>46042</c:v>
                </c:pt>
                <c:pt idx="147">
                  <c:v>46043</c:v>
                </c:pt>
                <c:pt idx="148">
                  <c:v>46044</c:v>
                </c:pt>
                <c:pt idx="149">
                  <c:v>46045</c:v>
                </c:pt>
                <c:pt idx="150">
                  <c:v>46048</c:v>
                </c:pt>
                <c:pt idx="151">
                  <c:v>46049</c:v>
                </c:pt>
                <c:pt idx="152">
                  <c:v>46050</c:v>
                </c:pt>
                <c:pt idx="153">
                  <c:v>46051</c:v>
                </c:pt>
                <c:pt idx="154">
                  <c:v>46052</c:v>
                </c:pt>
                <c:pt idx="155">
                  <c:v>46055</c:v>
                </c:pt>
                <c:pt idx="156">
                  <c:v>46056</c:v>
                </c:pt>
                <c:pt idx="157">
                  <c:v>46057</c:v>
                </c:pt>
                <c:pt idx="158">
                  <c:v>46058</c:v>
                </c:pt>
                <c:pt idx="159">
                  <c:v>46059</c:v>
                </c:pt>
                <c:pt idx="160">
                  <c:v>46062</c:v>
                </c:pt>
                <c:pt idx="161">
                  <c:v>46063</c:v>
                </c:pt>
                <c:pt idx="162">
                  <c:v>46064</c:v>
                </c:pt>
                <c:pt idx="163">
                  <c:v>46065</c:v>
                </c:pt>
                <c:pt idx="164">
                  <c:v>46066</c:v>
                </c:pt>
                <c:pt idx="165">
                  <c:v>46069</c:v>
                </c:pt>
                <c:pt idx="166">
                  <c:v>46070</c:v>
                </c:pt>
                <c:pt idx="167">
                  <c:v>46071</c:v>
                </c:pt>
                <c:pt idx="168">
                  <c:v>46072</c:v>
                </c:pt>
                <c:pt idx="169">
                  <c:v>46073</c:v>
                </c:pt>
                <c:pt idx="170">
                  <c:v>46076</c:v>
                </c:pt>
                <c:pt idx="171">
                  <c:v>46077</c:v>
                </c:pt>
                <c:pt idx="172">
                  <c:v>46078</c:v>
                </c:pt>
                <c:pt idx="173">
                  <c:v>46079</c:v>
                </c:pt>
                <c:pt idx="174">
                  <c:v>46080</c:v>
                </c:pt>
                <c:pt idx="175">
                  <c:v>46083</c:v>
                </c:pt>
                <c:pt idx="176">
                  <c:v>46084</c:v>
                </c:pt>
                <c:pt idx="177">
                  <c:v>46085</c:v>
                </c:pt>
                <c:pt idx="178">
                  <c:v>46086</c:v>
                </c:pt>
                <c:pt idx="179">
                  <c:v>46087</c:v>
                </c:pt>
                <c:pt idx="180">
                  <c:v>46090</c:v>
                </c:pt>
                <c:pt idx="181">
                  <c:v>46091</c:v>
                </c:pt>
                <c:pt idx="182">
                  <c:v>46092</c:v>
                </c:pt>
                <c:pt idx="183">
                  <c:v>46093</c:v>
                </c:pt>
                <c:pt idx="184">
                  <c:v>46094</c:v>
                </c:pt>
                <c:pt idx="185">
                  <c:v>46097</c:v>
                </c:pt>
                <c:pt idx="186">
                  <c:v>46098</c:v>
                </c:pt>
                <c:pt idx="187">
                  <c:v>46099</c:v>
                </c:pt>
                <c:pt idx="188">
                  <c:v>46100</c:v>
                </c:pt>
                <c:pt idx="189">
                  <c:v>46101</c:v>
                </c:pt>
                <c:pt idx="190">
                  <c:v>46104</c:v>
                </c:pt>
                <c:pt idx="191">
                  <c:v>46105</c:v>
                </c:pt>
                <c:pt idx="192">
                  <c:v>46106</c:v>
                </c:pt>
                <c:pt idx="193">
                  <c:v>46107</c:v>
                </c:pt>
                <c:pt idx="194">
                  <c:v>46108</c:v>
                </c:pt>
                <c:pt idx="195">
                  <c:v>46111</c:v>
                </c:pt>
                <c:pt idx="196">
                  <c:v>46112</c:v>
                </c:pt>
                <c:pt idx="197">
                  <c:v>46113</c:v>
                </c:pt>
                <c:pt idx="198">
                  <c:v>46114</c:v>
                </c:pt>
                <c:pt idx="199">
                  <c:v>46115</c:v>
                </c:pt>
                <c:pt idx="200">
                  <c:v>46118</c:v>
                </c:pt>
                <c:pt idx="201">
                  <c:v>46119</c:v>
                </c:pt>
                <c:pt idx="202">
                  <c:v>46120</c:v>
                </c:pt>
                <c:pt idx="203">
                  <c:v>46121</c:v>
                </c:pt>
                <c:pt idx="204">
                  <c:v>46122</c:v>
                </c:pt>
                <c:pt idx="205">
                  <c:v>46125</c:v>
                </c:pt>
                <c:pt idx="206">
                  <c:v>46126</c:v>
                </c:pt>
                <c:pt idx="207">
                  <c:v>46127</c:v>
                </c:pt>
                <c:pt idx="208">
                  <c:v>46128</c:v>
                </c:pt>
                <c:pt idx="209">
                  <c:v>46129</c:v>
                </c:pt>
                <c:pt idx="210">
                  <c:v>46132</c:v>
                </c:pt>
                <c:pt idx="211">
                  <c:v>46133</c:v>
                </c:pt>
                <c:pt idx="212">
                  <c:v>46134</c:v>
                </c:pt>
                <c:pt idx="213">
                  <c:v>46135</c:v>
                </c:pt>
                <c:pt idx="214">
                  <c:v>46136</c:v>
                </c:pt>
                <c:pt idx="215">
                  <c:v>46139</c:v>
                </c:pt>
                <c:pt idx="216">
                  <c:v>46140</c:v>
                </c:pt>
                <c:pt idx="217">
                  <c:v>46141</c:v>
                </c:pt>
                <c:pt idx="218">
                  <c:v>46142</c:v>
                </c:pt>
                <c:pt idx="219">
                  <c:v>46143</c:v>
                </c:pt>
                <c:pt idx="220">
                  <c:v>46146</c:v>
                </c:pt>
                <c:pt idx="221">
                  <c:v>46147</c:v>
                </c:pt>
                <c:pt idx="222">
                  <c:v>46148</c:v>
                </c:pt>
                <c:pt idx="223">
                  <c:v>46149</c:v>
                </c:pt>
                <c:pt idx="224">
                  <c:v>46150</c:v>
                </c:pt>
                <c:pt idx="225">
                  <c:v>46153</c:v>
                </c:pt>
                <c:pt idx="226">
                  <c:v>46154</c:v>
                </c:pt>
                <c:pt idx="227">
                  <c:v>46155</c:v>
                </c:pt>
                <c:pt idx="228">
                  <c:v>46156</c:v>
                </c:pt>
                <c:pt idx="229">
                  <c:v>46157</c:v>
                </c:pt>
                <c:pt idx="230">
                  <c:v>46160</c:v>
                </c:pt>
                <c:pt idx="231">
                  <c:v>46161</c:v>
                </c:pt>
                <c:pt idx="232">
                  <c:v>46162</c:v>
                </c:pt>
                <c:pt idx="233">
                  <c:v>46163</c:v>
                </c:pt>
                <c:pt idx="234">
                  <c:v>46164</c:v>
                </c:pt>
                <c:pt idx="235">
                  <c:v>46167</c:v>
                </c:pt>
                <c:pt idx="236">
                  <c:v>46168</c:v>
                </c:pt>
                <c:pt idx="237">
                  <c:v>46169</c:v>
                </c:pt>
                <c:pt idx="238">
                  <c:v>46170</c:v>
                </c:pt>
                <c:pt idx="239">
                  <c:v>46171</c:v>
                </c:pt>
                <c:pt idx="240">
                  <c:v>46174</c:v>
                </c:pt>
                <c:pt idx="241">
                  <c:v>46175</c:v>
                </c:pt>
                <c:pt idx="242">
                  <c:v>46176</c:v>
                </c:pt>
                <c:pt idx="243">
                  <c:v>46177</c:v>
                </c:pt>
                <c:pt idx="244">
                  <c:v>46178</c:v>
                </c:pt>
                <c:pt idx="245">
                  <c:v>46181</c:v>
                </c:pt>
                <c:pt idx="246">
                  <c:v>46182</c:v>
                </c:pt>
                <c:pt idx="247">
                  <c:v>46183</c:v>
                </c:pt>
                <c:pt idx="248">
                  <c:v>46184</c:v>
                </c:pt>
                <c:pt idx="249">
                  <c:v>46185</c:v>
                </c:pt>
                <c:pt idx="250">
                  <c:v>46188</c:v>
                </c:pt>
                <c:pt idx="251">
                  <c:v>46189</c:v>
                </c:pt>
                <c:pt idx="252">
                  <c:v>46190</c:v>
                </c:pt>
                <c:pt idx="253">
                  <c:v>46191</c:v>
                </c:pt>
                <c:pt idx="254">
                  <c:v>46192</c:v>
                </c:pt>
                <c:pt idx="255">
                  <c:v>46195</c:v>
                </c:pt>
                <c:pt idx="256">
                  <c:v>46196</c:v>
                </c:pt>
                <c:pt idx="257">
                  <c:v>46197</c:v>
                </c:pt>
                <c:pt idx="258">
                  <c:v>46198</c:v>
                </c:pt>
                <c:pt idx="259">
                  <c:v>46199</c:v>
                </c:pt>
                <c:pt idx="260">
                  <c:v>46202</c:v>
                </c:pt>
                <c:pt idx="261">
                  <c:v>46203</c:v>
                </c:pt>
              </c:numCache>
            </c:numRef>
          </c:cat>
          <c:val>
            <c:numRef>
              <c:f>Sheet1!$D$2:$D$263</c:f>
              <c:numCache>
                <c:formatCode>General</c:formatCode>
                <c:ptCount val="262"/>
                <c:pt idx="196">
                  <c:v>600</c:v>
                </c:pt>
                <c:pt idx="197">
                  <c:v>600</c:v>
                </c:pt>
                <c:pt idx="198">
                  <c:v>600</c:v>
                </c:pt>
                <c:pt idx="199">
                  <c:v>600</c:v>
                </c:pt>
                <c:pt idx="200">
                  <c:v>600</c:v>
                </c:pt>
                <c:pt idx="201">
                  <c:v>600</c:v>
                </c:pt>
                <c:pt idx="202">
                  <c:v>600</c:v>
                </c:pt>
                <c:pt idx="203">
                  <c:v>600</c:v>
                </c:pt>
                <c:pt idx="204">
                  <c:v>600</c:v>
                </c:pt>
                <c:pt idx="205">
                  <c:v>600</c:v>
                </c:pt>
                <c:pt idx="206">
                  <c:v>600</c:v>
                </c:pt>
                <c:pt idx="207">
                  <c:v>600</c:v>
                </c:pt>
                <c:pt idx="208">
                  <c:v>600</c:v>
                </c:pt>
                <c:pt idx="209">
                  <c:v>600</c:v>
                </c:pt>
                <c:pt idx="210">
                  <c:v>600</c:v>
                </c:pt>
                <c:pt idx="211">
                  <c:v>600</c:v>
                </c:pt>
                <c:pt idx="212">
                  <c:v>600</c:v>
                </c:pt>
                <c:pt idx="213">
                  <c:v>600</c:v>
                </c:pt>
                <c:pt idx="214">
                  <c:v>600</c:v>
                </c:pt>
                <c:pt idx="215">
                  <c:v>600</c:v>
                </c:pt>
                <c:pt idx="216">
                  <c:v>600</c:v>
                </c:pt>
                <c:pt idx="217">
                  <c:v>600</c:v>
                </c:pt>
                <c:pt idx="218">
                  <c:v>600</c:v>
                </c:pt>
                <c:pt idx="219">
                  <c:v>600</c:v>
                </c:pt>
                <c:pt idx="220">
                  <c:v>600</c:v>
                </c:pt>
                <c:pt idx="221">
                  <c:v>600</c:v>
                </c:pt>
                <c:pt idx="222">
                  <c:v>600</c:v>
                </c:pt>
                <c:pt idx="223">
                  <c:v>600</c:v>
                </c:pt>
                <c:pt idx="224">
                  <c:v>600</c:v>
                </c:pt>
                <c:pt idx="225">
                  <c:v>600</c:v>
                </c:pt>
                <c:pt idx="226">
                  <c:v>600</c:v>
                </c:pt>
                <c:pt idx="227">
                  <c:v>600</c:v>
                </c:pt>
                <c:pt idx="228">
                  <c:v>600</c:v>
                </c:pt>
                <c:pt idx="229">
                  <c:v>600</c:v>
                </c:pt>
                <c:pt idx="230">
                  <c:v>600</c:v>
                </c:pt>
                <c:pt idx="231">
                  <c:v>600</c:v>
                </c:pt>
                <c:pt idx="232">
                  <c:v>600</c:v>
                </c:pt>
                <c:pt idx="233">
                  <c:v>600</c:v>
                </c:pt>
                <c:pt idx="234">
                  <c:v>600</c:v>
                </c:pt>
                <c:pt idx="235">
                  <c:v>600</c:v>
                </c:pt>
                <c:pt idx="236">
                  <c:v>600</c:v>
                </c:pt>
                <c:pt idx="237">
                  <c:v>600</c:v>
                </c:pt>
                <c:pt idx="238">
                  <c:v>600</c:v>
                </c:pt>
                <c:pt idx="239">
                  <c:v>600</c:v>
                </c:pt>
                <c:pt idx="240">
                  <c:v>600</c:v>
                </c:pt>
                <c:pt idx="241">
                  <c:v>600</c:v>
                </c:pt>
                <c:pt idx="242">
                  <c:v>600</c:v>
                </c:pt>
                <c:pt idx="243">
                  <c:v>600</c:v>
                </c:pt>
                <c:pt idx="244">
                  <c:v>600</c:v>
                </c:pt>
                <c:pt idx="245">
                  <c:v>600</c:v>
                </c:pt>
                <c:pt idx="246">
                  <c:v>600</c:v>
                </c:pt>
                <c:pt idx="247">
                  <c:v>600</c:v>
                </c:pt>
                <c:pt idx="248">
                  <c:v>600</c:v>
                </c:pt>
                <c:pt idx="249">
                  <c:v>600</c:v>
                </c:pt>
                <c:pt idx="250">
                  <c:v>600</c:v>
                </c:pt>
                <c:pt idx="251">
                  <c:v>600</c:v>
                </c:pt>
                <c:pt idx="252">
                  <c:v>600</c:v>
                </c:pt>
                <c:pt idx="253">
                  <c:v>600</c:v>
                </c:pt>
                <c:pt idx="254">
                  <c:v>600</c:v>
                </c:pt>
                <c:pt idx="255">
                  <c:v>600</c:v>
                </c:pt>
                <c:pt idx="256">
                  <c:v>600</c:v>
                </c:pt>
                <c:pt idx="257">
                  <c:v>600</c:v>
                </c:pt>
                <c:pt idx="258">
                  <c:v>600</c:v>
                </c:pt>
                <c:pt idx="259">
                  <c:v>600</c:v>
                </c:pt>
                <c:pt idx="260">
                  <c:v>600</c:v>
                </c:pt>
                <c:pt idx="261">
                  <c:v>600</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A903-4894-8181-6153C07161B1}"/>
            </c:ext>
          </c:extLst>
        </c:ser>
        <c:dLbls>
          <c:showLegendKey val="0"/>
          <c:showVal val="0"/>
          <c:showCatName val="0"/>
          <c:showSerName val="0"/>
          <c:showPercent val="0"/>
          <c:showBubbleSize val="0"/>
        </c:dLbls>
        <c:axId val="43202048"/>
        <c:axId val="43203584"/>
      </c:areaChart>
      <c:lineChart>
        <c:grouping val="standard"/>
        <c:varyColors val="0"/>
        <c:ser>
          <c:idx val="0"/>
          <c:order val="0"/>
          <c:tx>
            <c:strRef>
              <c:f>Sheet1!$B$1</c:f>
              <c:strCache>
                <c:ptCount val="1"/>
                <c:pt idx="0">
                  <c:v>MSCI All Country World Index (gross div.)</c:v>
                </c:pt>
              </c:strCache>
            </c:strRef>
          </c:tx>
          <c:spPr>
            <a:ln w="6350">
              <a:solidFill>
                <a:srgbClr val="000000">
                  <a:lumMod val="65000"/>
                  <a:lumOff val="35000"/>
                </a:srgbClr>
              </a:solidFill>
            </a:ln>
          </c:spPr>
          <c:marker>
            <c:symbol val="none"/>
          </c:marker>
          <c:cat>
            <c:numRef>
              <c:f>Sheet1!$A$2:$A$263</c:f>
              <c:numCache>
                <c:formatCode>m/d/yyyy</c:formatCode>
                <c:ptCount val="262"/>
                <c:pt idx="0">
                  <c:v>45838</c:v>
                </c:pt>
                <c:pt idx="1">
                  <c:v>45839</c:v>
                </c:pt>
                <c:pt idx="2">
                  <c:v>45840</c:v>
                </c:pt>
                <c:pt idx="3">
                  <c:v>45841</c:v>
                </c:pt>
                <c:pt idx="4">
                  <c:v>45842</c:v>
                </c:pt>
                <c:pt idx="5">
                  <c:v>45845</c:v>
                </c:pt>
                <c:pt idx="6">
                  <c:v>45846</c:v>
                </c:pt>
                <c:pt idx="7">
                  <c:v>45847</c:v>
                </c:pt>
                <c:pt idx="8">
                  <c:v>45848</c:v>
                </c:pt>
                <c:pt idx="9">
                  <c:v>45849</c:v>
                </c:pt>
                <c:pt idx="10">
                  <c:v>45852</c:v>
                </c:pt>
                <c:pt idx="11">
                  <c:v>45853</c:v>
                </c:pt>
                <c:pt idx="12">
                  <c:v>45854</c:v>
                </c:pt>
                <c:pt idx="13">
                  <c:v>45855</c:v>
                </c:pt>
                <c:pt idx="14">
                  <c:v>45856</c:v>
                </c:pt>
                <c:pt idx="15">
                  <c:v>45859</c:v>
                </c:pt>
                <c:pt idx="16">
                  <c:v>45860</c:v>
                </c:pt>
                <c:pt idx="17">
                  <c:v>45861</c:v>
                </c:pt>
                <c:pt idx="18">
                  <c:v>45862</c:v>
                </c:pt>
                <c:pt idx="19">
                  <c:v>45863</c:v>
                </c:pt>
                <c:pt idx="20">
                  <c:v>45866</c:v>
                </c:pt>
                <c:pt idx="21">
                  <c:v>45867</c:v>
                </c:pt>
                <c:pt idx="22">
                  <c:v>45868</c:v>
                </c:pt>
                <c:pt idx="23">
                  <c:v>45869</c:v>
                </c:pt>
                <c:pt idx="24">
                  <c:v>45870</c:v>
                </c:pt>
                <c:pt idx="25">
                  <c:v>45873</c:v>
                </c:pt>
                <c:pt idx="26">
                  <c:v>45874</c:v>
                </c:pt>
                <c:pt idx="27">
                  <c:v>45875</c:v>
                </c:pt>
                <c:pt idx="28">
                  <c:v>45876</c:v>
                </c:pt>
                <c:pt idx="29">
                  <c:v>45877</c:v>
                </c:pt>
                <c:pt idx="30">
                  <c:v>45880</c:v>
                </c:pt>
                <c:pt idx="31">
                  <c:v>45881</c:v>
                </c:pt>
                <c:pt idx="32">
                  <c:v>45882</c:v>
                </c:pt>
                <c:pt idx="33">
                  <c:v>45883</c:v>
                </c:pt>
                <c:pt idx="34">
                  <c:v>45884</c:v>
                </c:pt>
                <c:pt idx="35">
                  <c:v>45887</c:v>
                </c:pt>
                <c:pt idx="36">
                  <c:v>45888</c:v>
                </c:pt>
                <c:pt idx="37">
                  <c:v>45889</c:v>
                </c:pt>
                <c:pt idx="38">
                  <c:v>45890</c:v>
                </c:pt>
                <c:pt idx="39">
                  <c:v>45891</c:v>
                </c:pt>
                <c:pt idx="40">
                  <c:v>45894</c:v>
                </c:pt>
                <c:pt idx="41">
                  <c:v>45895</c:v>
                </c:pt>
                <c:pt idx="42">
                  <c:v>45896</c:v>
                </c:pt>
                <c:pt idx="43">
                  <c:v>45897</c:v>
                </c:pt>
                <c:pt idx="44">
                  <c:v>45898</c:v>
                </c:pt>
                <c:pt idx="45">
                  <c:v>45901</c:v>
                </c:pt>
                <c:pt idx="46">
                  <c:v>45902</c:v>
                </c:pt>
                <c:pt idx="47">
                  <c:v>45903</c:v>
                </c:pt>
                <c:pt idx="48">
                  <c:v>45904</c:v>
                </c:pt>
                <c:pt idx="49">
                  <c:v>45905</c:v>
                </c:pt>
                <c:pt idx="50">
                  <c:v>45908</c:v>
                </c:pt>
                <c:pt idx="51">
                  <c:v>45909</c:v>
                </c:pt>
                <c:pt idx="52">
                  <c:v>45910</c:v>
                </c:pt>
                <c:pt idx="53">
                  <c:v>45911</c:v>
                </c:pt>
                <c:pt idx="54">
                  <c:v>45912</c:v>
                </c:pt>
                <c:pt idx="55">
                  <c:v>45915</c:v>
                </c:pt>
                <c:pt idx="56">
                  <c:v>45916</c:v>
                </c:pt>
                <c:pt idx="57">
                  <c:v>45917</c:v>
                </c:pt>
                <c:pt idx="58">
                  <c:v>45918</c:v>
                </c:pt>
                <c:pt idx="59">
                  <c:v>45919</c:v>
                </c:pt>
                <c:pt idx="60">
                  <c:v>45922</c:v>
                </c:pt>
                <c:pt idx="61">
                  <c:v>45923</c:v>
                </c:pt>
                <c:pt idx="62">
                  <c:v>45924</c:v>
                </c:pt>
                <c:pt idx="63">
                  <c:v>45925</c:v>
                </c:pt>
                <c:pt idx="64">
                  <c:v>45926</c:v>
                </c:pt>
                <c:pt idx="65">
                  <c:v>45929</c:v>
                </c:pt>
                <c:pt idx="66">
                  <c:v>45930</c:v>
                </c:pt>
                <c:pt idx="67">
                  <c:v>45931</c:v>
                </c:pt>
                <c:pt idx="68">
                  <c:v>45932</c:v>
                </c:pt>
                <c:pt idx="69">
                  <c:v>45933</c:v>
                </c:pt>
                <c:pt idx="70">
                  <c:v>45936</c:v>
                </c:pt>
                <c:pt idx="71">
                  <c:v>45937</c:v>
                </c:pt>
                <c:pt idx="72">
                  <c:v>45938</c:v>
                </c:pt>
                <c:pt idx="73">
                  <c:v>45939</c:v>
                </c:pt>
                <c:pt idx="74">
                  <c:v>45940</c:v>
                </c:pt>
                <c:pt idx="75">
                  <c:v>45943</c:v>
                </c:pt>
                <c:pt idx="76">
                  <c:v>45944</c:v>
                </c:pt>
                <c:pt idx="77">
                  <c:v>45945</c:v>
                </c:pt>
                <c:pt idx="78">
                  <c:v>45946</c:v>
                </c:pt>
                <c:pt idx="79">
                  <c:v>45947</c:v>
                </c:pt>
                <c:pt idx="80">
                  <c:v>45950</c:v>
                </c:pt>
                <c:pt idx="81">
                  <c:v>45951</c:v>
                </c:pt>
                <c:pt idx="82">
                  <c:v>45952</c:v>
                </c:pt>
                <c:pt idx="83">
                  <c:v>45953</c:v>
                </c:pt>
                <c:pt idx="84">
                  <c:v>45954</c:v>
                </c:pt>
                <c:pt idx="85">
                  <c:v>45957</c:v>
                </c:pt>
                <c:pt idx="86">
                  <c:v>45958</c:v>
                </c:pt>
                <c:pt idx="87">
                  <c:v>45959</c:v>
                </c:pt>
                <c:pt idx="88">
                  <c:v>45960</c:v>
                </c:pt>
                <c:pt idx="89">
                  <c:v>45961</c:v>
                </c:pt>
                <c:pt idx="90">
                  <c:v>45964</c:v>
                </c:pt>
                <c:pt idx="91">
                  <c:v>45965</c:v>
                </c:pt>
                <c:pt idx="92">
                  <c:v>45966</c:v>
                </c:pt>
                <c:pt idx="93">
                  <c:v>45967</c:v>
                </c:pt>
                <c:pt idx="94">
                  <c:v>45968</c:v>
                </c:pt>
                <c:pt idx="95">
                  <c:v>45971</c:v>
                </c:pt>
                <c:pt idx="96">
                  <c:v>45972</c:v>
                </c:pt>
                <c:pt idx="97">
                  <c:v>45973</c:v>
                </c:pt>
                <c:pt idx="98">
                  <c:v>45974</c:v>
                </c:pt>
                <c:pt idx="99">
                  <c:v>45975</c:v>
                </c:pt>
                <c:pt idx="100">
                  <c:v>45978</c:v>
                </c:pt>
                <c:pt idx="101">
                  <c:v>45979</c:v>
                </c:pt>
                <c:pt idx="102">
                  <c:v>45980</c:v>
                </c:pt>
                <c:pt idx="103">
                  <c:v>45981</c:v>
                </c:pt>
                <c:pt idx="104">
                  <c:v>45982</c:v>
                </c:pt>
                <c:pt idx="105">
                  <c:v>45985</c:v>
                </c:pt>
                <c:pt idx="106">
                  <c:v>45986</c:v>
                </c:pt>
                <c:pt idx="107">
                  <c:v>45987</c:v>
                </c:pt>
                <c:pt idx="108">
                  <c:v>45988</c:v>
                </c:pt>
                <c:pt idx="109">
                  <c:v>45989</c:v>
                </c:pt>
                <c:pt idx="110">
                  <c:v>45992</c:v>
                </c:pt>
                <c:pt idx="111">
                  <c:v>45993</c:v>
                </c:pt>
                <c:pt idx="112">
                  <c:v>45994</c:v>
                </c:pt>
                <c:pt idx="113">
                  <c:v>45995</c:v>
                </c:pt>
                <c:pt idx="114">
                  <c:v>45996</c:v>
                </c:pt>
                <c:pt idx="115">
                  <c:v>45999</c:v>
                </c:pt>
                <c:pt idx="116">
                  <c:v>46000</c:v>
                </c:pt>
                <c:pt idx="117">
                  <c:v>46001</c:v>
                </c:pt>
                <c:pt idx="118">
                  <c:v>46002</c:v>
                </c:pt>
                <c:pt idx="119">
                  <c:v>46003</c:v>
                </c:pt>
                <c:pt idx="120">
                  <c:v>46006</c:v>
                </c:pt>
                <c:pt idx="121">
                  <c:v>46007</c:v>
                </c:pt>
                <c:pt idx="122">
                  <c:v>46008</c:v>
                </c:pt>
                <c:pt idx="123">
                  <c:v>46009</c:v>
                </c:pt>
                <c:pt idx="124">
                  <c:v>46010</c:v>
                </c:pt>
                <c:pt idx="125">
                  <c:v>46013</c:v>
                </c:pt>
                <c:pt idx="126">
                  <c:v>46014</c:v>
                </c:pt>
                <c:pt idx="127">
                  <c:v>46015</c:v>
                </c:pt>
                <c:pt idx="128">
                  <c:v>46016</c:v>
                </c:pt>
                <c:pt idx="129">
                  <c:v>46017</c:v>
                </c:pt>
                <c:pt idx="130">
                  <c:v>46020</c:v>
                </c:pt>
                <c:pt idx="131">
                  <c:v>46021</c:v>
                </c:pt>
                <c:pt idx="132">
                  <c:v>46022</c:v>
                </c:pt>
                <c:pt idx="133">
                  <c:v>46023</c:v>
                </c:pt>
                <c:pt idx="134">
                  <c:v>46024</c:v>
                </c:pt>
                <c:pt idx="135">
                  <c:v>46027</c:v>
                </c:pt>
                <c:pt idx="136">
                  <c:v>46028</c:v>
                </c:pt>
                <c:pt idx="137">
                  <c:v>46029</c:v>
                </c:pt>
                <c:pt idx="138">
                  <c:v>46030</c:v>
                </c:pt>
                <c:pt idx="139">
                  <c:v>46031</c:v>
                </c:pt>
                <c:pt idx="140">
                  <c:v>46034</c:v>
                </c:pt>
                <c:pt idx="141">
                  <c:v>46035</c:v>
                </c:pt>
                <c:pt idx="142">
                  <c:v>46036</c:v>
                </c:pt>
                <c:pt idx="143">
                  <c:v>46037</c:v>
                </c:pt>
                <c:pt idx="144">
                  <c:v>46038</c:v>
                </c:pt>
                <c:pt idx="145">
                  <c:v>46041</c:v>
                </c:pt>
                <c:pt idx="146">
                  <c:v>46042</c:v>
                </c:pt>
                <c:pt idx="147">
                  <c:v>46043</c:v>
                </c:pt>
                <c:pt idx="148">
                  <c:v>46044</c:v>
                </c:pt>
                <c:pt idx="149">
                  <c:v>46045</c:v>
                </c:pt>
                <c:pt idx="150">
                  <c:v>46048</c:v>
                </c:pt>
                <c:pt idx="151">
                  <c:v>46049</c:v>
                </c:pt>
                <c:pt idx="152">
                  <c:v>46050</c:v>
                </c:pt>
                <c:pt idx="153">
                  <c:v>46051</c:v>
                </c:pt>
                <c:pt idx="154">
                  <c:v>46052</c:v>
                </c:pt>
                <c:pt idx="155">
                  <c:v>46055</c:v>
                </c:pt>
                <c:pt idx="156">
                  <c:v>46056</c:v>
                </c:pt>
                <c:pt idx="157">
                  <c:v>46057</c:v>
                </c:pt>
                <c:pt idx="158">
                  <c:v>46058</c:v>
                </c:pt>
                <c:pt idx="159">
                  <c:v>46059</c:v>
                </c:pt>
                <c:pt idx="160">
                  <c:v>46062</c:v>
                </c:pt>
                <c:pt idx="161">
                  <c:v>46063</c:v>
                </c:pt>
                <c:pt idx="162">
                  <c:v>46064</c:v>
                </c:pt>
                <c:pt idx="163">
                  <c:v>46065</c:v>
                </c:pt>
                <c:pt idx="164">
                  <c:v>46066</c:v>
                </c:pt>
                <c:pt idx="165">
                  <c:v>46069</c:v>
                </c:pt>
                <c:pt idx="166">
                  <c:v>46070</c:v>
                </c:pt>
                <c:pt idx="167">
                  <c:v>46071</c:v>
                </c:pt>
                <c:pt idx="168">
                  <c:v>46072</c:v>
                </c:pt>
                <c:pt idx="169">
                  <c:v>46073</c:v>
                </c:pt>
                <c:pt idx="170">
                  <c:v>46076</c:v>
                </c:pt>
                <c:pt idx="171">
                  <c:v>46077</c:v>
                </c:pt>
                <c:pt idx="172">
                  <c:v>46078</c:v>
                </c:pt>
                <c:pt idx="173">
                  <c:v>46079</c:v>
                </c:pt>
                <c:pt idx="174">
                  <c:v>46080</c:v>
                </c:pt>
                <c:pt idx="175">
                  <c:v>46083</c:v>
                </c:pt>
                <c:pt idx="176">
                  <c:v>46084</c:v>
                </c:pt>
                <c:pt idx="177">
                  <c:v>46085</c:v>
                </c:pt>
                <c:pt idx="178">
                  <c:v>46086</c:v>
                </c:pt>
                <c:pt idx="179">
                  <c:v>46087</c:v>
                </c:pt>
                <c:pt idx="180">
                  <c:v>46090</c:v>
                </c:pt>
                <c:pt idx="181">
                  <c:v>46091</c:v>
                </c:pt>
                <c:pt idx="182">
                  <c:v>46092</c:v>
                </c:pt>
                <c:pt idx="183">
                  <c:v>46093</c:v>
                </c:pt>
                <c:pt idx="184">
                  <c:v>46094</c:v>
                </c:pt>
                <c:pt idx="185">
                  <c:v>46097</c:v>
                </c:pt>
                <c:pt idx="186">
                  <c:v>46098</c:v>
                </c:pt>
                <c:pt idx="187">
                  <c:v>46099</c:v>
                </c:pt>
                <c:pt idx="188">
                  <c:v>46100</c:v>
                </c:pt>
                <c:pt idx="189">
                  <c:v>46101</c:v>
                </c:pt>
                <c:pt idx="190">
                  <c:v>46104</c:v>
                </c:pt>
                <c:pt idx="191">
                  <c:v>46105</c:v>
                </c:pt>
                <c:pt idx="192">
                  <c:v>46106</c:v>
                </c:pt>
                <c:pt idx="193">
                  <c:v>46107</c:v>
                </c:pt>
                <c:pt idx="194">
                  <c:v>46108</c:v>
                </c:pt>
                <c:pt idx="195">
                  <c:v>46111</c:v>
                </c:pt>
                <c:pt idx="196">
                  <c:v>46112</c:v>
                </c:pt>
                <c:pt idx="197">
                  <c:v>46113</c:v>
                </c:pt>
                <c:pt idx="198">
                  <c:v>46114</c:v>
                </c:pt>
                <c:pt idx="199">
                  <c:v>46115</c:v>
                </c:pt>
                <c:pt idx="200">
                  <c:v>46118</c:v>
                </c:pt>
                <c:pt idx="201">
                  <c:v>46119</c:v>
                </c:pt>
                <c:pt idx="202">
                  <c:v>46120</c:v>
                </c:pt>
                <c:pt idx="203">
                  <c:v>46121</c:v>
                </c:pt>
                <c:pt idx="204">
                  <c:v>46122</c:v>
                </c:pt>
                <c:pt idx="205">
                  <c:v>46125</c:v>
                </c:pt>
                <c:pt idx="206">
                  <c:v>46126</c:v>
                </c:pt>
                <c:pt idx="207">
                  <c:v>46127</c:v>
                </c:pt>
                <c:pt idx="208">
                  <c:v>46128</c:v>
                </c:pt>
                <c:pt idx="209">
                  <c:v>46129</c:v>
                </c:pt>
                <c:pt idx="210">
                  <c:v>46132</c:v>
                </c:pt>
                <c:pt idx="211">
                  <c:v>46133</c:v>
                </c:pt>
                <c:pt idx="212">
                  <c:v>46134</c:v>
                </c:pt>
                <c:pt idx="213">
                  <c:v>46135</c:v>
                </c:pt>
                <c:pt idx="214">
                  <c:v>46136</c:v>
                </c:pt>
                <c:pt idx="215">
                  <c:v>46139</c:v>
                </c:pt>
                <c:pt idx="216">
                  <c:v>46140</c:v>
                </c:pt>
                <c:pt idx="217">
                  <c:v>46141</c:v>
                </c:pt>
                <c:pt idx="218">
                  <c:v>46142</c:v>
                </c:pt>
                <c:pt idx="219">
                  <c:v>46143</c:v>
                </c:pt>
                <c:pt idx="220">
                  <c:v>46146</c:v>
                </c:pt>
                <c:pt idx="221">
                  <c:v>46147</c:v>
                </c:pt>
                <c:pt idx="222">
                  <c:v>46148</c:v>
                </c:pt>
                <c:pt idx="223">
                  <c:v>46149</c:v>
                </c:pt>
                <c:pt idx="224">
                  <c:v>46150</c:v>
                </c:pt>
                <c:pt idx="225">
                  <c:v>46153</c:v>
                </c:pt>
                <c:pt idx="226">
                  <c:v>46154</c:v>
                </c:pt>
                <c:pt idx="227">
                  <c:v>46155</c:v>
                </c:pt>
                <c:pt idx="228">
                  <c:v>46156</c:v>
                </c:pt>
                <c:pt idx="229">
                  <c:v>46157</c:v>
                </c:pt>
                <c:pt idx="230">
                  <c:v>46160</c:v>
                </c:pt>
                <c:pt idx="231">
                  <c:v>46161</c:v>
                </c:pt>
                <c:pt idx="232">
                  <c:v>46162</c:v>
                </c:pt>
                <c:pt idx="233">
                  <c:v>46163</c:v>
                </c:pt>
                <c:pt idx="234">
                  <c:v>46164</c:v>
                </c:pt>
                <c:pt idx="235">
                  <c:v>46167</c:v>
                </c:pt>
                <c:pt idx="236">
                  <c:v>46168</c:v>
                </c:pt>
                <c:pt idx="237">
                  <c:v>46169</c:v>
                </c:pt>
                <c:pt idx="238">
                  <c:v>46170</c:v>
                </c:pt>
                <c:pt idx="239">
                  <c:v>46171</c:v>
                </c:pt>
                <c:pt idx="240">
                  <c:v>46174</c:v>
                </c:pt>
                <c:pt idx="241">
                  <c:v>46175</c:v>
                </c:pt>
                <c:pt idx="242">
                  <c:v>46176</c:v>
                </c:pt>
                <c:pt idx="243">
                  <c:v>46177</c:v>
                </c:pt>
                <c:pt idx="244">
                  <c:v>46178</c:v>
                </c:pt>
                <c:pt idx="245">
                  <c:v>46181</c:v>
                </c:pt>
                <c:pt idx="246">
                  <c:v>46182</c:v>
                </c:pt>
                <c:pt idx="247">
                  <c:v>46183</c:v>
                </c:pt>
                <c:pt idx="248">
                  <c:v>46184</c:v>
                </c:pt>
                <c:pt idx="249">
                  <c:v>46185</c:v>
                </c:pt>
                <c:pt idx="250">
                  <c:v>46188</c:v>
                </c:pt>
                <c:pt idx="251">
                  <c:v>46189</c:v>
                </c:pt>
                <c:pt idx="252">
                  <c:v>46190</c:v>
                </c:pt>
                <c:pt idx="253">
                  <c:v>46191</c:v>
                </c:pt>
                <c:pt idx="254">
                  <c:v>46192</c:v>
                </c:pt>
                <c:pt idx="255">
                  <c:v>46195</c:v>
                </c:pt>
                <c:pt idx="256">
                  <c:v>46196</c:v>
                </c:pt>
                <c:pt idx="257">
                  <c:v>46197</c:v>
                </c:pt>
                <c:pt idx="258">
                  <c:v>46198</c:v>
                </c:pt>
                <c:pt idx="259">
                  <c:v>46199</c:v>
                </c:pt>
                <c:pt idx="260">
                  <c:v>46202</c:v>
                </c:pt>
                <c:pt idx="261">
                  <c:v>46203</c:v>
                </c:pt>
              </c:numCache>
            </c:numRef>
          </c:cat>
          <c:val>
            <c:numRef>
              <c:f>Sheet1!$B$2:$B$263</c:f>
              <c:numCache>
                <c:formatCode>_(* #,##0.00_);_(* \(#,##0.00\);_(* "-"??_);_(@_)</c:formatCode>
                <c:ptCount val="262"/>
                <c:pt idx="0">
                  <c:v>430.53471136478697</c:v>
                </c:pt>
                <c:pt idx="1">
                  <c:v>430.32495382012598</c:v>
                </c:pt>
                <c:pt idx="2">
                  <c:v>431.79859641755201</c:v>
                </c:pt>
                <c:pt idx="3">
                  <c:v>434.66566180581498</c:v>
                </c:pt>
                <c:pt idx="4">
                  <c:v>434.32440527313298</c:v>
                </c:pt>
                <c:pt idx="5">
                  <c:v>431.61029981663302</c:v>
                </c:pt>
                <c:pt idx="6">
                  <c:v>431.32034052117302</c:v>
                </c:pt>
                <c:pt idx="7">
                  <c:v>433.67799586010301</c:v>
                </c:pt>
                <c:pt idx="8">
                  <c:v>434.613594987574</c:v>
                </c:pt>
                <c:pt idx="9">
                  <c:v>432.89842902942002</c:v>
                </c:pt>
                <c:pt idx="10">
                  <c:v>433.33225563597199</c:v>
                </c:pt>
                <c:pt idx="11">
                  <c:v>431.84244915778697</c:v>
                </c:pt>
                <c:pt idx="12">
                  <c:v>432.24709239894298</c:v>
                </c:pt>
                <c:pt idx="13">
                  <c:v>434.68780396158297</c:v>
                </c:pt>
                <c:pt idx="14">
                  <c:v>435.49781795096499</c:v>
                </c:pt>
                <c:pt idx="15">
                  <c:v>436.28405025132099</c:v>
                </c:pt>
                <c:pt idx="16">
                  <c:v>436.36554409809497</c:v>
                </c:pt>
                <c:pt idx="17">
                  <c:v>440.85598868974603</c:v>
                </c:pt>
                <c:pt idx="18">
                  <c:v>441.811732643423</c:v>
                </c:pt>
                <c:pt idx="19">
                  <c:v>441.78564476513901</c:v>
                </c:pt>
                <c:pt idx="20">
                  <c:v>440.90781098995598</c:v>
                </c:pt>
                <c:pt idx="21">
                  <c:v>439.23070825662899</c:v>
                </c:pt>
                <c:pt idx="22">
                  <c:v>438.55696265408199</c:v>
                </c:pt>
                <c:pt idx="23">
                  <c:v>436.37357458157197</c:v>
                </c:pt>
                <c:pt idx="24">
                  <c:v>430.64367182371598</c:v>
                </c:pt>
                <c:pt idx="25">
                  <c:v>435.85661885418801</c:v>
                </c:pt>
                <c:pt idx="26">
                  <c:v>435.29831646878603</c:v>
                </c:pt>
                <c:pt idx="27">
                  <c:v>438.110948788423</c:v>
                </c:pt>
                <c:pt idx="28">
                  <c:v>439.203172176593</c:v>
                </c:pt>
                <c:pt idx="29">
                  <c:v>441.59898344907202</c:v>
                </c:pt>
                <c:pt idx="30">
                  <c:v>440.520060952248</c:v>
                </c:pt>
                <c:pt idx="31">
                  <c:v>444.75628868292199</c:v>
                </c:pt>
                <c:pt idx="32">
                  <c:v>447.56393372894399</c:v>
                </c:pt>
                <c:pt idx="33">
                  <c:v>447.08921430110001</c:v>
                </c:pt>
                <c:pt idx="34">
                  <c:v>447.210297729361</c:v>
                </c:pt>
                <c:pt idx="35">
                  <c:v>446.88666621595002</c:v>
                </c:pt>
                <c:pt idx="36">
                  <c:v>445.32124885864101</c:v>
                </c:pt>
                <c:pt idx="37">
                  <c:v>444.35714153637099</c:v>
                </c:pt>
                <c:pt idx="38">
                  <c:v>442.86011019165602</c:v>
                </c:pt>
                <c:pt idx="39">
                  <c:v>448.88008379495699</c:v>
                </c:pt>
                <c:pt idx="40">
                  <c:v>447.792761927085</c:v>
                </c:pt>
                <c:pt idx="41">
                  <c:v>447.63143177772798</c:v>
                </c:pt>
                <c:pt idx="42">
                  <c:v>447.79345515264299</c:v>
                </c:pt>
                <c:pt idx="43">
                  <c:v>449.36672967776002</c:v>
                </c:pt>
                <c:pt idx="44">
                  <c:v>447.14800239046599</c:v>
                </c:pt>
                <c:pt idx="45">
                  <c:v>447.40818032956997</c:v>
                </c:pt>
                <c:pt idx="46">
                  <c:v>444.14757626291998</c:v>
                </c:pt>
                <c:pt idx="47">
                  <c:v>445.70662415107199</c:v>
                </c:pt>
                <c:pt idx="48">
                  <c:v>448.44886455335302</c:v>
                </c:pt>
                <c:pt idx="49">
                  <c:v>449.22418452160298</c:v>
                </c:pt>
                <c:pt idx="50">
                  <c:v>450.72943422756202</c:v>
                </c:pt>
                <c:pt idx="51">
                  <c:v>452.07067782797702</c:v>
                </c:pt>
                <c:pt idx="52">
                  <c:v>453.557387973853</c:v>
                </c:pt>
                <c:pt idx="53">
                  <c:v>456.69230828843001</c:v>
                </c:pt>
                <c:pt idx="54">
                  <c:v>457.03320448085202</c:v>
                </c:pt>
                <c:pt idx="55">
                  <c:v>459.17786355121302</c:v>
                </c:pt>
                <c:pt idx="56">
                  <c:v>459.28662928725902</c:v>
                </c:pt>
                <c:pt idx="57">
                  <c:v>459.115657405288</c:v>
                </c:pt>
                <c:pt idx="58">
                  <c:v>460.437617582825</c:v>
                </c:pt>
                <c:pt idx="59">
                  <c:v>461.65377109379699</c:v>
                </c:pt>
                <c:pt idx="60">
                  <c:v>463.25472160192601</c:v>
                </c:pt>
                <c:pt idx="61">
                  <c:v>461.86808440649099</c:v>
                </c:pt>
                <c:pt idx="62">
                  <c:v>460.50921838948</c:v>
                </c:pt>
                <c:pt idx="63">
                  <c:v>457.81590379250002</c:v>
                </c:pt>
                <c:pt idx="64">
                  <c:v>459.45392143763399</c:v>
                </c:pt>
                <c:pt idx="65">
                  <c:v>461.33212491494902</c:v>
                </c:pt>
                <c:pt idx="66">
                  <c:v>463.35352391100798</c:v>
                </c:pt>
                <c:pt idx="67">
                  <c:v>465.15763339220899</c:v>
                </c:pt>
                <c:pt idx="68">
                  <c:v>466.18444444714697</c:v>
                </c:pt>
                <c:pt idx="69">
                  <c:v>467.37615822244999</c:v>
                </c:pt>
                <c:pt idx="70">
                  <c:v>468.73493671716602</c:v>
                </c:pt>
                <c:pt idx="71">
                  <c:v>466.89329336903302</c:v>
                </c:pt>
                <c:pt idx="72">
                  <c:v>468.76790715330498</c:v>
                </c:pt>
                <c:pt idx="73">
                  <c:v>467.541954055698</c:v>
                </c:pt>
                <c:pt idx="74">
                  <c:v>457.58642187926199</c:v>
                </c:pt>
                <c:pt idx="75">
                  <c:v>461.74866975031603</c:v>
                </c:pt>
                <c:pt idx="76">
                  <c:v>460.45049642651799</c:v>
                </c:pt>
                <c:pt idx="77">
                  <c:v>463.81298116268601</c:v>
                </c:pt>
                <c:pt idx="78">
                  <c:v>463.33911883842302</c:v>
                </c:pt>
                <c:pt idx="79">
                  <c:v>463.11696214078597</c:v>
                </c:pt>
                <c:pt idx="80">
                  <c:v>468.66974317714198</c:v>
                </c:pt>
                <c:pt idx="81">
                  <c:v>468.27587673373301</c:v>
                </c:pt>
                <c:pt idx="82">
                  <c:v>466.36072022679099</c:v>
                </c:pt>
                <c:pt idx="83">
                  <c:v>468.39990551420198</c:v>
                </c:pt>
                <c:pt idx="84">
                  <c:v>471.36917326740001</c:v>
                </c:pt>
                <c:pt idx="85">
                  <c:v>476.62155709841801</c:v>
                </c:pt>
                <c:pt idx="86">
                  <c:v>477.141952389577</c:v>
                </c:pt>
                <c:pt idx="87">
                  <c:v>477.53355037646099</c:v>
                </c:pt>
                <c:pt idx="88">
                  <c:v>473.20259135853598</c:v>
                </c:pt>
                <c:pt idx="89">
                  <c:v>473.71684886475998</c:v>
                </c:pt>
                <c:pt idx="90">
                  <c:v>474.49267673912101</c:v>
                </c:pt>
                <c:pt idx="91">
                  <c:v>469.30815381145197</c:v>
                </c:pt>
                <c:pt idx="92">
                  <c:v>469.826341582753</c:v>
                </c:pt>
                <c:pt idx="93">
                  <c:v>467.08827682327097</c:v>
                </c:pt>
                <c:pt idx="94">
                  <c:v>466.79346919963598</c:v>
                </c:pt>
                <c:pt idx="95">
                  <c:v>473.25702612505398</c:v>
                </c:pt>
                <c:pt idx="96">
                  <c:v>475.25380518424902</c:v>
                </c:pt>
                <c:pt idx="97">
                  <c:v>476.486112304708</c:v>
                </c:pt>
                <c:pt idx="98">
                  <c:v>471.06151770674597</c:v>
                </c:pt>
                <c:pt idx="99">
                  <c:v>468.88717937597301</c:v>
                </c:pt>
                <c:pt idx="100">
                  <c:v>465.32602621489298</c:v>
                </c:pt>
                <c:pt idx="101">
                  <c:v>459.78779095450398</c:v>
                </c:pt>
                <c:pt idx="102">
                  <c:v>460.36358711331201</c:v>
                </c:pt>
                <c:pt idx="103">
                  <c:v>456.31052109462399</c:v>
                </c:pt>
                <c:pt idx="104">
                  <c:v>457.38140969930799</c:v>
                </c:pt>
                <c:pt idx="105">
                  <c:v>462.85582672759</c:v>
                </c:pt>
                <c:pt idx="106">
                  <c:v>466.99470644155099</c:v>
                </c:pt>
                <c:pt idx="107">
                  <c:v>471.31863022906902</c:v>
                </c:pt>
                <c:pt idx="108">
                  <c:v>471.55908200627999</c:v>
                </c:pt>
                <c:pt idx="109">
                  <c:v>473.664276749826</c:v>
                </c:pt>
                <c:pt idx="110">
                  <c:v>471.81581436718</c:v>
                </c:pt>
                <c:pt idx="111">
                  <c:v>472.76029332993602</c:v>
                </c:pt>
                <c:pt idx="112">
                  <c:v>474.35622476363102</c:v>
                </c:pt>
                <c:pt idx="113">
                  <c:v>476.06374461090201</c:v>
                </c:pt>
                <c:pt idx="114">
                  <c:v>476.442092320602</c:v>
                </c:pt>
                <c:pt idx="115">
                  <c:v>475.20213481399901</c:v>
                </c:pt>
                <c:pt idx="116">
                  <c:v>474.45006461393399</c:v>
                </c:pt>
                <c:pt idx="117">
                  <c:v>476.97103975496799</c:v>
                </c:pt>
                <c:pt idx="118">
                  <c:v>478.65788370528401</c:v>
                </c:pt>
                <c:pt idx="119">
                  <c:v>475.674717898349</c:v>
                </c:pt>
                <c:pt idx="120">
                  <c:v>475.18809519384598</c:v>
                </c:pt>
                <c:pt idx="121">
                  <c:v>472.88452885845999</c:v>
                </c:pt>
                <c:pt idx="122">
                  <c:v>469.21053465153699</c:v>
                </c:pt>
                <c:pt idx="123">
                  <c:v>472.10817246091</c:v>
                </c:pt>
                <c:pt idx="124">
                  <c:v>475.52473932988499</c:v>
                </c:pt>
                <c:pt idx="125">
                  <c:v>478.88860794569803</c:v>
                </c:pt>
                <c:pt idx="126">
                  <c:v>481.071546431618</c:v>
                </c:pt>
                <c:pt idx="127">
                  <c:v>482.24097478698002</c:v>
                </c:pt>
                <c:pt idx="128">
                  <c:v>482.26820462006901</c:v>
                </c:pt>
                <c:pt idx="129">
                  <c:v>482.36969232119401</c:v>
                </c:pt>
                <c:pt idx="130">
                  <c:v>481.42616996746801</c:v>
                </c:pt>
                <c:pt idx="131">
                  <c:v>481.18839329326499</c:v>
                </c:pt>
                <c:pt idx="132">
                  <c:v>478.60767176888299</c:v>
                </c:pt>
                <c:pt idx="133">
                  <c:v>478.66203102316598</c:v>
                </c:pt>
                <c:pt idx="134">
                  <c:v>480.98547365785299</c:v>
                </c:pt>
                <c:pt idx="135">
                  <c:v>484.94293243131898</c:v>
                </c:pt>
                <c:pt idx="136">
                  <c:v>488.33179157347899</c:v>
                </c:pt>
                <c:pt idx="137">
                  <c:v>486.60146038730898</c:v>
                </c:pt>
                <c:pt idx="138">
                  <c:v>485.64865151766099</c:v>
                </c:pt>
                <c:pt idx="139">
                  <c:v>488.21962234883301</c:v>
                </c:pt>
                <c:pt idx="140">
                  <c:v>489.85563238906502</c:v>
                </c:pt>
                <c:pt idx="141">
                  <c:v>489.76957420866802</c:v>
                </c:pt>
                <c:pt idx="142">
                  <c:v>489.061053902857</c:v>
                </c:pt>
                <c:pt idx="143">
                  <c:v>489.92525388423701</c:v>
                </c:pt>
                <c:pt idx="144">
                  <c:v>489.92038152859402</c:v>
                </c:pt>
                <c:pt idx="145">
                  <c:v>489.42761328888002</c:v>
                </c:pt>
                <c:pt idx="146">
                  <c:v>482.363297978763</c:v>
                </c:pt>
                <c:pt idx="147">
                  <c:v>485.37520446257599</c:v>
                </c:pt>
                <c:pt idx="148">
                  <c:v>488.86260254254199</c:v>
                </c:pt>
                <c:pt idx="149">
                  <c:v>489.59809271048402</c:v>
                </c:pt>
                <c:pt idx="150">
                  <c:v>492.730842361513</c:v>
                </c:pt>
                <c:pt idx="151">
                  <c:v>495.98957179077098</c:v>
                </c:pt>
                <c:pt idx="152">
                  <c:v>496.27034583308102</c:v>
                </c:pt>
                <c:pt idx="153">
                  <c:v>495.576926434884</c:v>
                </c:pt>
                <c:pt idx="154">
                  <c:v>492.79568330757701</c:v>
                </c:pt>
                <c:pt idx="155">
                  <c:v>492.59012033958601</c:v>
                </c:pt>
                <c:pt idx="156">
                  <c:v>492.69280661199298</c:v>
                </c:pt>
                <c:pt idx="157">
                  <c:v>490.83839430079797</c:v>
                </c:pt>
                <c:pt idx="158">
                  <c:v>484.80014621841599</c:v>
                </c:pt>
                <c:pt idx="159">
                  <c:v>492.16499602673503</c:v>
                </c:pt>
                <c:pt idx="160">
                  <c:v>497.452876985042</c:v>
                </c:pt>
                <c:pt idx="161">
                  <c:v>497.82061265695597</c:v>
                </c:pt>
                <c:pt idx="162">
                  <c:v>498.22919046184398</c:v>
                </c:pt>
                <c:pt idx="163">
                  <c:v>493.362874205796</c:v>
                </c:pt>
                <c:pt idx="164">
                  <c:v>492.25212926620799</c:v>
                </c:pt>
                <c:pt idx="165">
                  <c:v>492.20230345645899</c:v>
                </c:pt>
                <c:pt idx="166">
                  <c:v>492.14947218391399</c:v>
                </c:pt>
                <c:pt idx="167">
                  <c:v>495.59636695340402</c:v>
                </c:pt>
                <c:pt idx="168">
                  <c:v>494.49937673550198</c:v>
                </c:pt>
                <c:pt idx="169">
                  <c:v>497.23387066356003</c:v>
                </c:pt>
                <c:pt idx="170">
                  <c:v>494.18510380972702</c:v>
                </c:pt>
                <c:pt idx="171">
                  <c:v>496.75928856493903</c:v>
                </c:pt>
                <c:pt idx="172">
                  <c:v>501.263494749085</c:v>
                </c:pt>
                <c:pt idx="173">
                  <c:v>500.29368973926</c:v>
                </c:pt>
                <c:pt idx="174">
                  <c:v>499.13088823446702</c:v>
                </c:pt>
                <c:pt idx="175">
                  <c:v>495.88389561106499</c:v>
                </c:pt>
                <c:pt idx="176">
                  <c:v>486.42541461620499</c:v>
                </c:pt>
                <c:pt idx="177">
                  <c:v>487.290514579221</c:v>
                </c:pt>
                <c:pt idx="178">
                  <c:v>485.71670811612802</c:v>
                </c:pt>
                <c:pt idx="179">
                  <c:v>480.68759290027202</c:v>
                </c:pt>
                <c:pt idx="180">
                  <c:v>480.049517710467</c:v>
                </c:pt>
                <c:pt idx="181">
                  <c:v>483.93286959508902</c:v>
                </c:pt>
                <c:pt idx="182">
                  <c:v>483.26836245007303</c:v>
                </c:pt>
                <c:pt idx="183">
                  <c:v>476.34439684542002</c:v>
                </c:pt>
                <c:pt idx="184">
                  <c:v>472.33580731608203</c:v>
                </c:pt>
                <c:pt idx="185">
                  <c:v>476.58834053694</c:v>
                </c:pt>
                <c:pt idx="186">
                  <c:v>478.94090650047002</c:v>
                </c:pt>
                <c:pt idx="187">
                  <c:v>475.366007184963</c:v>
                </c:pt>
                <c:pt idx="188">
                  <c:v>470.53196039200498</c:v>
                </c:pt>
                <c:pt idx="189">
                  <c:v>463.99665169903699</c:v>
                </c:pt>
                <c:pt idx="190">
                  <c:v>465.721569181257</c:v>
                </c:pt>
                <c:pt idx="191">
                  <c:v>466.16357471782601</c:v>
                </c:pt>
                <c:pt idx="192">
                  <c:v>470.765416409137</c:v>
                </c:pt>
                <c:pt idx="193">
                  <c:v>463.28591613983099</c:v>
                </c:pt>
                <c:pt idx="194">
                  <c:v>457.08093106111301</c:v>
                </c:pt>
                <c:pt idx="195">
                  <c:v>454.69445863577897</c:v>
                </c:pt>
                <c:pt idx="196">
                  <c:v>463.28475446198001</c:v>
                </c:pt>
                <c:pt idx="197">
                  <c:v>471.70690451555902</c:v>
                </c:pt>
                <c:pt idx="198">
                  <c:v>470.08595161681399</c:v>
                </c:pt>
                <c:pt idx="199">
                  <c:v>470.579492036901</c:v>
                </c:pt>
                <c:pt idx="200">
                  <c:v>472.23483266929401</c:v>
                </c:pt>
                <c:pt idx="201">
                  <c:v>472.45490453770702</c:v>
                </c:pt>
                <c:pt idx="202">
                  <c:v>488.09448942894198</c:v>
                </c:pt>
                <c:pt idx="203">
                  <c:v>488.891906918914</c:v>
                </c:pt>
                <c:pt idx="204">
                  <c:v>489.99790307534403</c:v>
                </c:pt>
                <c:pt idx="205">
                  <c:v>492.45251699493099</c:v>
                </c:pt>
                <c:pt idx="206">
                  <c:v>499.33678409039499</c:v>
                </c:pt>
                <c:pt idx="207">
                  <c:v>502.38981672206199</c:v>
                </c:pt>
                <c:pt idx="208">
                  <c:v>503.91309299070798</c:v>
                </c:pt>
                <c:pt idx="209">
                  <c:v>508.98216668855702</c:v>
                </c:pt>
                <c:pt idx="210">
                  <c:v>507.73382781395998</c:v>
                </c:pt>
                <c:pt idx="211">
                  <c:v>505.16259272872099</c:v>
                </c:pt>
                <c:pt idx="212">
                  <c:v>507.47722156118198</c:v>
                </c:pt>
                <c:pt idx="213">
                  <c:v>505.63372758133499</c:v>
                </c:pt>
                <c:pt idx="214">
                  <c:v>507.98660412983099</c:v>
                </c:pt>
                <c:pt idx="215">
                  <c:v>509.32557325452098</c:v>
                </c:pt>
                <c:pt idx="216">
                  <c:v>506.49117883319002</c:v>
                </c:pt>
                <c:pt idx="217">
                  <c:v>505.84594310756302</c:v>
                </c:pt>
                <c:pt idx="218">
                  <c:v>510.41729469738698</c:v>
                </c:pt>
                <c:pt idx="219">
                  <c:v>511.78025832441301</c:v>
                </c:pt>
                <c:pt idx="220">
                  <c:v>510.99032222029501</c:v>
                </c:pt>
                <c:pt idx="221">
                  <c:v>513.89357449273905</c:v>
                </c:pt>
                <c:pt idx="222">
                  <c:v>523.27111672213903</c:v>
                </c:pt>
                <c:pt idx="223">
                  <c:v>522.99732044767995</c:v>
                </c:pt>
                <c:pt idx="224">
                  <c:v>524.19060854982399</c:v>
                </c:pt>
                <c:pt idx="225">
                  <c:v>525.532116368939</c:v>
                </c:pt>
                <c:pt idx="226">
                  <c:v>523.197534905623</c:v>
                </c:pt>
                <c:pt idx="227">
                  <c:v>526.06270592242004</c:v>
                </c:pt>
                <c:pt idx="228">
                  <c:v>529.32047958718294</c:v>
                </c:pt>
                <c:pt idx="229">
                  <c:v>521.31205250383903</c:v>
                </c:pt>
                <c:pt idx="230">
                  <c:v>521.04986183916697</c:v>
                </c:pt>
                <c:pt idx="231">
                  <c:v>518.01377640753105</c:v>
                </c:pt>
                <c:pt idx="232">
                  <c:v>522.707850138092</c:v>
                </c:pt>
                <c:pt idx="233">
                  <c:v>525.255182532964</c:v>
                </c:pt>
                <c:pt idx="234">
                  <c:v>527.97197856013804</c:v>
                </c:pt>
                <c:pt idx="235">
                  <c:v>530.64367521604299</c:v>
                </c:pt>
                <c:pt idx="236">
                  <c:v>532.23355721420398</c:v>
                </c:pt>
                <c:pt idx="237">
                  <c:v>532.65803380740397</c:v>
                </c:pt>
                <c:pt idx="238">
                  <c:v>533.85794190700096</c:v>
                </c:pt>
                <c:pt idx="239">
                  <c:v>536.75303500109203</c:v>
                </c:pt>
                <c:pt idx="240">
                  <c:v>537.24118488774798</c:v>
                </c:pt>
                <c:pt idx="241">
                  <c:v>539.58777691315902</c:v>
                </c:pt>
                <c:pt idx="242">
                  <c:v>536.49521908739302</c:v>
                </c:pt>
                <c:pt idx="243">
                  <c:v>537.22933741713598</c:v>
                </c:pt>
                <c:pt idx="244">
                  <c:v>525.07132161005302</c:v>
                </c:pt>
                <c:pt idx="245">
                  <c:v>522.79243609644595</c:v>
                </c:pt>
                <c:pt idx="246">
                  <c:v>523.975388393049</c:v>
                </c:pt>
                <c:pt idx="247">
                  <c:v>516.19573114472098</c:v>
                </c:pt>
                <c:pt idx="248">
                  <c:v>522.19594174952897</c:v>
                </c:pt>
                <c:pt idx="249">
                  <c:v>528.28652863285799</c:v>
                </c:pt>
                <c:pt idx="250">
                  <c:v>537.35959063758503</c:v>
                </c:pt>
                <c:pt idx="251">
                  <c:v>535.95948695139703</c:v>
                </c:pt>
                <c:pt idx="252">
                  <c:v>532.56276459522201</c:v>
                </c:pt>
                <c:pt idx="253">
                  <c:v>535.66016390678999</c:v>
                </c:pt>
                <c:pt idx="254">
                  <c:v>534.86954916359105</c:v>
                </c:pt>
                <c:pt idx="255">
                  <c:v>534.95146855354096</c:v>
                </c:pt>
                <c:pt idx="256">
                  <c:v>525.69144322627699</c:v>
                </c:pt>
                <c:pt idx="257">
                  <c:v>524.69148878628505</c:v>
                </c:pt>
                <c:pt idx="258">
                  <c:v>526.64778090653999</c:v>
                </c:pt>
                <c:pt idx="259">
                  <c:v>523.86668964004105</c:v>
                </c:pt>
                <c:pt idx="260">
                  <c:v>528.39898532662505</c:v>
                </c:pt>
                <c:pt idx="261">
                  <c:v>532.44754876185402</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A903-4894-8181-6153C07161B1}"/>
            </c:ext>
          </c:extLst>
        </c:ser>
        <c:ser>
          <c:idx val="1"/>
          <c:order val="1"/>
          <c:tx>
            <c:strRef>
              <c:f>Sheet1!$C$1</c:f>
              <c:strCache>
                <c:ptCount val="1"/>
                <c:pt idx="0">
                  <c:v>blue line</c:v>
                </c:pt>
              </c:strCache>
            </c:strRef>
          </c:tx>
          <c:spPr>
            <a:ln w="6350">
              <a:solidFill>
                <a:srgbClr val="35627D"/>
              </a:solidFill>
            </a:ln>
          </c:spPr>
          <c:marker>
            <c:symbol val="none"/>
          </c:marker>
          <c:cat>
            <c:numRef>
              <c:f>Sheet1!$A$2:$A$263</c:f>
              <c:numCache>
                <c:formatCode>m/d/yyyy</c:formatCode>
                <c:ptCount val="262"/>
                <c:pt idx="0">
                  <c:v>45838</c:v>
                </c:pt>
                <c:pt idx="1">
                  <c:v>45839</c:v>
                </c:pt>
                <c:pt idx="2">
                  <c:v>45840</c:v>
                </c:pt>
                <c:pt idx="3">
                  <c:v>45841</c:v>
                </c:pt>
                <c:pt idx="4">
                  <c:v>45842</c:v>
                </c:pt>
                <c:pt idx="5">
                  <c:v>45845</c:v>
                </c:pt>
                <c:pt idx="6">
                  <c:v>45846</c:v>
                </c:pt>
                <c:pt idx="7">
                  <c:v>45847</c:v>
                </c:pt>
                <c:pt idx="8">
                  <c:v>45848</c:v>
                </c:pt>
                <c:pt idx="9">
                  <c:v>45849</c:v>
                </c:pt>
                <c:pt idx="10">
                  <c:v>45852</c:v>
                </c:pt>
                <c:pt idx="11">
                  <c:v>45853</c:v>
                </c:pt>
                <c:pt idx="12">
                  <c:v>45854</c:v>
                </c:pt>
                <c:pt idx="13">
                  <c:v>45855</c:v>
                </c:pt>
                <c:pt idx="14">
                  <c:v>45856</c:v>
                </c:pt>
                <c:pt idx="15">
                  <c:v>45859</c:v>
                </c:pt>
                <c:pt idx="16">
                  <c:v>45860</c:v>
                </c:pt>
                <c:pt idx="17">
                  <c:v>45861</c:v>
                </c:pt>
                <c:pt idx="18">
                  <c:v>45862</c:v>
                </c:pt>
                <c:pt idx="19">
                  <c:v>45863</c:v>
                </c:pt>
                <c:pt idx="20">
                  <c:v>45866</c:v>
                </c:pt>
                <c:pt idx="21">
                  <c:v>45867</c:v>
                </c:pt>
                <c:pt idx="22">
                  <c:v>45868</c:v>
                </c:pt>
                <c:pt idx="23">
                  <c:v>45869</c:v>
                </c:pt>
                <c:pt idx="24">
                  <c:v>45870</c:v>
                </c:pt>
                <c:pt idx="25">
                  <c:v>45873</c:v>
                </c:pt>
                <c:pt idx="26">
                  <c:v>45874</c:v>
                </c:pt>
                <c:pt idx="27">
                  <c:v>45875</c:v>
                </c:pt>
                <c:pt idx="28">
                  <c:v>45876</c:v>
                </c:pt>
                <c:pt idx="29">
                  <c:v>45877</c:v>
                </c:pt>
                <c:pt idx="30">
                  <c:v>45880</c:v>
                </c:pt>
                <c:pt idx="31">
                  <c:v>45881</c:v>
                </c:pt>
                <c:pt idx="32">
                  <c:v>45882</c:v>
                </c:pt>
                <c:pt idx="33">
                  <c:v>45883</c:v>
                </c:pt>
                <c:pt idx="34">
                  <c:v>45884</c:v>
                </c:pt>
                <c:pt idx="35">
                  <c:v>45887</c:v>
                </c:pt>
                <c:pt idx="36">
                  <c:v>45888</c:v>
                </c:pt>
                <c:pt idx="37">
                  <c:v>45889</c:v>
                </c:pt>
                <c:pt idx="38">
                  <c:v>45890</c:v>
                </c:pt>
                <c:pt idx="39">
                  <c:v>45891</c:v>
                </c:pt>
                <c:pt idx="40">
                  <c:v>45894</c:v>
                </c:pt>
                <c:pt idx="41">
                  <c:v>45895</c:v>
                </c:pt>
                <c:pt idx="42">
                  <c:v>45896</c:v>
                </c:pt>
                <c:pt idx="43">
                  <c:v>45897</c:v>
                </c:pt>
                <c:pt idx="44">
                  <c:v>45898</c:v>
                </c:pt>
                <c:pt idx="45">
                  <c:v>45901</c:v>
                </c:pt>
                <c:pt idx="46">
                  <c:v>45902</c:v>
                </c:pt>
                <c:pt idx="47">
                  <c:v>45903</c:v>
                </c:pt>
                <c:pt idx="48">
                  <c:v>45904</c:v>
                </c:pt>
                <c:pt idx="49">
                  <c:v>45905</c:v>
                </c:pt>
                <c:pt idx="50">
                  <c:v>45908</c:v>
                </c:pt>
                <c:pt idx="51">
                  <c:v>45909</c:v>
                </c:pt>
                <c:pt idx="52">
                  <c:v>45910</c:v>
                </c:pt>
                <c:pt idx="53">
                  <c:v>45911</c:v>
                </c:pt>
                <c:pt idx="54">
                  <c:v>45912</c:v>
                </c:pt>
                <c:pt idx="55">
                  <c:v>45915</c:v>
                </c:pt>
                <c:pt idx="56">
                  <c:v>45916</c:v>
                </c:pt>
                <c:pt idx="57">
                  <c:v>45917</c:v>
                </c:pt>
                <c:pt idx="58">
                  <c:v>45918</c:v>
                </c:pt>
                <c:pt idx="59">
                  <c:v>45919</c:v>
                </c:pt>
                <c:pt idx="60">
                  <c:v>45922</c:v>
                </c:pt>
                <c:pt idx="61">
                  <c:v>45923</c:v>
                </c:pt>
                <c:pt idx="62">
                  <c:v>45924</c:v>
                </c:pt>
                <c:pt idx="63">
                  <c:v>45925</c:v>
                </c:pt>
                <c:pt idx="64">
                  <c:v>45926</c:v>
                </c:pt>
                <c:pt idx="65">
                  <c:v>45929</c:v>
                </c:pt>
                <c:pt idx="66">
                  <c:v>45930</c:v>
                </c:pt>
                <c:pt idx="67">
                  <c:v>45931</c:v>
                </c:pt>
                <c:pt idx="68">
                  <c:v>45932</c:v>
                </c:pt>
                <c:pt idx="69">
                  <c:v>45933</c:v>
                </c:pt>
                <c:pt idx="70">
                  <c:v>45936</c:v>
                </c:pt>
                <c:pt idx="71">
                  <c:v>45937</c:v>
                </c:pt>
                <c:pt idx="72">
                  <c:v>45938</c:v>
                </c:pt>
                <c:pt idx="73">
                  <c:v>45939</c:v>
                </c:pt>
                <c:pt idx="74">
                  <c:v>45940</c:v>
                </c:pt>
                <c:pt idx="75">
                  <c:v>45943</c:v>
                </c:pt>
                <c:pt idx="76">
                  <c:v>45944</c:v>
                </c:pt>
                <c:pt idx="77">
                  <c:v>45945</c:v>
                </c:pt>
                <c:pt idx="78">
                  <c:v>45946</c:v>
                </c:pt>
                <c:pt idx="79">
                  <c:v>45947</c:v>
                </c:pt>
                <c:pt idx="80">
                  <c:v>45950</c:v>
                </c:pt>
                <c:pt idx="81">
                  <c:v>45951</c:v>
                </c:pt>
                <c:pt idx="82">
                  <c:v>45952</c:v>
                </c:pt>
                <c:pt idx="83">
                  <c:v>45953</c:v>
                </c:pt>
                <c:pt idx="84">
                  <c:v>45954</c:v>
                </c:pt>
                <c:pt idx="85">
                  <c:v>45957</c:v>
                </c:pt>
                <c:pt idx="86">
                  <c:v>45958</c:v>
                </c:pt>
                <c:pt idx="87">
                  <c:v>45959</c:v>
                </c:pt>
                <c:pt idx="88">
                  <c:v>45960</c:v>
                </c:pt>
                <c:pt idx="89">
                  <c:v>45961</c:v>
                </c:pt>
                <c:pt idx="90">
                  <c:v>45964</c:v>
                </c:pt>
                <c:pt idx="91">
                  <c:v>45965</c:v>
                </c:pt>
                <c:pt idx="92">
                  <c:v>45966</c:v>
                </c:pt>
                <c:pt idx="93">
                  <c:v>45967</c:v>
                </c:pt>
                <c:pt idx="94">
                  <c:v>45968</c:v>
                </c:pt>
                <c:pt idx="95">
                  <c:v>45971</c:v>
                </c:pt>
                <c:pt idx="96">
                  <c:v>45972</c:v>
                </c:pt>
                <c:pt idx="97">
                  <c:v>45973</c:v>
                </c:pt>
                <c:pt idx="98">
                  <c:v>45974</c:v>
                </c:pt>
                <c:pt idx="99">
                  <c:v>45975</c:v>
                </c:pt>
                <c:pt idx="100">
                  <c:v>45978</c:v>
                </c:pt>
                <c:pt idx="101">
                  <c:v>45979</c:v>
                </c:pt>
                <c:pt idx="102">
                  <c:v>45980</c:v>
                </c:pt>
                <c:pt idx="103">
                  <c:v>45981</c:v>
                </c:pt>
                <c:pt idx="104">
                  <c:v>45982</c:v>
                </c:pt>
                <c:pt idx="105">
                  <c:v>45985</c:v>
                </c:pt>
                <c:pt idx="106">
                  <c:v>45986</c:v>
                </c:pt>
                <c:pt idx="107">
                  <c:v>45987</c:v>
                </c:pt>
                <c:pt idx="108">
                  <c:v>45988</c:v>
                </c:pt>
                <c:pt idx="109">
                  <c:v>45989</c:v>
                </c:pt>
                <c:pt idx="110">
                  <c:v>45992</c:v>
                </c:pt>
                <c:pt idx="111">
                  <c:v>45993</c:v>
                </c:pt>
                <c:pt idx="112">
                  <c:v>45994</c:v>
                </c:pt>
                <c:pt idx="113">
                  <c:v>45995</c:v>
                </c:pt>
                <c:pt idx="114">
                  <c:v>45996</c:v>
                </c:pt>
                <c:pt idx="115">
                  <c:v>45999</c:v>
                </c:pt>
                <c:pt idx="116">
                  <c:v>46000</c:v>
                </c:pt>
                <c:pt idx="117">
                  <c:v>46001</c:v>
                </c:pt>
                <c:pt idx="118">
                  <c:v>46002</c:v>
                </c:pt>
                <c:pt idx="119">
                  <c:v>46003</c:v>
                </c:pt>
                <c:pt idx="120">
                  <c:v>46006</c:v>
                </c:pt>
                <c:pt idx="121">
                  <c:v>46007</c:v>
                </c:pt>
                <c:pt idx="122">
                  <c:v>46008</c:v>
                </c:pt>
                <c:pt idx="123">
                  <c:v>46009</c:v>
                </c:pt>
                <c:pt idx="124">
                  <c:v>46010</c:v>
                </c:pt>
                <c:pt idx="125">
                  <c:v>46013</c:v>
                </c:pt>
                <c:pt idx="126">
                  <c:v>46014</c:v>
                </c:pt>
                <c:pt idx="127">
                  <c:v>46015</c:v>
                </c:pt>
                <c:pt idx="128">
                  <c:v>46016</c:v>
                </c:pt>
                <c:pt idx="129">
                  <c:v>46017</c:v>
                </c:pt>
                <c:pt idx="130">
                  <c:v>46020</c:v>
                </c:pt>
                <c:pt idx="131">
                  <c:v>46021</c:v>
                </c:pt>
                <c:pt idx="132">
                  <c:v>46022</c:v>
                </c:pt>
                <c:pt idx="133">
                  <c:v>46023</c:v>
                </c:pt>
                <c:pt idx="134">
                  <c:v>46024</c:v>
                </c:pt>
                <c:pt idx="135">
                  <c:v>46027</c:v>
                </c:pt>
                <c:pt idx="136">
                  <c:v>46028</c:v>
                </c:pt>
                <c:pt idx="137">
                  <c:v>46029</c:v>
                </c:pt>
                <c:pt idx="138">
                  <c:v>46030</c:v>
                </c:pt>
                <c:pt idx="139">
                  <c:v>46031</c:v>
                </c:pt>
                <c:pt idx="140">
                  <c:v>46034</c:v>
                </c:pt>
                <c:pt idx="141">
                  <c:v>46035</c:v>
                </c:pt>
                <c:pt idx="142">
                  <c:v>46036</c:v>
                </c:pt>
                <c:pt idx="143">
                  <c:v>46037</c:v>
                </c:pt>
                <c:pt idx="144">
                  <c:v>46038</c:v>
                </c:pt>
                <c:pt idx="145">
                  <c:v>46041</c:v>
                </c:pt>
                <c:pt idx="146">
                  <c:v>46042</c:v>
                </c:pt>
                <c:pt idx="147">
                  <c:v>46043</c:v>
                </c:pt>
                <c:pt idx="148">
                  <c:v>46044</c:v>
                </c:pt>
                <c:pt idx="149">
                  <c:v>46045</c:v>
                </c:pt>
                <c:pt idx="150">
                  <c:v>46048</c:v>
                </c:pt>
                <c:pt idx="151">
                  <c:v>46049</c:v>
                </c:pt>
                <c:pt idx="152">
                  <c:v>46050</c:v>
                </c:pt>
                <c:pt idx="153">
                  <c:v>46051</c:v>
                </c:pt>
                <c:pt idx="154">
                  <c:v>46052</c:v>
                </c:pt>
                <c:pt idx="155">
                  <c:v>46055</c:v>
                </c:pt>
                <c:pt idx="156">
                  <c:v>46056</c:v>
                </c:pt>
                <c:pt idx="157">
                  <c:v>46057</c:v>
                </c:pt>
                <c:pt idx="158">
                  <c:v>46058</c:v>
                </c:pt>
                <c:pt idx="159">
                  <c:v>46059</c:v>
                </c:pt>
                <c:pt idx="160">
                  <c:v>46062</c:v>
                </c:pt>
                <c:pt idx="161">
                  <c:v>46063</c:v>
                </c:pt>
                <c:pt idx="162">
                  <c:v>46064</c:v>
                </c:pt>
                <c:pt idx="163">
                  <c:v>46065</c:v>
                </c:pt>
                <c:pt idx="164">
                  <c:v>46066</c:v>
                </c:pt>
                <c:pt idx="165">
                  <c:v>46069</c:v>
                </c:pt>
                <c:pt idx="166">
                  <c:v>46070</c:v>
                </c:pt>
                <c:pt idx="167">
                  <c:v>46071</c:v>
                </c:pt>
                <c:pt idx="168">
                  <c:v>46072</c:v>
                </c:pt>
                <c:pt idx="169">
                  <c:v>46073</c:v>
                </c:pt>
                <c:pt idx="170">
                  <c:v>46076</c:v>
                </c:pt>
                <c:pt idx="171">
                  <c:v>46077</c:v>
                </c:pt>
                <c:pt idx="172">
                  <c:v>46078</c:v>
                </c:pt>
                <c:pt idx="173">
                  <c:v>46079</c:v>
                </c:pt>
                <c:pt idx="174">
                  <c:v>46080</c:v>
                </c:pt>
                <c:pt idx="175">
                  <c:v>46083</c:v>
                </c:pt>
                <c:pt idx="176">
                  <c:v>46084</c:v>
                </c:pt>
                <c:pt idx="177">
                  <c:v>46085</c:v>
                </c:pt>
                <c:pt idx="178">
                  <c:v>46086</c:v>
                </c:pt>
                <c:pt idx="179">
                  <c:v>46087</c:v>
                </c:pt>
                <c:pt idx="180">
                  <c:v>46090</c:v>
                </c:pt>
                <c:pt idx="181">
                  <c:v>46091</c:v>
                </c:pt>
                <c:pt idx="182">
                  <c:v>46092</c:v>
                </c:pt>
                <c:pt idx="183">
                  <c:v>46093</c:v>
                </c:pt>
                <c:pt idx="184">
                  <c:v>46094</c:v>
                </c:pt>
                <c:pt idx="185">
                  <c:v>46097</c:v>
                </c:pt>
                <c:pt idx="186">
                  <c:v>46098</c:v>
                </c:pt>
                <c:pt idx="187">
                  <c:v>46099</c:v>
                </c:pt>
                <c:pt idx="188">
                  <c:v>46100</c:v>
                </c:pt>
                <c:pt idx="189">
                  <c:v>46101</c:v>
                </c:pt>
                <c:pt idx="190">
                  <c:v>46104</c:v>
                </c:pt>
                <c:pt idx="191">
                  <c:v>46105</c:v>
                </c:pt>
                <c:pt idx="192">
                  <c:v>46106</c:v>
                </c:pt>
                <c:pt idx="193">
                  <c:v>46107</c:v>
                </c:pt>
                <c:pt idx="194">
                  <c:v>46108</c:v>
                </c:pt>
                <c:pt idx="195">
                  <c:v>46111</c:v>
                </c:pt>
                <c:pt idx="196">
                  <c:v>46112</c:v>
                </c:pt>
                <c:pt idx="197">
                  <c:v>46113</c:v>
                </c:pt>
                <c:pt idx="198">
                  <c:v>46114</c:v>
                </c:pt>
                <c:pt idx="199">
                  <c:v>46115</c:v>
                </c:pt>
                <c:pt idx="200">
                  <c:v>46118</c:v>
                </c:pt>
                <c:pt idx="201">
                  <c:v>46119</c:v>
                </c:pt>
                <c:pt idx="202">
                  <c:v>46120</c:v>
                </c:pt>
                <c:pt idx="203">
                  <c:v>46121</c:v>
                </c:pt>
                <c:pt idx="204">
                  <c:v>46122</c:v>
                </c:pt>
                <c:pt idx="205">
                  <c:v>46125</c:v>
                </c:pt>
                <c:pt idx="206">
                  <c:v>46126</c:v>
                </c:pt>
                <c:pt idx="207">
                  <c:v>46127</c:v>
                </c:pt>
                <c:pt idx="208">
                  <c:v>46128</c:v>
                </c:pt>
                <c:pt idx="209">
                  <c:v>46129</c:v>
                </c:pt>
                <c:pt idx="210">
                  <c:v>46132</c:v>
                </c:pt>
                <c:pt idx="211">
                  <c:v>46133</c:v>
                </c:pt>
                <c:pt idx="212">
                  <c:v>46134</c:v>
                </c:pt>
                <c:pt idx="213">
                  <c:v>46135</c:v>
                </c:pt>
                <c:pt idx="214">
                  <c:v>46136</c:v>
                </c:pt>
                <c:pt idx="215">
                  <c:v>46139</c:v>
                </c:pt>
                <c:pt idx="216">
                  <c:v>46140</c:v>
                </c:pt>
                <c:pt idx="217">
                  <c:v>46141</c:v>
                </c:pt>
                <c:pt idx="218">
                  <c:v>46142</c:v>
                </c:pt>
                <c:pt idx="219">
                  <c:v>46143</c:v>
                </c:pt>
                <c:pt idx="220">
                  <c:v>46146</c:v>
                </c:pt>
                <c:pt idx="221">
                  <c:v>46147</c:v>
                </c:pt>
                <c:pt idx="222">
                  <c:v>46148</c:v>
                </c:pt>
                <c:pt idx="223">
                  <c:v>46149</c:v>
                </c:pt>
                <c:pt idx="224">
                  <c:v>46150</c:v>
                </c:pt>
                <c:pt idx="225">
                  <c:v>46153</c:v>
                </c:pt>
                <c:pt idx="226">
                  <c:v>46154</c:v>
                </c:pt>
                <c:pt idx="227">
                  <c:v>46155</c:v>
                </c:pt>
                <c:pt idx="228">
                  <c:v>46156</c:v>
                </c:pt>
                <c:pt idx="229">
                  <c:v>46157</c:v>
                </c:pt>
                <c:pt idx="230">
                  <c:v>46160</c:v>
                </c:pt>
                <c:pt idx="231">
                  <c:v>46161</c:v>
                </c:pt>
                <c:pt idx="232">
                  <c:v>46162</c:v>
                </c:pt>
                <c:pt idx="233">
                  <c:v>46163</c:v>
                </c:pt>
                <c:pt idx="234">
                  <c:v>46164</c:v>
                </c:pt>
                <c:pt idx="235">
                  <c:v>46167</c:v>
                </c:pt>
                <c:pt idx="236">
                  <c:v>46168</c:v>
                </c:pt>
                <c:pt idx="237">
                  <c:v>46169</c:v>
                </c:pt>
                <c:pt idx="238">
                  <c:v>46170</c:v>
                </c:pt>
                <c:pt idx="239">
                  <c:v>46171</c:v>
                </c:pt>
                <c:pt idx="240">
                  <c:v>46174</c:v>
                </c:pt>
                <c:pt idx="241">
                  <c:v>46175</c:v>
                </c:pt>
                <c:pt idx="242">
                  <c:v>46176</c:v>
                </c:pt>
                <c:pt idx="243">
                  <c:v>46177</c:v>
                </c:pt>
                <c:pt idx="244">
                  <c:v>46178</c:v>
                </c:pt>
                <c:pt idx="245">
                  <c:v>46181</c:v>
                </c:pt>
                <c:pt idx="246">
                  <c:v>46182</c:v>
                </c:pt>
                <c:pt idx="247">
                  <c:v>46183</c:v>
                </c:pt>
                <c:pt idx="248">
                  <c:v>46184</c:v>
                </c:pt>
                <c:pt idx="249">
                  <c:v>46185</c:v>
                </c:pt>
                <c:pt idx="250">
                  <c:v>46188</c:v>
                </c:pt>
                <c:pt idx="251">
                  <c:v>46189</c:v>
                </c:pt>
                <c:pt idx="252">
                  <c:v>46190</c:v>
                </c:pt>
                <c:pt idx="253">
                  <c:v>46191</c:v>
                </c:pt>
                <c:pt idx="254">
                  <c:v>46192</c:v>
                </c:pt>
                <c:pt idx="255">
                  <c:v>46195</c:v>
                </c:pt>
                <c:pt idx="256">
                  <c:v>46196</c:v>
                </c:pt>
                <c:pt idx="257">
                  <c:v>46197</c:v>
                </c:pt>
                <c:pt idx="258">
                  <c:v>46198</c:v>
                </c:pt>
                <c:pt idx="259">
                  <c:v>46199</c:v>
                </c:pt>
                <c:pt idx="260">
                  <c:v>46202</c:v>
                </c:pt>
                <c:pt idx="261">
                  <c:v>46203</c:v>
                </c:pt>
              </c:numCache>
            </c:numRef>
          </c:cat>
          <c:val>
            <c:numRef>
              <c:f>Sheet1!$C$2:$C$263</c:f>
              <c:numCache>
                <c:formatCode>General</c:formatCode>
                <c:ptCount val="262"/>
                <c:pt idx="196" formatCode="_(* #,##0.00_);_(* \(#,##0.00\);_(* &quot;-&quot;??_);_(@_)">
                  <c:v>463.28475446198001</c:v>
                </c:pt>
                <c:pt idx="197" formatCode="_(* #,##0.00_);_(* \(#,##0.00\);_(* &quot;-&quot;??_);_(@_)">
                  <c:v>471.70690451555902</c:v>
                </c:pt>
                <c:pt idx="198" formatCode="_(* #,##0.00_);_(* \(#,##0.00\);_(* &quot;-&quot;??_);_(@_)">
                  <c:v>470.08595161681399</c:v>
                </c:pt>
                <c:pt idx="199" formatCode="_(* #,##0.00_);_(* \(#,##0.00\);_(* &quot;-&quot;??_);_(@_)">
                  <c:v>470.579492036901</c:v>
                </c:pt>
                <c:pt idx="200" formatCode="_(* #,##0.00_);_(* \(#,##0.00\);_(* &quot;-&quot;??_);_(@_)">
                  <c:v>472.23483266929401</c:v>
                </c:pt>
                <c:pt idx="201" formatCode="_(* #,##0.00_);_(* \(#,##0.00\);_(* &quot;-&quot;??_);_(@_)">
                  <c:v>472.45490453770702</c:v>
                </c:pt>
                <c:pt idx="202" formatCode="_(* #,##0.00_);_(* \(#,##0.00\);_(* &quot;-&quot;??_);_(@_)">
                  <c:v>488.09448942894198</c:v>
                </c:pt>
                <c:pt idx="203" formatCode="_(* #,##0.00_);_(* \(#,##0.00\);_(* &quot;-&quot;??_);_(@_)">
                  <c:v>488.891906918914</c:v>
                </c:pt>
                <c:pt idx="204" formatCode="_(* #,##0.00_);_(* \(#,##0.00\);_(* &quot;-&quot;??_);_(@_)">
                  <c:v>489.99790307534403</c:v>
                </c:pt>
                <c:pt idx="205" formatCode="_(* #,##0.00_);_(* \(#,##0.00\);_(* &quot;-&quot;??_);_(@_)">
                  <c:v>492.45251699493099</c:v>
                </c:pt>
                <c:pt idx="206" formatCode="_(* #,##0.00_);_(* \(#,##0.00\);_(* &quot;-&quot;??_);_(@_)">
                  <c:v>499.33678409039499</c:v>
                </c:pt>
                <c:pt idx="207" formatCode="_(* #,##0.00_);_(* \(#,##0.00\);_(* &quot;-&quot;??_);_(@_)">
                  <c:v>502.38981672206199</c:v>
                </c:pt>
                <c:pt idx="208" formatCode="_(* #,##0.00_);_(* \(#,##0.00\);_(* &quot;-&quot;??_);_(@_)">
                  <c:v>503.91309299070798</c:v>
                </c:pt>
                <c:pt idx="209" formatCode="_(* #,##0.00_);_(* \(#,##0.00\);_(* &quot;-&quot;??_);_(@_)">
                  <c:v>508.98216668855702</c:v>
                </c:pt>
                <c:pt idx="210" formatCode="_(* #,##0.00_);_(* \(#,##0.00\);_(* &quot;-&quot;??_);_(@_)">
                  <c:v>507.73382781395998</c:v>
                </c:pt>
                <c:pt idx="211" formatCode="_(* #,##0.00_);_(* \(#,##0.00\);_(* &quot;-&quot;??_);_(@_)">
                  <c:v>505.16259272872099</c:v>
                </c:pt>
                <c:pt idx="212" formatCode="_(* #,##0.00_);_(* \(#,##0.00\);_(* &quot;-&quot;??_);_(@_)">
                  <c:v>507.47722156118198</c:v>
                </c:pt>
                <c:pt idx="213" formatCode="_(* #,##0.00_);_(* \(#,##0.00\);_(* &quot;-&quot;??_);_(@_)">
                  <c:v>505.63372758133499</c:v>
                </c:pt>
                <c:pt idx="214" formatCode="_(* #,##0.00_);_(* \(#,##0.00\);_(* &quot;-&quot;??_);_(@_)">
                  <c:v>507.98660412983099</c:v>
                </c:pt>
                <c:pt idx="215" formatCode="_(* #,##0.00_);_(* \(#,##0.00\);_(* &quot;-&quot;??_);_(@_)">
                  <c:v>509.32557325452098</c:v>
                </c:pt>
                <c:pt idx="216" formatCode="_(* #,##0.00_);_(* \(#,##0.00\);_(* &quot;-&quot;??_);_(@_)">
                  <c:v>506.49117883319002</c:v>
                </c:pt>
                <c:pt idx="217" formatCode="_(* #,##0.00_);_(* \(#,##0.00\);_(* &quot;-&quot;??_);_(@_)">
                  <c:v>505.84594310756302</c:v>
                </c:pt>
                <c:pt idx="218" formatCode="_(* #,##0.00_);_(* \(#,##0.00\);_(* &quot;-&quot;??_);_(@_)">
                  <c:v>510.41729469738698</c:v>
                </c:pt>
                <c:pt idx="219" formatCode="_(* #,##0.00_);_(* \(#,##0.00\);_(* &quot;-&quot;??_);_(@_)">
                  <c:v>511.78025832441301</c:v>
                </c:pt>
                <c:pt idx="220" formatCode="_(* #,##0.00_);_(* \(#,##0.00\);_(* &quot;-&quot;??_);_(@_)">
                  <c:v>510.99032222029501</c:v>
                </c:pt>
                <c:pt idx="221" formatCode="_(* #,##0.00_);_(* \(#,##0.00\);_(* &quot;-&quot;??_);_(@_)">
                  <c:v>513.89357449273905</c:v>
                </c:pt>
                <c:pt idx="222" formatCode="_(* #,##0.00_);_(* \(#,##0.00\);_(* &quot;-&quot;??_);_(@_)">
                  <c:v>523.27111672213903</c:v>
                </c:pt>
                <c:pt idx="223" formatCode="_(* #,##0.00_);_(* \(#,##0.00\);_(* &quot;-&quot;??_);_(@_)">
                  <c:v>522.99732044767995</c:v>
                </c:pt>
                <c:pt idx="224" formatCode="_(* #,##0.00_);_(* \(#,##0.00\);_(* &quot;-&quot;??_);_(@_)">
                  <c:v>524.19060854982399</c:v>
                </c:pt>
                <c:pt idx="225" formatCode="_(* #,##0.00_);_(* \(#,##0.00\);_(* &quot;-&quot;??_);_(@_)">
                  <c:v>525.532116368939</c:v>
                </c:pt>
                <c:pt idx="226" formatCode="_(* #,##0.00_);_(* \(#,##0.00\);_(* &quot;-&quot;??_);_(@_)">
                  <c:v>523.197534905623</c:v>
                </c:pt>
                <c:pt idx="227" formatCode="_(* #,##0.00_);_(* \(#,##0.00\);_(* &quot;-&quot;??_);_(@_)">
                  <c:v>526.06270592242004</c:v>
                </c:pt>
                <c:pt idx="228" formatCode="_(* #,##0.00_);_(* \(#,##0.00\);_(* &quot;-&quot;??_);_(@_)">
                  <c:v>529.32047958718294</c:v>
                </c:pt>
                <c:pt idx="229" formatCode="_(* #,##0.00_);_(* \(#,##0.00\);_(* &quot;-&quot;??_);_(@_)">
                  <c:v>521.31205250383903</c:v>
                </c:pt>
                <c:pt idx="230" formatCode="_(* #,##0.00_);_(* \(#,##0.00\);_(* &quot;-&quot;??_);_(@_)">
                  <c:v>521.04986183916697</c:v>
                </c:pt>
                <c:pt idx="231" formatCode="_(* #,##0.00_);_(* \(#,##0.00\);_(* &quot;-&quot;??_);_(@_)">
                  <c:v>518.01377640753105</c:v>
                </c:pt>
                <c:pt idx="232" formatCode="_(* #,##0.00_);_(* \(#,##0.00\);_(* &quot;-&quot;??_);_(@_)">
                  <c:v>522.707850138092</c:v>
                </c:pt>
                <c:pt idx="233" formatCode="_(* #,##0.00_);_(* \(#,##0.00\);_(* &quot;-&quot;??_);_(@_)">
                  <c:v>525.255182532964</c:v>
                </c:pt>
                <c:pt idx="234" formatCode="_(* #,##0.00_);_(* \(#,##0.00\);_(* &quot;-&quot;??_);_(@_)">
                  <c:v>527.97197856013804</c:v>
                </c:pt>
                <c:pt idx="235" formatCode="_(* #,##0.00_);_(* \(#,##0.00\);_(* &quot;-&quot;??_);_(@_)">
                  <c:v>530.64367521604299</c:v>
                </c:pt>
                <c:pt idx="236" formatCode="_(* #,##0.00_);_(* \(#,##0.00\);_(* &quot;-&quot;??_);_(@_)">
                  <c:v>532.23355721420398</c:v>
                </c:pt>
                <c:pt idx="237" formatCode="_(* #,##0.00_);_(* \(#,##0.00\);_(* &quot;-&quot;??_);_(@_)">
                  <c:v>532.65803380740397</c:v>
                </c:pt>
                <c:pt idx="238" formatCode="_(* #,##0.00_);_(* \(#,##0.00\);_(* &quot;-&quot;??_);_(@_)">
                  <c:v>533.85794190700096</c:v>
                </c:pt>
                <c:pt idx="239" formatCode="_(* #,##0.00_);_(* \(#,##0.00\);_(* &quot;-&quot;??_);_(@_)">
                  <c:v>536.75303500109203</c:v>
                </c:pt>
                <c:pt idx="240" formatCode="_(* #,##0.00_);_(* \(#,##0.00\);_(* &quot;-&quot;??_);_(@_)">
                  <c:v>537.24118488774798</c:v>
                </c:pt>
                <c:pt idx="241" formatCode="_(* #,##0.00_);_(* \(#,##0.00\);_(* &quot;-&quot;??_);_(@_)">
                  <c:v>539.58777691315902</c:v>
                </c:pt>
                <c:pt idx="242" formatCode="_(* #,##0.00_);_(* \(#,##0.00\);_(* &quot;-&quot;??_);_(@_)">
                  <c:v>536.49521908739302</c:v>
                </c:pt>
                <c:pt idx="243" formatCode="_(* #,##0.00_);_(* \(#,##0.00\);_(* &quot;-&quot;??_);_(@_)">
                  <c:v>537.22933741713598</c:v>
                </c:pt>
                <c:pt idx="244" formatCode="_(* #,##0.00_);_(* \(#,##0.00\);_(* &quot;-&quot;??_);_(@_)">
                  <c:v>525.07132161005302</c:v>
                </c:pt>
                <c:pt idx="245" formatCode="_(* #,##0.00_);_(* \(#,##0.00\);_(* &quot;-&quot;??_);_(@_)">
                  <c:v>522.79243609644595</c:v>
                </c:pt>
                <c:pt idx="246" formatCode="_(* #,##0.00_);_(* \(#,##0.00\);_(* &quot;-&quot;??_);_(@_)">
                  <c:v>523.975388393049</c:v>
                </c:pt>
                <c:pt idx="247" formatCode="_(* #,##0.00_);_(* \(#,##0.00\);_(* &quot;-&quot;??_);_(@_)">
                  <c:v>516.19573114472098</c:v>
                </c:pt>
                <c:pt idx="248" formatCode="_(* #,##0.00_);_(* \(#,##0.00\);_(* &quot;-&quot;??_);_(@_)">
                  <c:v>522.19594174952897</c:v>
                </c:pt>
                <c:pt idx="249" formatCode="_(* #,##0.00_);_(* \(#,##0.00\);_(* &quot;-&quot;??_);_(@_)">
                  <c:v>528.28652863285799</c:v>
                </c:pt>
                <c:pt idx="250" formatCode="_(* #,##0.00_);_(* \(#,##0.00\);_(* &quot;-&quot;??_);_(@_)">
                  <c:v>537.35959063758503</c:v>
                </c:pt>
                <c:pt idx="251" formatCode="_(* #,##0.00_);_(* \(#,##0.00\);_(* &quot;-&quot;??_);_(@_)">
                  <c:v>535.95948695139703</c:v>
                </c:pt>
                <c:pt idx="252" formatCode="_(* #,##0.00_);_(* \(#,##0.00\);_(* &quot;-&quot;??_);_(@_)">
                  <c:v>532.56276459522201</c:v>
                </c:pt>
                <c:pt idx="253" formatCode="_(* #,##0.00_);_(* \(#,##0.00\);_(* &quot;-&quot;??_);_(@_)">
                  <c:v>535.66016390678999</c:v>
                </c:pt>
                <c:pt idx="254" formatCode="_(* #,##0.00_);_(* \(#,##0.00\);_(* &quot;-&quot;??_);_(@_)">
                  <c:v>534.86954916359105</c:v>
                </c:pt>
                <c:pt idx="255" formatCode="_(* #,##0.00_);_(* \(#,##0.00\);_(* &quot;-&quot;??_);_(@_)">
                  <c:v>534.95146855354096</c:v>
                </c:pt>
                <c:pt idx="256" formatCode="_(* #,##0.00_);_(* \(#,##0.00\);_(* &quot;-&quot;??_);_(@_)">
                  <c:v>525.69144322627699</c:v>
                </c:pt>
                <c:pt idx="257" formatCode="_(* #,##0.00_);_(* \(#,##0.00\);_(* &quot;-&quot;??_);_(@_)">
                  <c:v>524.69148878628505</c:v>
                </c:pt>
                <c:pt idx="258" formatCode="_(* #,##0.00_);_(* \(#,##0.00\);_(* &quot;-&quot;??_);_(@_)">
                  <c:v>526.64778090653999</c:v>
                </c:pt>
                <c:pt idx="259" formatCode="_(* #,##0.00_);_(* \(#,##0.00\);_(* &quot;-&quot;??_);_(@_)">
                  <c:v>523.86668964004105</c:v>
                </c:pt>
                <c:pt idx="260" formatCode="_(* #,##0.00_);_(* \(#,##0.00\);_(* &quot;-&quot;??_);_(@_)">
                  <c:v>528.39898532662505</c:v>
                </c:pt>
                <c:pt idx="261" formatCode="_(* #,##0.00_);_(* \(#,##0.00\);_(* &quot;-&quot;??_);_(@_)">
                  <c:v>532.44754876185402</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A903-4894-8181-6153C07161B1}"/>
            </c:ext>
          </c:extLst>
        </c:ser>
        <c:dLbls>
          <c:showLegendKey val="0"/>
          <c:showVal val="0"/>
          <c:showCatName val="0"/>
          <c:showSerName val="0"/>
          <c:showPercent val="0"/>
          <c:showBubbleSize val="0"/>
        </c:dLbls>
        <c:marker val="1"/>
        <c:smooth val="0"/>
        <c:axId val="43202048"/>
        <c:axId val="43203584"/>
      </c:lineChart>
      <c:dateAx>
        <c:axId val="43202048"/>
        <c:scaling>
          <c:orientation val="minMax"/>
        </c:scaling>
        <c:delete val="0"/>
        <c:axPos val="b"/>
        <c:numFmt formatCode="mmm\ d" sourceLinked="0"/>
        <c:majorTickMark val="none"/>
        <c:minorTickMark val="none"/>
        <c:tickLblPos val="nextTo"/>
        <c:spPr>
          <a:noFill/>
          <a:ln w="3175">
            <a:noFill/>
          </a:ln>
        </c:spPr>
        <c:txPr>
          <a:bodyPr/>
          <a:lstStyle/>
          <a:p>
            <a:pPr>
              <a:defRPr sz="600" baseline="0" smtId="4294967295">
                <a:latin typeface="+mj-lt"/>
              </a:defRPr>
            </a:pPr>
            <a:endParaRPr lang="en-US"/>
          </a:p>
        </c:txPr>
        <c:crossAx val="43203584"/>
        <c:crosses val="autoZero"/>
        <c:auto val="0"/>
        <c:lblOffset val="100"/>
        <c:baseTimeUnit val="days"/>
        <c:majorUnit val="3"/>
        <c:majorTimeUnit val="months"/>
      </c:dateAx>
      <c:valAx>
        <c:axId val="43203584"/>
        <c:scaling>
          <c:orientation val="minMax"/>
          <c:max val="600"/>
          <c:min val="300"/>
        </c:scaling>
        <c:delete val="0"/>
        <c:axPos val="l"/>
        <c:numFmt formatCode="#,##0" sourceLinked="0"/>
        <c:majorTickMark val="none"/>
        <c:minorTickMark val="none"/>
        <c:tickLblPos val="nextTo"/>
        <c:spPr>
          <a:ln w="6350">
            <a:noFill/>
          </a:ln>
        </c:spPr>
        <c:txPr>
          <a:bodyPr/>
          <a:lstStyle/>
          <a:p>
            <a:pPr>
              <a:defRPr sz="600" baseline="0" smtId="4294967295">
                <a:latin typeface="+mj-lt"/>
              </a:defRPr>
            </a:pPr>
            <a:endParaRPr lang="en-US"/>
          </a:p>
        </c:txPr>
        <c:crossAx val="43202048"/>
        <c:crosses val="autoZero"/>
        <c:crossBetween val="between"/>
        <c:majorUnit val="100"/>
      </c:valAx>
      <c:spPr>
        <a:solidFill>
          <a:sysClr val="window" lastClr="FFFFFF">
            <a:lumMod val="75000"/>
          </a:sysClr>
        </a:solidFill>
        <a:effectLst>
          <a:outerShdw blurRad="50800" dist="50800" dir="5400000" algn="ctr" rotWithShape="0">
            <a:schemeClr val="bg1"/>
          </a:outerShdw>
        </a:effectLst>
      </c:spPr>
    </c:plotArea>
    <c:plotVisOnly val="1"/>
    <c:dispBlanksAs val="gap"/>
    <c:showDLblsOverMax val="0"/>
  </c:chart>
  <c:spPr>
    <a:noFill/>
  </c:spPr>
  <c:txPr>
    <a:bodyPr/>
    <a:lstStyle/>
    <a:p>
      <a:pPr>
        <a:defRPr sz="700" smtId="4294967295"/>
      </a:pPr>
      <a:endParaRPr lang="en-US"/>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396702527999878"/>
          <c:y val="8.1301987171173096E-2"/>
          <c:w val="0.53142434358596802"/>
          <c:h val="0.81752520799636841"/>
        </c:manualLayout>
      </c:layout>
      <c:doughnutChart>
        <c:varyColors val="1"/>
        <c:ser>
          <c:idx val="0"/>
          <c:order val="0"/>
          <c:tx>
            <c:strRef>
              <c:f>'Pie Charts'!$N$6</c:f>
              <c:strCache>
                <c:ptCount val="1"/>
                <c:pt idx="0">
                  <c:v>Percent</c:v>
                </c:pt>
              </c:strCache>
            </c:strRef>
          </c:tx>
          <c:spPr>
            <a:ln>
              <a:noFill/>
            </a:ln>
          </c:spPr>
          <c:dPt>
            <c:idx val="0"/>
            <c:bubble3D val="0"/>
            <c:spPr>
              <a:solidFill>
                <a:schemeClr val="bg1">
                  <a:lumMod val="75000"/>
                </a:schemeClr>
              </a:solidFill>
              <a:ln w="19050">
                <a:noFill/>
              </a:ln>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1-F51B-4A5F-873A-01337BECE584}"/>
              </c:ext>
            </c:extLst>
          </c:dPt>
          <c:dPt>
            <c:idx val="1"/>
            <c:bubble3D val="0"/>
            <c:spPr>
              <a:solidFill>
                <a:schemeClr val="bg1">
                  <a:lumMod val="75000"/>
                </a:schemeClr>
              </a:solidFill>
              <a:ln w="19050">
                <a:noFill/>
              </a:ln>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3-F51B-4A5F-873A-01337BECE584}"/>
              </c:ext>
            </c:extLst>
          </c:dPt>
          <c:dPt>
            <c:idx val="2"/>
            <c:bubble3D val="0"/>
            <c:spPr>
              <a:solidFill>
                <a:schemeClr val="accent2"/>
              </a:solidFill>
              <a:ln w="19050">
                <a:noFill/>
              </a:ln>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5-F51B-4A5F-873A-01337BECE584}"/>
              </c:ext>
            </c:extLst>
          </c:dPt>
          <c:dPt>
            <c:idx val="3"/>
            <c:bubble3D val="0"/>
            <c:spPr>
              <a:solidFill>
                <a:schemeClr val="bg1">
                  <a:lumMod val="75000"/>
                </a:schemeClr>
              </a:solidFill>
              <a:ln w="19050">
                <a:noFill/>
              </a:ln>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7-F51B-4A5F-873A-01337BECE584}"/>
              </c:ext>
            </c:extLst>
          </c:dPt>
          <c:dLbls>
            <c:dLbl>
              <c:idx val="0"/>
              <c:layout>
                <c:manualLayout>
                  <c:x val="-0.23532243072986603"/>
                  <c:y val="-0.14023156464099884"/>
                </c:manualLayout>
              </c:layout>
              <c:tx>
                <c:rich>
                  <a:bodyPr rot="0" spcFirstLastPara="1" vertOverflow="ellipsis" vert="horz" wrap="square" lIns="38100" tIns="19050" rIns="38100" bIns="19050" anchor="ctr" anchorCtr="0">
                    <a:noAutofit/>
                  </a:bodyPr>
                  <a:lstStyle/>
                  <a:p>
                    <a:pPr algn="ctr">
                      <a:defRPr sz="2400" b="1" i="0" u="none" strike="noStrike" kern="1200" baseline="0">
                        <a:solidFill>
                          <a:srgbClr val="005E74"/>
                        </a:solidFill>
                        <a:latin typeface="+mn-lt"/>
                        <a:ea typeface="+mn-ea"/>
                        <a:cs typeface="+mn-cs"/>
                      </a:defRPr>
                    </a:pPr>
                    <a:r>
                      <a:rPr lang="en-US" sz="1800">
                        <a:solidFill>
                          <a:srgbClr val="93A37C"/>
                        </a:solidFill>
                      </a:rPr>
                      <a:t>12%</a:t>
                    </a:r>
                  </a:p>
                  <a:p>
                    <a:pPr algn="ctr">
                      <a:defRPr sz="2400" b="1" i="0" u="none" strike="noStrike" kern="1200" baseline="0">
                        <a:solidFill>
                          <a:srgbClr val="005E74"/>
                        </a:solidFill>
                        <a:latin typeface="+mn-lt"/>
                        <a:ea typeface="+mn-ea"/>
                        <a:cs typeface="+mn-cs"/>
                      </a:defRPr>
                    </a:pPr>
                    <a:r>
                      <a:rPr lang="en-US" sz="1050">
                        <a:solidFill>
                          <a:schemeClr val="bg1">
                            <a:lumMod val="50000"/>
                          </a:schemeClr>
                        </a:solidFill>
                      </a:rPr>
                      <a:t>Emerging Markets</a:t>
                    </a:r>
                  </a:p>
                </c:rich>
              </c:tx>
              <c:numFmt formatCode="0%" sourceLinked="0"/>
              <c:spPr>
                <a:noFill/>
                <a:ln>
                  <a:noFill/>
                </a:ln>
                <a:effectLst/>
              </c:sp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layout>
                    <c:manualLayout>
                      <c:w val="0.37906620000000002"/>
                      <c:h val="0.54400190000000004"/>
                    </c:manualLayout>
                  </c15:layout>
                  <c15:showDataLabelsRange val="0"/>
                </c:ext>
                <c:ext xmlns:c16="http://schemas.microsoft.com/office/drawing/2014/chart" uri="{C3380CC4-5D6E-409C-BE32-E72D297353CC}">
                  <c16:uniqueId val="{00000001-F51B-4A5F-873A-01337BECE584}"/>
                </c:ext>
              </c:extLst>
            </c:dLbl>
            <c:dLbl>
              <c:idx val="1"/>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F51B-4A5F-873A-01337BECE584}"/>
                </c:ext>
              </c:extLst>
            </c:dLbl>
            <c:dLbl>
              <c:idx val="2"/>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F51B-4A5F-873A-01337BECE584}"/>
                </c:ext>
              </c:extLst>
            </c:dLbl>
            <c:dLbl>
              <c:idx val="3"/>
              <c:spPr/>
              <c:txPr>
                <a:bodyPr rot="0" spcFirstLastPara="1" vertOverflow="ellipsis" vert="horz" wrap="square" lIns="38100" tIns="19050" rIns="38100" bIns="19050" anchor="ctr" anchorCtr="1">
                  <a:spAutoFit/>
                </a:bodyPr>
                <a:lstStyle/>
                <a:p>
                  <a:pPr>
                    <a:defRPr sz="1197" b="0" i="0" u="none" strike="noStrike" kern="1200" baseline="0" smtId="4294967295">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7-F51B-4A5F-873A-01337BECE584}"/>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smtId="4294967295">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Lst>
          </c:dLbls>
          <c:cat>
            <c:strRef>
              <c:f>'Pie Charts'!$M$7:$M$9</c:f>
              <c:strCache>
                <c:ptCount val="3"/>
                <c:pt idx="0">
                  <c:v>US</c:v>
                </c:pt>
                <c:pt idx="1">
                  <c:v>International Developed</c:v>
                </c:pt>
                <c:pt idx="2">
                  <c:v>Emerging Markets</c:v>
                </c:pt>
              </c:strCache>
            </c:strRef>
          </c:cat>
          <c:val>
            <c:numRef>
              <c:f>'Pie Charts'!$N$7:$N$9</c:f>
              <c:numCache>
                <c:formatCode>0%</c:formatCode>
                <c:ptCount val="3"/>
                <c:pt idx="0">
                  <c:v>0.62962745073537818</c:v>
                </c:pt>
                <c:pt idx="1">
                  <c:v>0.24801900658024212</c:v>
                </c:pt>
                <c:pt idx="2">
                  <c:v>0.1223535426843797</c:v>
                </c:pt>
              </c:numCache>
            </c:numRef>
          </c:val>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8-F51B-4A5F-873A-01337BECE584}"/>
            </c:ext>
          </c:extLst>
        </c:ser>
        <c:dLbls>
          <c:showLegendKey val="0"/>
          <c:showVal val="0"/>
          <c:showCatName val="0"/>
          <c:showSerName val="0"/>
          <c:showPercent val="0"/>
          <c:showBubbleSize val="0"/>
          <c:showLeaderLines val="0"/>
        </c:dLbls>
        <c:firstSliceAng val="0"/>
        <c:holeSize val="90"/>
      </c:doughnutChart>
      <c:spPr>
        <a:noFill/>
        <a:ln>
          <a:noFill/>
        </a:ln>
        <a:effectLst/>
      </c:spPr>
    </c:plotArea>
    <c:plotVisOnly val="1"/>
    <c:dispBlanksAs val="gap"/>
    <c:showDLblsOverMax val="0"/>
    <c:extLst xmlns:a14="http://schemas.microsoft.com/office/drawing/2010/main" xmlns:wp="http://schemas.openxmlformats.org/drawingml/2006/wordprocessingDrawing" xmlns:w="http://schemas.openxmlformats.org/wordprocessingml/2006/main" xmlns:m="http://schemas.openxmlformats.org/officeDocument/2006/math"/>
  </c:chart>
  <c:spPr>
    <a:noFill/>
    <a:ln w="9525" cap="flat" cmpd="sng" algn="ctr">
      <a:noFill/>
      <a:round/>
    </a:ln>
    <a:effectLst/>
  </c:spPr>
  <c:txPr>
    <a:bodyPr/>
    <a:lstStyle/>
    <a:p>
      <a:pPr>
        <a:defRPr/>
      </a:pPr>
      <a:endParaRPr lang="en-US"/>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482756078243256E-2"/>
          <c:y val="2.6427866891026497E-2"/>
          <c:w val="0.9362216591835022"/>
          <c:h val="0.76735788583755493"/>
        </c:manualLayout>
      </c:layout>
      <c:barChart>
        <c:barDir val="col"/>
        <c:grouping val="clustered"/>
        <c:varyColors val="0"/>
        <c:ser>
          <c:idx val="0"/>
          <c:order val="0"/>
          <c:tx>
            <c:strRef>
              <c:f>'Country (Qtr)'!$I$7</c:f>
              <c:strCache>
                <c:ptCount val="1"/>
                <c:pt idx="0">
                  <c:v>3 Months (USD)</c:v>
                </c:pt>
              </c:strCache>
            </c:strRef>
          </c:tx>
          <c:spPr>
            <a:solidFill>
              <a:schemeClr val="bg1">
                <a:lumMod val="65000"/>
              </a:schemeClr>
            </a:solidFill>
            <a:ln>
              <a:noFill/>
            </a:ln>
            <a:effectLst/>
          </c:spPr>
          <c:invertIfNegative val="0"/>
          <c:dPt>
            <c:idx val="9"/>
            <c:invertIfNegative val="0"/>
            <c:bubble3D val="0"/>
            <c:spPr>
              <a:solidFill>
                <a:srgbClr val="35627D"/>
              </a:solidFill>
              <a:ln>
                <a:noFill/>
              </a:ln>
              <a:effectLst/>
            </c:spPr>
            <c:extLst>
              <c:ext xmlns:c16="http://schemas.microsoft.com/office/drawing/2014/chart" uri="{C3380CC4-5D6E-409C-BE32-E72D297353CC}">
                <c16:uniqueId val="{00000020-894E-4428-9864-7164AD7CAFA6}"/>
              </c:ext>
            </c:extLst>
          </c:dPt>
          <c:dPt>
            <c:idx val="10"/>
            <c:invertIfNegative val="0"/>
            <c:bubble3D val="0"/>
            <c:spPr>
              <a:solidFill>
                <a:sysClr val="window" lastClr="FFFFFF">
                  <a:lumMod val="65000"/>
                </a:sysClr>
              </a:solidFill>
              <a:ln>
                <a:noFill/>
              </a:ln>
              <a:effectLst/>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1-F3AE-4C5B-AF93-3962E30126DC}"/>
              </c:ext>
            </c:extLst>
          </c:dPt>
          <c:dPt>
            <c:idx val="11"/>
            <c:invertIfNegative val="0"/>
            <c:bubble3D val="0"/>
            <c:spPr>
              <a:solidFill>
                <a:schemeClr val="bg1">
                  <a:lumMod val="65000"/>
                </a:schemeClr>
              </a:solidFill>
              <a:ln>
                <a:noFill/>
              </a:ln>
              <a:effectLst/>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3-F3AE-4C5B-AF93-3962E30126DC}"/>
              </c:ext>
            </c:extLst>
          </c:dPt>
          <c:dPt>
            <c:idx val="12"/>
            <c:invertIfNegative val="0"/>
            <c:bubble3D val="0"/>
            <c:spPr>
              <a:solidFill>
                <a:srgbClr val="A6A6A6"/>
              </a:solidFill>
              <a:ln>
                <a:noFill/>
              </a:ln>
              <a:effectLst/>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5-F3AE-4C5B-AF93-3962E30126DC}"/>
              </c:ext>
            </c:extLst>
          </c:dPt>
          <c:dPt>
            <c:idx val="13"/>
            <c:invertIfNegative val="0"/>
            <c:bubble3D val="0"/>
            <c:spPr>
              <a:solidFill>
                <a:srgbClr val="A6A6A6"/>
              </a:solidFill>
              <a:ln>
                <a:noFill/>
              </a:ln>
              <a:effectLst/>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7-F3AE-4C5B-AF93-3962E30126DC}"/>
              </c:ext>
            </c:extLst>
          </c:dPt>
          <c:dPt>
            <c:idx val="15"/>
            <c:invertIfNegative val="0"/>
            <c:bubble3D val="0"/>
            <c:spPr>
              <a:solidFill>
                <a:srgbClr val="A6A6A6"/>
              </a:solidFill>
              <a:ln>
                <a:noFill/>
              </a:ln>
              <a:effectLst/>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9-F3AE-4C5B-AF93-3962E30126DC}"/>
              </c:ext>
            </c:extLst>
          </c:dPt>
          <c:dPt>
            <c:idx val="18"/>
            <c:invertIfNegative val="0"/>
            <c:bubble3D val="0"/>
            <c:spPr>
              <a:solidFill>
                <a:sysClr val="window" lastClr="FFFFFF">
                  <a:lumMod val="65000"/>
                </a:sysClr>
              </a:solidFill>
              <a:ln>
                <a:noFill/>
              </a:ln>
              <a:effectLst/>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1C-CB95-41F5-86E8-06D373DC60D0}"/>
              </c:ext>
            </c:extLst>
          </c:dPt>
          <c:dPt>
            <c:idx val="19"/>
            <c:invertIfNegative val="0"/>
            <c:bubble3D val="0"/>
            <c:spPr>
              <a:solidFill>
                <a:schemeClr val="bg1">
                  <a:lumMod val="65000"/>
                </a:schemeClr>
              </a:solidFill>
              <a:ln>
                <a:noFill/>
              </a:ln>
              <a:effectLst/>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B-F3AE-4C5B-AF93-3962E30126DC}"/>
              </c:ext>
            </c:extLst>
          </c:dPt>
          <c:dPt>
            <c:idx val="21"/>
            <c:invertIfNegative val="0"/>
            <c:bubble3D val="0"/>
            <c:spPr>
              <a:solidFill>
                <a:srgbClr val="A6A6A6"/>
              </a:solidFill>
              <a:ln>
                <a:noFill/>
              </a:ln>
              <a:effectLst/>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D-F3AE-4C5B-AF93-3962E30126DC}"/>
              </c:ext>
            </c:extLst>
          </c:dPt>
          <c:dPt>
            <c:idx val="22"/>
            <c:invertIfNegative val="0"/>
            <c:bubble3D val="0"/>
            <c:spPr>
              <a:solidFill>
                <a:srgbClr val="A6A6A6"/>
              </a:solidFill>
              <a:ln>
                <a:noFill/>
              </a:ln>
              <a:effectLst/>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F-F3AE-4C5B-AF93-3962E30126DC}"/>
              </c:ext>
            </c:extLst>
          </c:dPt>
          <c:dPt>
            <c:idx val="23"/>
            <c:invertIfNegative val="0"/>
            <c:bubble3D val="0"/>
            <c:spPr>
              <a:solidFill>
                <a:srgbClr val="A6A6A6"/>
              </a:solidFill>
              <a:ln>
                <a:noFill/>
              </a:ln>
              <a:effectLst/>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11-F3AE-4C5B-AF93-3962E30126DC}"/>
              </c:ext>
            </c:extLst>
          </c:dPt>
          <c:dPt>
            <c:idx val="24"/>
            <c:invertIfNegative val="0"/>
            <c:bubble3D val="0"/>
            <c:spPr>
              <a:solidFill>
                <a:srgbClr val="A6A6A6"/>
              </a:solidFill>
              <a:ln>
                <a:noFill/>
              </a:ln>
              <a:effectLst/>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1A-D627-4FD8-AAF2-8B46945C61CC}"/>
              </c:ext>
            </c:extLst>
          </c:dPt>
          <c:dPt>
            <c:idx val="26"/>
            <c:invertIfNegative val="0"/>
            <c:bubble3D val="0"/>
            <c:spPr>
              <a:solidFill>
                <a:sysClr val="window" lastClr="FFFFFF">
                  <a:lumMod val="65000"/>
                </a:sysClr>
              </a:solidFill>
              <a:ln>
                <a:noFill/>
              </a:ln>
              <a:effectLst/>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1E-CD9B-448A-AABF-91E349B4B8E5}"/>
              </c:ext>
            </c:extLst>
          </c:dPt>
          <c:dPt>
            <c:idx val="29"/>
            <c:invertIfNegative val="0"/>
            <c:bubble3D val="0"/>
            <c:spPr>
              <a:solidFill>
                <a:sysClr val="window" lastClr="FFFFFF">
                  <a:lumMod val="65000"/>
                </a:sysClr>
              </a:solidFill>
              <a:ln>
                <a:noFill/>
              </a:ln>
              <a:effectLst/>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13-F3AE-4C5B-AF93-3962E30126DC}"/>
              </c:ext>
            </c:extLst>
          </c:dPt>
          <c:dPt>
            <c:idx val="32"/>
            <c:invertIfNegative val="0"/>
            <c:bubble3D val="0"/>
            <c:spPr>
              <a:solidFill>
                <a:sysClr val="window" lastClr="FFFFFF">
                  <a:lumMod val="65000"/>
                </a:sysClr>
              </a:solidFill>
              <a:ln>
                <a:noFill/>
              </a:ln>
              <a:effectLst/>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15-F3AE-4C5B-AF93-3962E30126DC}"/>
              </c:ext>
            </c:extLst>
          </c:dPt>
          <c:dPt>
            <c:idx val="33"/>
            <c:invertIfNegative val="0"/>
            <c:bubble3D val="0"/>
            <c:spPr>
              <a:solidFill>
                <a:schemeClr val="bg1">
                  <a:lumMod val="65000"/>
                </a:schemeClr>
              </a:solidFill>
              <a:ln>
                <a:noFill/>
              </a:ln>
              <a:effectLst/>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17-F3AE-4C5B-AF93-3962E30126DC}"/>
              </c:ext>
            </c:extLst>
          </c:dPt>
          <c:dPt>
            <c:idx val="36"/>
            <c:invertIfNegative val="0"/>
            <c:bubble3D val="0"/>
            <c:spPr>
              <a:solidFill>
                <a:srgbClr val="A6A6A6"/>
              </a:solidFill>
              <a:ln>
                <a:noFill/>
              </a:ln>
              <a:effectLst/>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18-2E54-466E-B471-68B8FEC707DB}"/>
              </c:ext>
            </c:extLst>
          </c:dPt>
          <c:cat>
            <c:strRef>
              <c:f>'Country (Qtr)'!$H$8:$H$55</c:f>
              <c:strCache>
                <c:ptCount val="48"/>
                <c:pt idx="0">
                  <c:v>Korea</c:v>
                </c:pt>
                <c:pt idx="1">
                  <c:v>Taiwan</c:v>
                </c:pt>
                <c:pt idx="2">
                  <c:v>Netherlands</c:v>
                </c:pt>
                <c:pt idx="3">
                  <c:v>Hungary</c:v>
                </c:pt>
                <c:pt idx="4">
                  <c:v>Egypt</c:v>
                </c:pt>
                <c:pt idx="5">
                  <c:v>Austria</c:v>
                </c:pt>
                <c:pt idx="6">
                  <c:v>Greece</c:v>
                </c:pt>
                <c:pt idx="7">
                  <c:v>Belgium</c:v>
                </c:pt>
                <c:pt idx="8">
                  <c:v>US</c:v>
                </c:pt>
                <c:pt idx="9">
                  <c:v> </c:v>
                </c:pt>
                <c:pt idx="10">
                  <c:v>Ireland</c:v>
                </c:pt>
                <c:pt idx="11">
                  <c:v>Spain</c:v>
                </c:pt>
                <c:pt idx="12">
                  <c:v>Italy</c:v>
                </c:pt>
                <c:pt idx="13">
                  <c:v>Japan</c:v>
                </c:pt>
                <c:pt idx="14">
                  <c:v>Denmark</c:v>
                </c:pt>
                <c:pt idx="15">
                  <c:v>India</c:v>
                </c:pt>
                <c:pt idx="16">
                  <c:v>Switzerland</c:v>
                </c:pt>
                <c:pt idx="17">
                  <c:v>Finland</c:v>
                </c:pt>
                <c:pt idx="18">
                  <c:v>Peru</c:v>
                </c:pt>
                <c:pt idx="19">
                  <c:v>Poland</c:v>
                </c:pt>
                <c:pt idx="20">
                  <c:v>UAE</c:v>
                </c:pt>
                <c:pt idx="21">
                  <c:v>Thailand</c:v>
                </c:pt>
                <c:pt idx="22">
                  <c:v>Singapore</c:v>
                </c:pt>
                <c:pt idx="23">
                  <c:v>France</c:v>
                </c:pt>
                <c:pt idx="24">
                  <c:v>Germany</c:v>
                </c:pt>
                <c:pt idx="25">
                  <c:v>New Zealand</c:v>
                </c:pt>
                <c:pt idx="26">
                  <c:v>Sweden</c:v>
                </c:pt>
                <c:pt idx="27">
                  <c:v>Colombia</c:v>
                </c:pt>
                <c:pt idx="28">
                  <c:v>Israel</c:v>
                </c:pt>
                <c:pt idx="29">
                  <c:v>Australia</c:v>
                </c:pt>
                <c:pt idx="30">
                  <c:v>Canada</c:v>
                </c:pt>
                <c:pt idx="31">
                  <c:v>UK</c:v>
                </c:pt>
                <c:pt idx="32">
                  <c:v>Turkey</c:v>
                </c:pt>
                <c:pt idx="33">
                  <c:v>Chile</c:v>
                </c:pt>
                <c:pt idx="34">
                  <c:v>Czech Republic</c:v>
                </c:pt>
                <c:pt idx="35">
                  <c:v>Mexico</c:v>
                </c:pt>
                <c:pt idx="36">
                  <c:v>Kuwait</c:v>
                </c:pt>
                <c:pt idx="37">
                  <c:v>Philippines</c:v>
                </c:pt>
                <c:pt idx="38">
                  <c:v>Portugal</c:v>
                </c:pt>
                <c:pt idx="39">
                  <c:v>Qatar</c:v>
                </c:pt>
                <c:pt idx="40">
                  <c:v>Malaysia</c:v>
                </c:pt>
                <c:pt idx="41">
                  <c:v>South Africa</c:v>
                </c:pt>
                <c:pt idx="42">
                  <c:v>Saudi Arabia</c:v>
                </c:pt>
                <c:pt idx="43">
                  <c:v>Hong Kong</c:v>
                </c:pt>
                <c:pt idx="44">
                  <c:v>China</c:v>
                </c:pt>
                <c:pt idx="45">
                  <c:v>Brazil</c:v>
                </c:pt>
                <c:pt idx="46">
                  <c:v>Norway</c:v>
                </c:pt>
                <c:pt idx="47">
                  <c:v>Indonesia</c:v>
                </c:pt>
              </c:strCache>
            </c:strRef>
          </c:cat>
          <c:val>
            <c:numRef>
              <c:f>'Country (Qtr)'!$I$8:$I$55</c:f>
              <c:numCache>
                <c:formatCode>0.0000</c:formatCode>
                <c:ptCount val="48"/>
                <c:pt idx="0">
                  <c:v>0.76349999999999996</c:v>
                </c:pt>
                <c:pt idx="1">
                  <c:v>0.48159999999999997</c:v>
                </c:pt>
                <c:pt idx="2">
                  <c:v>0.3468</c:v>
                </c:pt>
                <c:pt idx="3">
                  <c:v>0.33479999999999999</c:v>
                </c:pt>
                <c:pt idx="4">
                  <c:v>0.25950000000000001</c:v>
                </c:pt>
                <c:pt idx="5">
                  <c:v>0.2389</c:v>
                </c:pt>
                <c:pt idx="6">
                  <c:v>0.20329999999999998</c:v>
                </c:pt>
                <c:pt idx="7">
                  <c:v>0.155</c:v>
                </c:pt>
                <c:pt idx="8">
                  <c:v>0.15440000000000001</c:v>
                </c:pt>
                <c:pt idx="9">
                  <c:v>0.14929999999999999</c:v>
                </c:pt>
                <c:pt idx="10">
                  <c:v>0.14730000000000001</c:v>
                </c:pt>
                <c:pt idx="11">
                  <c:v>0.1449</c:v>
                </c:pt>
                <c:pt idx="12">
                  <c:v>0.14030000000000001</c:v>
                </c:pt>
                <c:pt idx="13">
                  <c:v>0.13850000000000001</c:v>
                </c:pt>
                <c:pt idx="14">
                  <c:v>0.12810000000000002</c:v>
                </c:pt>
                <c:pt idx="15">
                  <c:v>0.127</c:v>
                </c:pt>
                <c:pt idx="16">
                  <c:v>0.11660000000000001</c:v>
                </c:pt>
                <c:pt idx="17">
                  <c:v>0.11170000000000001</c:v>
                </c:pt>
                <c:pt idx="18">
                  <c:v>9.5000000000000001E-2</c:v>
                </c:pt>
                <c:pt idx="19">
                  <c:v>9.3100000000000002E-2</c:v>
                </c:pt>
                <c:pt idx="20">
                  <c:v>9.2100000000000015E-2</c:v>
                </c:pt>
                <c:pt idx="21">
                  <c:v>8.9300000000000004E-2</c:v>
                </c:pt>
                <c:pt idx="22">
                  <c:v>8.7899999999999992E-2</c:v>
                </c:pt>
                <c:pt idx="23">
                  <c:v>8.6400000000000005E-2</c:v>
                </c:pt>
                <c:pt idx="24">
                  <c:v>8.0799999999999997E-2</c:v>
                </c:pt>
                <c:pt idx="25">
                  <c:v>7.5700000000000003E-2</c:v>
                </c:pt>
                <c:pt idx="26">
                  <c:v>6.5700000000000008E-2</c:v>
                </c:pt>
                <c:pt idx="27">
                  <c:v>6.2199999999999998E-2</c:v>
                </c:pt>
                <c:pt idx="28">
                  <c:v>5.62E-2</c:v>
                </c:pt>
                <c:pt idx="29">
                  <c:v>5.4900000000000004E-2</c:v>
                </c:pt>
                <c:pt idx="30">
                  <c:v>5.1900000000000002E-2</c:v>
                </c:pt>
                <c:pt idx="31">
                  <c:v>4.7E-2</c:v>
                </c:pt>
                <c:pt idx="32">
                  <c:v>3.7000000000000005E-2</c:v>
                </c:pt>
                <c:pt idx="33">
                  <c:v>3.0600000000000002E-2</c:v>
                </c:pt>
                <c:pt idx="34">
                  <c:v>3.0299999999999997E-2</c:v>
                </c:pt>
                <c:pt idx="35">
                  <c:v>2.69E-2</c:v>
                </c:pt>
                <c:pt idx="36">
                  <c:v>2.2000000000000002E-2</c:v>
                </c:pt>
                <c:pt idx="37">
                  <c:v>2.1800000000000003E-2</c:v>
                </c:pt>
                <c:pt idx="38">
                  <c:v>1.26E-2</c:v>
                </c:pt>
                <c:pt idx="39">
                  <c:v>1.0700000000000001E-2</c:v>
                </c:pt>
                <c:pt idx="40">
                  <c:v>8.9999999999999998E-4</c:v>
                </c:pt>
                <c:pt idx="41">
                  <c:v>-7.4000000000000003E-3</c:v>
                </c:pt>
                <c:pt idx="42">
                  <c:v>-3.7499999999999999E-2</c:v>
                </c:pt>
                <c:pt idx="43">
                  <c:v>-5.6300000000000003E-2</c:v>
                </c:pt>
                <c:pt idx="44">
                  <c:v>-6.8699999999999997E-2</c:v>
                </c:pt>
                <c:pt idx="45">
                  <c:v>-8.3599999999999994E-2</c:v>
                </c:pt>
                <c:pt idx="46">
                  <c:v>-9.4600000000000017E-2</c:v>
                </c:pt>
                <c:pt idx="47">
                  <c:v>-0.2596</c:v>
                </c:pt>
              </c:numCache>
            </c:numRef>
          </c:val>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18-F3AE-4C5B-AF93-3962E30126DC}"/>
            </c:ext>
          </c:extLst>
        </c:ser>
        <c:dLbls>
          <c:showLegendKey val="0"/>
          <c:showVal val="0"/>
          <c:showCatName val="0"/>
          <c:showSerName val="0"/>
          <c:showPercent val="0"/>
          <c:showBubbleSize val="0"/>
        </c:dLbls>
        <c:gapWidth val="100"/>
        <c:overlap val="100"/>
        <c:axId val="1716767584"/>
        <c:axId val="1712898032"/>
      </c:barChart>
      <c:catAx>
        <c:axId val="1716767584"/>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5400000" spcFirstLastPara="1" vertOverflow="ellipsis" wrap="square" anchor="ctr" anchorCtr="1"/>
          <a:lstStyle/>
          <a:p>
            <a:pPr algn="just">
              <a:defRPr sz="900" b="0" i="0" u="none" strike="noStrike" kern="1200" baseline="0" smtId="4294967295">
                <a:solidFill>
                  <a:schemeClr val="tx1">
                    <a:lumMod val="65000"/>
                    <a:lumOff val="35000"/>
                  </a:schemeClr>
                </a:solidFill>
                <a:latin typeface="Arial" pitchFamily="34" charset="0"/>
                <a:ea typeface="+mn-ea"/>
                <a:cs typeface="Arial" pitchFamily="34" charset="0"/>
              </a:defRPr>
            </a:pPr>
            <a:endParaRPr lang="en-US"/>
          </a:p>
        </c:txPr>
        <c:crossAx val="1712898032"/>
        <c:crossesAt val="0"/>
        <c:auto val="0"/>
        <c:lblAlgn val="r"/>
        <c:lblOffset val="100"/>
        <c:tickLblSkip val="1"/>
        <c:noMultiLvlLbl val="0"/>
      </c:catAx>
      <c:valAx>
        <c:axId val="171289803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w="12700">
            <a:noFill/>
          </a:ln>
          <a:effectLst/>
        </c:spPr>
        <c:txPr>
          <a:bodyPr rot="-60000000" spcFirstLastPara="1" vertOverflow="ellipsis" vert="horz" wrap="square" anchor="ctr" anchorCtr="1"/>
          <a:lstStyle/>
          <a:p>
            <a:pPr>
              <a:defRPr sz="900" b="0" i="0" u="none" strike="noStrike" kern="1200" baseline="0" smtId="4294967295">
                <a:solidFill>
                  <a:schemeClr val="tx1">
                    <a:lumMod val="65000"/>
                    <a:lumOff val="35000"/>
                  </a:schemeClr>
                </a:solidFill>
                <a:latin typeface="Arial" pitchFamily="34" charset="0"/>
                <a:ea typeface="+mn-ea"/>
                <a:cs typeface="Arial" pitchFamily="34" charset="0"/>
              </a:defRPr>
            </a:pPr>
            <a:endParaRPr lang="en-US"/>
          </a:p>
        </c:txPr>
        <c:crossAx val="1716767584"/>
        <c:crosses val="autoZero"/>
        <c:crossBetween val="between"/>
      </c:valAx>
      <c:spPr>
        <a:noFill/>
        <a:ln>
          <a:noFill/>
        </a:ln>
        <a:effectLst/>
      </c:spPr>
    </c:plotArea>
    <c:plotVisOnly val="1"/>
    <c:dispBlanksAs val="gap"/>
    <c:showDLblsOverMax val="0"/>
    <c:extLst xmlns:a14="http://schemas.microsoft.com/office/drawing/2010/main" xmlns:wp="http://schemas.openxmlformats.org/drawingml/2006/wordprocessingDrawing" xmlns:w="http://schemas.openxmlformats.org/wordprocessingml/2006/main" xmlns:m="http://schemas.openxmlformats.org/officeDocument/2006/math"/>
  </c:chart>
  <c:spPr>
    <a:solidFill>
      <a:schemeClr val="bg1"/>
    </a:solidFill>
    <a:ln w="9525" cap="flat" cmpd="sng" algn="ctr">
      <a:noFill/>
      <a:round/>
    </a:ln>
    <a:effectLst/>
  </c:spPr>
  <c:txPr>
    <a:bodyPr/>
    <a:lstStyle/>
    <a:p>
      <a:pPr>
        <a:defRPr sz="1000" smtId="4294967295"/>
      </a:pPr>
      <a:endParaRPr lang="en-US"/>
    </a:p>
  </c:txPr>
  <c:externalData r:id="rId4">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396702527999878"/>
          <c:y val="8.1301987171173096E-2"/>
          <c:w val="0.53142434358596802"/>
          <c:h val="0.81752520799636841"/>
        </c:manualLayout>
      </c:layout>
      <c:doughnutChart>
        <c:varyColors val="1"/>
        <c:ser>
          <c:idx val="0"/>
          <c:order val="0"/>
          <c:tx>
            <c:strRef>
              <c:f>'Pie Charts'!$N$28</c:f>
              <c:strCache>
                <c:ptCount val="1"/>
                <c:pt idx="0">
                  <c:v>Percent</c:v>
                </c:pt>
              </c:strCache>
            </c:strRef>
          </c:tx>
          <c:spPr>
            <a:ln>
              <a:noFill/>
            </a:ln>
          </c:spPr>
          <c:dPt>
            <c:idx val="0"/>
            <c:bubble3D val="0"/>
            <c:spPr>
              <a:solidFill>
                <a:srgbClr val="432547"/>
              </a:solidFill>
              <a:ln w="19050">
                <a:noFill/>
              </a:ln>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1-0C2D-4501-A4F5-64ECC5BF61A3}"/>
              </c:ext>
            </c:extLst>
          </c:dPt>
          <c:dPt>
            <c:idx val="1"/>
            <c:bubble3D val="0"/>
            <c:spPr>
              <a:solidFill>
                <a:srgbClr val="98709C"/>
              </a:solidFill>
              <a:ln w="19050">
                <a:noFill/>
              </a:ln>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3-0C2D-4501-A4F5-64ECC5BF61A3}"/>
              </c:ext>
            </c:extLst>
          </c:dPt>
          <c:dPt>
            <c:idx val="2"/>
            <c:bubble3D val="0"/>
            <c:spPr>
              <a:solidFill>
                <a:schemeClr val="bg1">
                  <a:lumMod val="75000"/>
                </a:schemeClr>
              </a:solidFill>
              <a:ln w="19050">
                <a:noFill/>
              </a:ln>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5-0C2D-4501-A4F5-64ECC5BF61A3}"/>
              </c:ext>
            </c:extLst>
          </c:dPt>
          <c:dPt>
            <c:idx val="3"/>
            <c:bubble3D val="0"/>
            <c:spPr>
              <a:solidFill>
                <a:schemeClr val="bg1">
                  <a:lumMod val="75000"/>
                </a:schemeClr>
              </a:solidFill>
              <a:ln w="19050">
                <a:noFill/>
              </a:ln>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7-0C2D-4501-A4F5-64ECC5BF61A3}"/>
              </c:ext>
            </c:extLst>
          </c:dPt>
          <c:cat>
            <c:strRef>
              <c:f>'Pie Charts'!$M$29:$M$30</c:f>
              <c:strCache>
                <c:ptCount val="2"/>
                <c:pt idx="0">
                  <c:v>US</c:v>
                </c:pt>
                <c:pt idx="1">
                  <c:v>World</c:v>
                </c:pt>
              </c:strCache>
            </c:strRef>
          </c:cat>
          <c:val>
            <c:numRef>
              <c:f>'Pie Charts'!$N$29:$N$30</c:f>
              <c:numCache>
                <c:formatCode>0%</c:formatCode>
                <c:ptCount val="2"/>
                <c:pt idx="0">
                  <c:v>0.71417926426332312</c:v>
                </c:pt>
                <c:pt idx="1">
                  <c:v>0.28582073573667682</c:v>
                </c:pt>
              </c:numCache>
            </c:numRef>
          </c:val>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8-0C2D-4501-A4F5-64ECC5BF61A3}"/>
            </c:ext>
          </c:extLst>
        </c:ser>
        <c:dLbls>
          <c:showLegendKey val="0"/>
          <c:showVal val="0"/>
          <c:showCatName val="0"/>
          <c:showSerName val="0"/>
          <c:showPercent val="0"/>
          <c:showBubbleSize val="0"/>
          <c:showLeaderLines val="1"/>
        </c:dLbls>
        <c:firstSliceAng val="0"/>
        <c:holeSize val="90"/>
      </c:doughnutChart>
      <c:spPr>
        <a:noFill/>
        <a:ln>
          <a:noFill/>
        </a:ln>
        <a:effectLst/>
      </c:spPr>
    </c:plotArea>
    <c:plotVisOnly val="1"/>
    <c:dispBlanksAs val="gap"/>
    <c:showDLblsOverMax val="0"/>
    <c:extLst xmlns:a14="http://schemas.microsoft.com/office/drawing/2010/main" xmlns:wp="http://schemas.openxmlformats.org/drawingml/2006/wordprocessingDrawing" xmlns:w="http://schemas.openxmlformats.org/wordprocessingml/2006/main" xmlns:m="http://schemas.openxmlformats.org/officeDocument/2006/math"/>
  </c:chart>
  <c:spPr>
    <a:noFill/>
    <a:ln w="9525" cap="flat" cmpd="sng" algn="ctr">
      <a:noFill/>
      <a:round/>
    </a:ln>
    <a:effectLst/>
  </c:spPr>
  <c:txPr>
    <a:bodyPr/>
    <a:lstStyle/>
    <a:p>
      <a:pPr>
        <a:defRPr/>
      </a:pPr>
      <a:endParaRPr lang="en-US"/>
    </a:p>
  </c:txPr>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9695159047842026E-2"/>
          <c:y val="9.9541567265987396E-2"/>
          <c:w val="0.94650983810424805"/>
          <c:h val="0.75207632780075073"/>
        </c:manualLayout>
      </c:layout>
      <c:barChart>
        <c:barDir val="bar"/>
        <c:grouping val="clustered"/>
        <c:varyColors val="0"/>
        <c:ser>
          <c:idx val="0"/>
          <c:order val="0"/>
          <c:tx>
            <c:strRef>
              <c:f>'REITs (Qtr)'!$P$6</c:f>
              <c:strCache>
                <c:ptCount val="1"/>
                <c:pt idx="0">
                  <c:v>Returns</c:v>
                </c:pt>
              </c:strCache>
            </c:strRef>
          </c:tx>
          <c:spPr>
            <a:solidFill>
              <a:srgbClr val="432547"/>
            </a:solidFill>
          </c:spPr>
          <c:invertIfNegative val="0"/>
          <c:dPt>
            <c:idx val="0"/>
            <c:invertIfNegative val="0"/>
            <c:bubble3D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3-4F88-4E03-B543-3844858E9E27}"/>
              </c:ext>
            </c:extLst>
          </c:dPt>
          <c:dPt>
            <c:idx val="1"/>
            <c:invertIfNegative val="0"/>
            <c:bubble3D val="0"/>
            <c:spPr>
              <a:solidFill>
                <a:srgbClr val="98709C"/>
              </a:solidFill>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1-4F88-4E03-B543-3844858E9E27}"/>
              </c:ext>
            </c:extLst>
          </c:dPt>
          <c:dLbls>
            <c:dLbl>
              <c:idx val="0"/>
              <c:spPr/>
              <c:txPr>
                <a:bodyPr wrap="square" lIns="38100" tIns="19050" rIns="38100" bIns="19050" anchor="ctr">
                  <a:spAutoFit/>
                </a:bodyPr>
                <a:lstStyle/>
                <a:p>
                  <a:pPr>
                    <a:defRPr smtId="4294967295">
                      <a:solidFill>
                        <a:schemeClr val="tx1"/>
                      </a:solidFill>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3-4F88-4E03-B543-3844858E9E27}"/>
                </c:ext>
              </c:extLst>
            </c:dLbl>
            <c:dLbl>
              <c:idx val="1"/>
              <c:layout>
                <c:manualLayout>
                  <c:x val="0"/>
                  <c:y val="7.4963692998871362E-17"/>
                </c:manualLayout>
              </c:layout>
              <c:spPr/>
              <c:txPr>
                <a:bodyPr wrap="square" lIns="38100" tIns="19050" rIns="38100" bIns="19050" anchor="ctr">
                  <a:spAutoFit/>
                </a:bodyPr>
                <a:lstStyle/>
                <a:p>
                  <a:pPr>
                    <a:defRPr smtId="4294967295">
                      <a:solidFill>
                        <a:schemeClr val="tx1"/>
                      </a:solidFill>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4F88-4E03-B543-3844858E9E27}"/>
                </c:ext>
              </c:extLst>
            </c:dLbl>
            <c:spPr>
              <a:noFill/>
              <a:ln>
                <a:noFill/>
              </a:ln>
              <a:effectLst/>
            </c:spPr>
            <c:txPr>
              <a:bodyPr wrap="square" lIns="38100" tIns="19050" rIns="38100" bIns="19050" anchor="ctr">
                <a:spAutoFit/>
              </a:bodyPr>
              <a:lstStyle/>
              <a:p>
                <a:pPr>
                  <a:defRPr smtId="4294967295">
                    <a:solidFill>
                      <a:schemeClr val="tx1"/>
                    </a:solidFill>
                  </a:defRPr>
                </a:pPr>
                <a:endParaRPr lang="en-US"/>
              </a:p>
            </c:txPr>
            <c:showLegendKey val="0"/>
            <c:showVal val="1"/>
            <c:showCatName val="0"/>
            <c:showSerName val="0"/>
            <c:showPercent val="0"/>
            <c:showBubbleSize val="0"/>
            <c:showLeaderLines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1"/>
              </c:ext>
            </c:extLst>
          </c:dLbls>
          <c:cat>
            <c:strRef>
              <c:f>'REITs (Qtr)'!$O$7:$O$8</c:f>
              <c:strCache>
                <c:ptCount val="2"/>
                <c:pt idx="0">
                  <c:v>US REITS</c:v>
                </c:pt>
                <c:pt idx="1">
                  <c:v>Global ex US REITS</c:v>
                </c:pt>
              </c:strCache>
            </c:strRef>
          </c:cat>
          <c:val>
            <c:numRef>
              <c:f>'REITs (Qtr)'!$P$7:$P$8</c:f>
              <c:numCache>
                <c:formatCode>0.00</c:formatCode>
                <c:ptCount val="2"/>
                <c:pt idx="0">
                  <c:v>12.37</c:v>
                </c:pt>
                <c:pt idx="1">
                  <c:v>7.23</c:v>
                </c:pt>
              </c:numCache>
            </c:numRef>
          </c:val>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2-4F88-4E03-B543-3844858E9E27}"/>
            </c:ext>
          </c:extLst>
        </c:ser>
        <c:dLbls>
          <c:showLegendKey val="0"/>
          <c:showVal val="0"/>
          <c:showCatName val="0"/>
          <c:showSerName val="0"/>
          <c:showPercent val="0"/>
          <c:showBubbleSize val="0"/>
        </c:dLbls>
        <c:gapWidth val="200"/>
        <c:overlap val="100"/>
        <c:axId val="107864064"/>
        <c:axId val="107865600"/>
      </c:barChart>
      <c:catAx>
        <c:axId val="107864064"/>
        <c:scaling>
          <c:orientation val="maxMin"/>
        </c:scaling>
        <c:delete val="0"/>
        <c:axPos val="l"/>
        <c:numFmt formatCode="General" sourceLinked="0"/>
        <c:majorTickMark val="none"/>
        <c:minorTickMark val="none"/>
        <c:tickLblPos val="none"/>
        <c:spPr>
          <a:noFill/>
          <a:ln w="3175">
            <a:solidFill>
              <a:schemeClr val="bg1">
                <a:lumMod val="65000"/>
              </a:schemeClr>
            </a:solidFill>
          </a:ln>
        </c:spPr>
        <c:crossAx val="107865600"/>
        <c:crossesAt val="0"/>
        <c:auto val="0"/>
        <c:lblAlgn val="ctr"/>
        <c:lblOffset val="100"/>
        <c:noMultiLvlLbl val="0"/>
      </c:catAx>
      <c:valAx>
        <c:axId val="107865600"/>
        <c:scaling>
          <c:orientation val="minMax"/>
        </c:scaling>
        <c:delete val="0"/>
        <c:axPos val="t"/>
        <c:numFmt formatCode="0.00" sourceLinked="1"/>
        <c:majorTickMark val="none"/>
        <c:minorTickMark val="none"/>
        <c:tickLblPos val="none"/>
        <c:spPr>
          <a:ln>
            <a:noFill/>
          </a:ln>
        </c:spPr>
        <c:crossAx val="107864064"/>
        <c:crosses val="autoZero"/>
        <c:crossBetween val="between"/>
      </c:valAx>
    </c:plotArea>
    <c:plotVisOnly val="1"/>
    <c:dispBlanksAs val="gap"/>
    <c:showDLblsOverMax val="0"/>
  </c:chart>
  <c:txPr>
    <a:bodyPr/>
    <a:lstStyle/>
    <a:p>
      <a:pPr>
        <a:defRPr sz="900" smtId="4294967295"/>
      </a:pPr>
      <a:endParaRPr lang="en-US"/>
    </a:p>
  </c:txPr>
  <c:externalData r:id="rId2">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5317174196243286"/>
          <c:y val="1.7558528110384941E-2"/>
          <c:w val="0.63865900039672852"/>
          <c:h val="0.97043901681900024"/>
        </c:manualLayout>
      </c:layout>
      <c:barChart>
        <c:barDir val="bar"/>
        <c:grouping val="clustered"/>
        <c:varyColors val="0"/>
        <c:ser>
          <c:idx val="0"/>
          <c:order val="0"/>
          <c:tx>
            <c:strRef>
              <c:f>'Commodities (Qtr)'!$O$6</c:f>
              <c:strCache>
                <c:ptCount val="1"/>
                <c:pt idx="0">
                  <c:v>Negative</c:v>
                </c:pt>
              </c:strCache>
            </c:strRef>
          </c:tx>
          <c:spPr>
            <a:solidFill>
              <a:sysClr val="window" lastClr="FFFFFF">
                <a:lumMod val="75000"/>
              </a:sysClr>
            </a:solidFill>
          </c:spPr>
          <c:invertIfNegative val="0"/>
          <c:dLbls>
            <c:dLbl>
              <c:idx val="0"/>
              <c:tx>
                <c:rich>
                  <a:bodyPr/>
                  <a:lstStyle/>
                  <a:p>
                    <a:pPr>
                      <a:defRPr sz="900"/>
                    </a:pPr>
                    <a:fld id="{14A2FB82-48DA-4F94-925F-07F41DFAA924}" type="CELLRANGE">
                      <a:rPr lang="en-US"/>
                      <a:pPr>
                        <a:defRPr sz="900"/>
                      </a:pPr>
                      <a:t>[CELLRANGE]</a:t>
                    </a:fld>
                    <a:endParaRPr lang="en-US"/>
                  </a:p>
                </c:rich>
              </c:tx>
              <c:sp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dlblFieldTable/>
                  <c15:showDataLabelsRange val="1"/>
                </c:ext>
                <c:ext xmlns:c16="http://schemas.microsoft.com/office/drawing/2014/chart" uri="{C3380CC4-5D6E-409C-BE32-E72D297353CC}">
                  <c16:uniqueId val="{00000000-B52A-4D30-876A-6F16E8E45FDE}"/>
                </c:ext>
              </c:extLst>
            </c:dLbl>
            <c:dLbl>
              <c:idx val="1"/>
              <c:tx>
                <c:rich>
                  <a:bodyPr/>
                  <a:lstStyle/>
                  <a:p>
                    <a:pPr>
                      <a:defRPr sz="900"/>
                    </a:pPr>
                    <a:fld id="{1A7F8A30-E363-4682-8E13-1ACBB6A59283}"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1-B52A-4D30-876A-6F16E8E45FDE}"/>
                </c:ext>
              </c:extLst>
            </c:dLbl>
            <c:dLbl>
              <c:idx val="2"/>
              <c:tx>
                <c:rich>
                  <a:bodyPr/>
                  <a:lstStyle/>
                  <a:p>
                    <a:pPr>
                      <a:defRPr sz="900"/>
                    </a:pPr>
                    <a:fld id="{00EAC193-79EF-40DF-88DA-4F5972F63170}"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2-B52A-4D30-876A-6F16E8E45FDE}"/>
                </c:ext>
              </c:extLst>
            </c:dLbl>
            <c:dLbl>
              <c:idx val="3"/>
              <c:tx>
                <c:rich>
                  <a:bodyPr/>
                  <a:lstStyle/>
                  <a:p>
                    <a:pPr>
                      <a:defRPr sz="900"/>
                    </a:pPr>
                    <a:fld id="{2BA4AE3F-5033-4805-9AC2-23AEC75BDA6C}"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3-B52A-4D30-876A-6F16E8E45FDE}"/>
                </c:ext>
              </c:extLst>
            </c:dLbl>
            <c:dLbl>
              <c:idx val="4"/>
              <c:tx>
                <c:rich>
                  <a:bodyPr/>
                  <a:lstStyle/>
                  <a:p>
                    <a:pPr>
                      <a:defRPr sz="900"/>
                    </a:pPr>
                    <a:fld id="{D5668B2C-0C15-410E-B64C-0C22EEA394D7}"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4-B52A-4D30-876A-6F16E8E45FDE}"/>
                </c:ext>
              </c:extLst>
            </c:dLbl>
            <c:dLbl>
              <c:idx val="5"/>
              <c:tx>
                <c:rich>
                  <a:bodyPr/>
                  <a:lstStyle/>
                  <a:p>
                    <a:pPr>
                      <a:defRPr sz="900"/>
                    </a:pPr>
                    <a:fld id="{4CC1F671-DC4D-4985-AF41-7BFAF3F2837F}"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5-B52A-4D30-876A-6F16E8E45FDE}"/>
                </c:ext>
              </c:extLst>
            </c:dLbl>
            <c:dLbl>
              <c:idx val="6"/>
              <c:tx>
                <c:rich>
                  <a:bodyPr/>
                  <a:lstStyle/>
                  <a:p>
                    <a:pPr>
                      <a:defRPr sz="900"/>
                    </a:pPr>
                    <a:fld id="{F54D1148-87A1-4371-A26A-945AD8C8248C}"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6-B52A-4D30-876A-6F16E8E45FDE}"/>
                </c:ext>
              </c:extLst>
            </c:dLbl>
            <c:dLbl>
              <c:idx val="7"/>
              <c:tx>
                <c:rich>
                  <a:bodyPr/>
                  <a:lstStyle/>
                  <a:p>
                    <a:pPr>
                      <a:defRPr sz="900">
                        <a:solidFill>
                          <a:srgbClr val="C00000"/>
                        </a:solidFill>
                      </a:defRPr>
                    </a:pPr>
                    <a:fld id="{571660D3-1D02-44BE-A9F8-6158846787DD}"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B52A-4D30-876A-6F16E8E45FDE}"/>
                </c:ext>
              </c:extLst>
            </c:dLbl>
            <c:dLbl>
              <c:idx val="8"/>
              <c:tx>
                <c:rich>
                  <a:bodyPr/>
                  <a:lstStyle/>
                  <a:p>
                    <a:pPr>
                      <a:defRPr sz="900">
                        <a:solidFill>
                          <a:srgbClr val="C00000"/>
                        </a:solidFill>
                      </a:defRPr>
                    </a:pPr>
                    <a:fld id="{7E5D23B2-F076-48B9-B553-21A37EA4BB81}"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B52A-4D30-876A-6F16E8E45FDE}"/>
                </c:ext>
              </c:extLst>
            </c:dLbl>
            <c:dLbl>
              <c:idx val="9"/>
              <c:tx>
                <c:rich>
                  <a:bodyPr/>
                  <a:lstStyle/>
                  <a:p>
                    <a:pPr>
                      <a:defRPr sz="900">
                        <a:solidFill>
                          <a:srgbClr val="C00000"/>
                        </a:solidFill>
                      </a:defRPr>
                    </a:pPr>
                    <a:fld id="{8B1A76F4-CD42-4190-8801-FAC547F4B2C5}"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B52A-4D30-876A-6F16E8E45FDE}"/>
                </c:ext>
              </c:extLst>
            </c:dLbl>
            <c:dLbl>
              <c:idx val="10"/>
              <c:tx>
                <c:rich>
                  <a:bodyPr/>
                  <a:lstStyle/>
                  <a:p>
                    <a:pPr>
                      <a:defRPr sz="900">
                        <a:solidFill>
                          <a:srgbClr val="C00000"/>
                        </a:solidFill>
                      </a:defRPr>
                    </a:pPr>
                    <a:fld id="{958644FC-1F06-4743-A767-D7D03B46BEBC}"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B52A-4D30-876A-6F16E8E45FDE}"/>
                </c:ext>
              </c:extLst>
            </c:dLbl>
            <c:dLbl>
              <c:idx val="11"/>
              <c:tx>
                <c:rich>
                  <a:bodyPr/>
                  <a:lstStyle/>
                  <a:p>
                    <a:pPr>
                      <a:defRPr sz="900">
                        <a:solidFill>
                          <a:srgbClr val="C00000"/>
                        </a:solidFill>
                      </a:defRPr>
                    </a:pPr>
                    <a:fld id="{B9917C93-E46C-4D05-B11B-C22BECCBE47C}"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B52A-4D30-876A-6F16E8E45FDE}"/>
                </c:ext>
              </c:extLst>
            </c:dLbl>
            <c:dLbl>
              <c:idx val="12"/>
              <c:tx>
                <c:rich>
                  <a:bodyPr/>
                  <a:lstStyle/>
                  <a:p>
                    <a:pPr>
                      <a:defRPr sz="900">
                        <a:solidFill>
                          <a:srgbClr val="C00000"/>
                        </a:solidFill>
                      </a:defRPr>
                    </a:pPr>
                    <a:fld id="{CFDC8DC4-A2FB-4685-AA9F-946003A7D10B}"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B52A-4D30-876A-6F16E8E45FDE}"/>
                </c:ext>
              </c:extLst>
            </c:dLbl>
            <c:dLbl>
              <c:idx val="13"/>
              <c:tx>
                <c:rich>
                  <a:bodyPr/>
                  <a:lstStyle/>
                  <a:p>
                    <a:pPr>
                      <a:defRPr sz="900">
                        <a:solidFill>
                          <a:srgbClr val="C00000"/>
                        </a:solidFill>
                      </a:defRPr>
                    </a:pPr>
                    <a:fld id="{E05837CC-2EDD-4F0C-92D3-1459A0E9CD5D}"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B52A-4D30-876A-6F16E8E45FDE}"/>
                </c:ext>
              </c:extLst>
            </c:dLbl>
            <c:dLbl>
              <c:idx val="14"/>
              <c:tx>
                <c:rich>
                  <a:bodyPr/>
                  <a:lstStyle/>
                  <a:p>
                    <a:pPr>
                      <a:defRPr sz="900">
                        <a:solidFill>
                          <a:srgbClr val="C00000"/>
                        </a:solidFill>
                      </a:defRPr>
                    </a:pPr>
                    <a:fld id="{E32C1575-A185-48B2-B161-6534AEBE1CB7}"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E-B52A-4D30-876A-6F16E8E45FDE}"/>
                </c:ext>
              </c:extLst>
            </c:dLbl>
            <c:dLbl>
              <c:idx val="15"/>
              <c:tx>
                <c:rich>
                  <a:bodyPr/>
                  <a:lstStyle/>
                  <a:p>
                    <a:pPr>
                      <a:defRPr sz="900">
                        <a:solidFill>
                          <a:srgbClr val="C00000"/>
                        </a:solidFill>
                      </a:defRPr>
                    </a:pPr>
                    <a:fld id="{B6E2A18D-04B6-472C-B262-EBFD062455A5}"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F-B52A-4D30-876A-6F16E8E45FDE}"/>
                </c:ext>
              </c:extLst>
            </c:dLbl>
            <c:dLbl>
              <c:idx val="16"/>
              <c:tx>
                <c:rich>
                  <a:bodyPr/>
                  <a:lstStyle/>
                  <a:p>
                    <a:pPr>
                      <a:defRPr sz="900">
                        <a:solidFill>
                          <a:srgbClr val="C00000"/>
                        </a:solidFill>
                      </a:defRPr>
                    </a:pPr>
                    <a:fld id="{503BD0AC-2C34-4657-B001-6596DEDF3CAB}"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0-B52A-4D30-876A-6F16E8E45FDE}"/>
                </c:ext>
              </c:extLst>
            </c:dLbl>
            <c:dLbl>
              <c:idx val="17"/>
              <c:tx>
                <c:rich>
                  <a:bodyPr/>
                  <a:lstStyle/>
                  <a:p>
                    <a:pPr>
                      <a:defRPr sz="900">
                        <a:solidFill>
                          <a:srgbClr val="C00000"/>
                        </a:solidFill>
                      </a:defRPr>
                    </a:pPr>
                    <a:fld id="{96C9414A-9BAA-4939-B4E5-48D5528335F9}"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1-B52A-4D30-876A-6F16E8E45FDE}"/>
                </c:ext>
              </c:extLst>
            </c:dLbl>
            <c:dLbl>
              <c:idx val="18"/>
              <c:tx>
                <c:rich>
                  <a:bodyPr/>
                  <a:lstStyle/>
                  <a:p>
                    <a:pPr>
                      <a:defRPr sz="900">
                        <a:solidFill>
                          <a:srgbClr val="C00000"/>
                        </a:solidFill>
                      </a:defRPr>
                    </a:pPr>
                    <a:fld id="{53D8061E-7B82-4098-842D-9024E195FC36}"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2-B52A-4D30-876A-6F16E8E45FDE}"/>
                </c:ext>
              </c:extLst>
            </c:dLbl>
            <c:dLbl>
              <c:idx val="19"/>
              <c:tx>
                <c:rich>
                  <a:bodyPr/>
                  <a:lstStyle/>
                  <a:p>
                    <a:pPr>
                      <a:defRPr sz="900">
                        <a:solidFill>
                          <a:srgbClr val="C00000"/>
                        </a:solidFill>
                      </a:defRPr>
                    </a:pPr>
                    <a:fld id="{DA61360D-68C7-436D-8E01-D855104827B7}"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3-B52A-4D30-876A-6F16E8E45FDE}"/>
                </c:ext>
              </c:extLst>
            </c:dLbl>
            <c:dLbl>
              <c:idx val="20"/>
              <c:tx>
                <c:rich>
                  <a:bodyPr/>
                  <a:lstStyle/>
                  <a:p>
                    <a:pPr>
                      <a:defRPr sz="900">
                        <a:solidFill>
                          <a:srgbClr val="C00000"/>
                        </a:solidFill>
                      </a:defRPr>
                    </a:pPr>
                    <a:fld id="{C45D202E-6326-4A62-8AD2-AFD088CF58EA}"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4-B52A-4D30-876A-6F16E8E45FDE}"/>
                </c:ext>
              </c:extLst>
            </c:dLbl>
            <c:dLbl>
              <c:idx val="21"/>
              <c:tx>
                <c:rich>
                  <a:bodyPr/>
                  <a:lstStyle/>
                  <a:p>
                    <a:pPr>
                      <a:defRPr sz="900">
                        <a:solidFill>
                          <a:srgbClr val="C00000"/>
                        </a:solidFill>
                      </a:defRPr>
                    </a:pPr>
                    <a:fld id="{B610297B-7DD9-4A56-93E3-14D3764D51A0}"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5-B52A-4D30-876A-6F16E8E45FDE}"/>
                </c:ext>
              </c:extLst>
            </c:dLbl>
            <c:dLbl>
              <c:idx val="22"/>
              <c:tx>
                <c:rich>
                  <a:bodyPr/>
                  <a:lstStyle/>
                  <a:p>
                    <a:pPr>
                      <a:defRPr sz="900">
                        <a:solidFill>
                          <a:srgbClr val="C00000"/>
                        </a:solidFill>
                      </a:defRPr>
                    </a:pPr>
                    <a:fld id="{D7FFCD66-6711-4F1A-A0FD-E4C6804779AC}"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6-B52A-4D30-876A-6F16E8E45FDE}"/>
                </c:ext>
              </c:extLst>
            </c:dLbl>
            <c:dLbl>
              <c:idx val="23"/>
              <c:tx>
                <c:rich>
                  <a:bodyPr/>
                  <a:lstStyle/>
                  <a:p>
                    <a:pPr>
                      <a:defRPr sz="900">
                        <a:solidFill>
                          <a:srgbClr val="C00000"/>
                        </a:solidFill>
                      </a:defRPr>
                    </a:pPr>
                    <a:fld id="{936C049E-6475-4DF7-B2C9-A825C85C9D88}"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7-B52A-4D30-876A-6F16E8E45FDE}"/>
                </c:ext>
              </c:extLst>
            </c:dLbl>
            <c:dLbl>
              <c:idx val="24"/>
              <c:tx>
                <c:rich>
                  <a:bodyPr anchorCtr="0"/>
                  <a:lstStyle/>
                  <a:p>
                    <a:pPr algn="ctr">
                      <a:defRPr lang="en-US" sz="900" b="0" i="0" u="none" strike="noStrike" kern="1200" baseline="0">
                        <a:solidFill>
                          <a:srgbClr val="C00000"/>
                        </a:solidFill>
                        <a:latin typeface="Arial" pitchFamily="34" charset="0"/>
                        <a:ea typeface="+mn-ea"/>
                        <a:cs typeface="Arial" pitchFamily="34" charset="0"/>
                      </a:defRPr>
                    </a:pPr>
                    <a:fld id="{6A36FB3C-8B18-47EE-A3F5-D3B87B79E3B3}" type="CELLRANGE">
                      <a:rPr lang="en-US"/>
                      <a:pPr algn="ctr">
                        <a:defRPr lang="en-US" sz="900" b="0" i="0" u="none" strike="noStrike" kern="1200" baseline="0">
                          <a:solidFill>
                            <a:srgbClr val="C00000"/>
                          </a:solidFill>
                          <a:latin typeface="Arial" pitchFamily="34" charset="0"/>
                          <a:ea typeface="+mn-ea"/>
                          <a:cs typeface="Arial" pitchFamily="34" charset="0"/>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0-537C-4713-8F8A-4AF2B26D3FC7}"/>
                </c:ext>
              </c:extLst>
            </c:dLbl>
            <c:spPr>
              <a:noFill/>
              <a:ln>
                <a:noFill/>
              </a:ln>
              <a:effectLst/>
            </c:spPr>
            <c:txPr>
              <a:bodyPr wrap="square" lIns="38100" tIns="19050" rIns="38100" bIns="19050" anchor="ctr">
                <a:spAutoFit/>
              </a:bodyPr>
              <a:lstStyle/>
              <a:p>
                <a:pPr>
                  <a:defRPr sz="900" smtId="4294967295">
                    <a:solidFill>
                      <a:srgbClr val="C00000"/>
                    </a:solidFill>
                    <a:latin typeface="Arial" pitchFamily="34" charset="0"/>
                    <a:cs typeface="Arial" pitchFamily="34" charset="0"/>
                  </a:defRPr>
                </a:pPr>
                <a:endParaRPr lang="en-US"/>
              </a:p>
            </c:txPr>
            <c:showLegendKey val="0"/>
            <c:showVal val="0"/>
            <c:showCatName val="0"/>
            <c:showSerName val="0"/>
            <c:showPercent val="0"/>
            <c:showBubbleSize val="0"/>
            <c:showLeaderLines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1"/>
                <c15:showLeaderLines val="1"/>
              </c:ext>
            </c:extLst>
          </c:dLbls>
          <c:cat>
            <c:strRef>
              <c:f>'Commodities (Qtr)'!$N$7:$N$31</c:f>
              <c:strCache>
                <c:ptCount val="25"/>
                <c:pt idx="0">
                  <c:v>Cocoa</c:v>
                </c:pt>
                <c:pt idx="1">
                  <c:v>Zinc</c:v>
                </c:pt>
                <c:pt idx="2">
                  <c:v>Copper</c:v>
                </c:pt>
                <c:pt idx="3">
                  <c:v>Coffee</c:v>
                </c:pt>
                <c:pt idx="4">
                  <c:v>Live Cattle</c:v>
                </c:pt>
                <c:pt idx="5">
                  <c:v>Cotton</c:v>
                </c:pt>
                <c:pt idx="6">
                  <c:v>Soybean Oil</c:v>
                </c:pt>
                <c:pt idx="7">
                  <c:v>Lead</c:v>
                </c:pt>
                <c:pt idx="8">
                  <c:v>Soybean Meal</c:v>
                </c:pt>
                <c:pt idx="9">
                  <c:v>Soybeans</c:v>
                </c:pt>
                <c:pt idx="10">
                  <c:v>Kansas Wheat</c:v>
                </c:pt>
                <c:pt idx="11">
                  <c:v>Unleaded Gasoline</c:v>
                </c:pt>
                <c:pt idx="12">
                  <c:v>Natural Gas</c:v>
                </c:pt>
                <c:pt idx="13">
                  <c:v>Nickel</c:v>
                </c:pt>
                <c:pt idx="14">
                  <c:v>Wheat</c:v>
                </c:pt>
                <c:pt idx="15">
                  <c:v>Sugar</c:v>
                </c:pt>
                <c:pt idx="16">
                  <c:v>Lean Hogs</c:v>
                </c:pt>
                <c:pt idx="17">
                  <c:v>Aluminum</c:v>
                </c:pt>
                <c:pt idx="18">
                  <c:v>Corn</c:v>
                </c:pt>
                <c:pt idx="19">
                  <c:v>Gas Oil</c:v>
                </c:pt>
                <c:pt idx="20">
                  <c:v>Heating Oil</c:v>
                </c:pt>
                <c:pt idx="21">
                  <c:v>Gold</c:v>
                </c:pt>
                <c:pt idx="22">
                  <c:v>Brent Crude</c:v>
                </c:pt>
                <c:pt idx="23">
                  <c:v>WTI Crude Oil</c:v>
                </c:pt>
                <c:pt idx="24">
                  <c:v>Silver</c:v>
                </c:pt>
              </c:strCache>
            </c:strRef>
          </c:cat>
          <c:val>
            <c:numRef>
              <c:f>'Commodities (Qtr)'!$O$7:$O$31</c:f>
              <c:numCache>
                <c:formatCode>0.00</c:formatCode>
                <c:ptCount val="25"/>
                <c:pt idx="0">
                  <c:v>0</c:v>
                </c:pt>
                <c:pt idx="1">
                  <c:v>0</c:v>
                </c:pt>
                <c:pt idx="2">
                  <c:v>0</c:v>
                </c:pt>
                <c:pt idx="3">
                  <c:v>0</c:v>
                </c:pt>
                <c:pt idx="4">
                  <c:v>0</c:v>
                </c:pt>
                <c:pt idx="5">
                  <c:v>0</c:v>
                </c:pt>
                <c:pt idx="6">
                  <c:v>0</c:v>
                </c:pt>
                <c:pt idx="7">
                  <c:v>-2.68</c:v>
                </c:pt>
                <c:pt idx="8">
                  <c:v>-4.0599999999999996</c:v>
                </c:pt>
                <c:pt idx="9">
                  <c:v>-4.2300000000000004</c:v>
                </c:pt>
                <c:pt idx="10">
                  <c:v>-4.4800000000000004</c:v>
                </c:pt>
                <c:pt idx="11">
                  <c:v>-4.79</c:v>
                </c:pt>
                <c:pt idx="12">
                  <c:v>-4.9400000000000004</c:v>
                </c:pt>
                <c:pt idx="13">
                  <c:v>-5.19</c:v>
                </c:pt>
                <c:pt idx="14">
                  <c:v>-7.04</c:v>
                </c:pt>
                <c:pt idx="15">
                  <c:v>-8.17</c:v>
                </c:pt>
                <c:pt idx="16">
                  <c:v>-8.4600000000000009</c:v>
                </c:pt>
                <c:pt idx="17">
                  <c:v>-9.89</c:v>
                </c:pt>
                <c:pt idx="18">
                  <c:v>-12.06</c:v>
                </c:pt>
                <c:pt idx="19">
                  <c:v>-12.81</c:v>
                </c:pt>
                <c:pt idx="20">
                  <c:v>-13.25</c:v>
                </c:pt>
                <c:pt idx="21">
                  <c:v>-13.54</c:v>
                </c:pt>
                <c:pt idx="22">
                  <c:v>-17.600000000000001</c:v>
                </c:pt>
                <c:pt idx="23">
                  <c:v>-19.12</c:v>
                </c:pt>
                <c:pt idx="24">
                  <c:v>-20.45</c:v>
                </c:pt>
              </c:numCache>
            </c:numRef>
          </c:val>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02D57815-91ED-43cb-92C2-25804820EDAC}">
              <c15:datalabelsRange>
                <c15:f>'Commodities (Qtr)'!$O$7:$O$31</c15:f>
                <c15:dlblRangeCache>
                  <c:ptCount val="25"/>
                  <c:pt idx="7">
                    <c:v>-2.68</c:v>
                  </c:pt>
                  <c:pt idx="8">
                    <c:v>-4.06</c:v>
                  </c:pt>
                  <c:pt idx="9">
                    <c:v>-4.23</c:v>
                  </c:pt>
                  <c:pt idx="10">
                    <c:v>-4.48</c:v>
                  </c:pt>
                  <c:pt idx="11">
                    <c:v>-4.79</c:v>
                  </c:pt>
                  <c:pt idx="12">
                    <c:v>-4.94</c:v>
                  </c:pt>
                  <c:pt idx="13">
                    <c:v>-5.19</c:v>
                  </c:pt>
                  <c:pt idx="14">
                    <c:v>-7.04</c:v>
                  </c:pt>
                  <c:pt idx="15">
                    <c:v>-8.17</c:v>
                  </c:pt>
                  <c:pt idx="16">
                    <c:v>-8.46</c:v>
                  </c:pt>
                  <c:pt idx="17">
                    <c:v>-9.89</c:v>
                  </c:pt>
                  <c:pt idx="18">
                    <c:v>-12.06</c:v>
                  </c:pt>
                  <c:pt idx="19">
                    <c:v>-12.81</c:v>
                  </c:pt>
                  <c:pt idx="20">
                    <c:v>-13.25</c:v>
                  </c:pt>
                  <c:pt idx="21">
                    <c:v>-13.54</c:v>
                  </c:pt>
                  <c:pt idx="22">
                    <c:v>-17.60</c:v>
                  </c:pt>
                  <c:pt idx="23">
                    <c:v>-19.12</c:v>
                  </c:pt>
                  <c:pt idx="24">
                    <c:v>-20.45</c:v>
                  </c:pt>
                </c15:dlblRangeCache>
              </c15:datalabelsRange>
            </c:ext>
            <c:ext xmlns:c16="http://schemas.microsoft.com/office/drawing/2014/chart" uri="{C3380CC4-5D6E-409C-BE32-E72D297353CC}">
              <c16:uniqueId val="{00000018-B52A-4D30-876A-6F16E8E45FDE}"/>
            </c:ext>
          </c:extLst>
        </c:ser>
        <c:ser>
          <c:idx val="1"/>
          <c:order val="1"/>
          <c:tx>
            <c:strRef>
              <c:f>'Commodities (Qtr)'!$P$6</c:f>
              <c:strCache>
                <c:ptCount val="1"/>
                <c:pt idx="0">
                  <c:v>Positive</c:v>
                </c:pt>
              </c:strCache>
            </c:strRef>
          </c:tx>
          <c:spPr>
            <a:solidFill>
              <a:sysClr val="window" lastClr="FFFFFF">
                <a:lumMod val="75000"/>
              </a:sysClr>
            </a:solidFill>
          </c:spPr>
          <c:invertIfNegative val="0"/>
          <c:dLbls>
            <c:dLbl>
              <c:idx val="0"/>
              <c:tx>
                <c:rich>
                  <a:bodyPr/>
                  <a:lstStyle/>
                  <a:p>
                    <a:pPr>
                      <a:defRPr sz="900"/>
                    </a:pPr>
                    <a:fld id="{45C4D338-BD1D-4805-A8EB-4ABE4A8454F3}" type="CELLRANGE">
                      <a:rPr lang="en-US"/>
                      <a:pPr>
                        <a:defRPr sz="900"/>
                      </a:pPr>
                      <a:t>[CELLRANGE]</a:t>
                    </a:fld>
                    <a:endParaRPr lang="en-US"/>
                  </a:p>
                </c:rich>
              </c:tx>
              <c:sp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dlblFieldTable/>
                  <c15:showDataLabelsRange val="1"/>
                </c:ext>
                <c:ext xmlns:c16="http://schemas.microsoft.com/office/drawing/2014/chart" uri="{C3380CC4-5D6E-409C-BE32-E72D297353CC}">
                  <c16:uniqueId val="{00000019-B52A-4D30-876A-6F16E8E45FDE}"/>
                </c:ext>
              </c:extLst>
            </c:dLbl>
            <c:dLbl>
              <c:idx val="1"/>
              <c:tx>
                <c:rich>
                  <a:bodyPr/>
                  <a:lstStyle/>
                  <a:p>
                    <a:pPr>
                      <a:defRPr sz="900"/>
                    </a:pPr>
                    <a:fld id="{F394E849-D5EF-41A7-A09D-445D5FD445FB}"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A-B52A-4D30-876A-6F16E8E45FDE}"/>
                </c:ext>
              </c:extLst>
            </c:dLbl>
            <c:dLbl>
              <c:idx val="2"/>
              <c:tx>
                <c:rich>
                  <a:bodyPr/>
                  <a:lstStyle/>
                  <a:p>
                    <a:pPr>
                      <a:defRPr sz="900"/>
                    </a:pPr>
                    <a:fld id="{D323D4BF-9C27-431B-B433-256C178C1289}"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B-B52A-4D30-876A-6F16E8E45FDE}"/>
                </c:ext>
              </c:extLst>
            </c:dLbl>
            <c:dLbl>
              <c:idx val="3"/>
              <c:tx>
                <c:rich>
                  <a:bodyPr/>
                  <a:lstStyle/>
                  <a:p>
                    <a:pPr>
                      <a:defRPr sz="900"/>
                    </a:pPr>
                    <a:fld id="{7F32BDDE-87C5-47E7-85B2-BB2F11793DAF}"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C-B52A-4D30-876A-6F16E8E45FDE}"/>
                </c:ext>
              </c:extLst>
            </c:dLbl>
            <c:dLbl>
              <c:idx val="4"/>
              <c:tx>
                <c:rich>
                  <a:bodyPr/>
                  <a:lstStyle/>
                  <a:p>
                    <a:pPr>
                      <a:defRPr sz="900"/>
                    </a:pPr>
                    <a:fld id="{B6520C45-758D-4A32-A12E-DDD089DB824D}"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D-B52A-4D30-876A-6F16E8E45FDE}"/>
                </c:ext>
              </c:extLst>
            </c:dLbl>
            <c:dLbl>
              <c:idx val="5"/>
              <c:tx>
                <c:rich>
                  <a:bodyPr/>
                  <a:lstStyle/>
                  <a:p>
                    <a:pPr>
                      <a:defRPr sz="900"/>
                    </a:pPr>
                    <a:fld id="{ABC39C26-1206-4165-B92A-425AB4DC029F}"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E-B52A-4D30-876A-6F16E8E45FDE}"/>
                </c:ext>
              </c:extLst>
            </c:dLbl>
            <c:dLbl>
              <c:idx val="6"/>
              <c:tx>
                <c:rich>
                  <a:bodyPr/>
                  <a:lstStyle/>
                  <a:p>
                    <a:pPr>
                      <a:defRPr sz="900"/>
                    </a:pPr>
                    <a:fld id="{50BF8F4C-7A30-4933-B39D-CA3B330C5A8D}"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F-B52A-4D30-876A-6F16E8E45FDE}"/>
                </c:ext>
              </c:extLst>
            </c:dLbl>
            <c:dLbl>
              <c:idx val="7"/>
              <c:tx>
                <c:rich>
                  <a:bodyPr/>
                  <a:lstStyle/>
                  <a:p>
                    <a:pPr>
                      <a:defRPr sz="900"/>
                    </a:pPr>
                    <a:fld id="{F698DC8F-447C-4C99-B051-9A0F1A6EE17B}"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0-B52A-4D30-876A-6F16E8E45FDE}"/>
                </c:ext>
              </c:extLst>
            </c:dLbl>
            <c:dLbl>
              <c:idx val="8"/>
              <c:tx>
                <c:rich>
                  <a:bodyPr/>
                  <a:lstStyle/>
                  <a:p>
                    <a:pPr>
                      <a:defRPr sz="900"/>
                    </a:pPr>
                    <a:fld id="{41FD5209-3D12-4677-9420-5D641350FC07}"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1-B52A-4D30-876A-6F16E8E45FDE}"/>
                </c:ext>
              </c:extLst>
            </c:dLbl>
            <c:dLbl>
              <c:idx val="9"/>
              <c:tx>
                <c:rich>
                  <a:bodyPr/>
                  <a:lstStyle/>
                  <a:p>
                    <a:pPr>
                      <a:defRPr sz="900"/>
                    </a:pPr>
                    <a:fld id="{765DDC06-C346-46E7-84E3-E8544C1AE62F}"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2-B52A-4D30-876A-6F16E8E45FDE}"/>
                </c:ext>
              </c:extLst>
            </c:dLbl>
            <c:dLbl>
              <c:idx val="10"/>
              <c:tx>
                <c:rich>
                  <a:bodyPr/>
                  <a:lstStyle/>
                  <a:p>
                    <a:pPr>
                      <a:defRPr sz="900"/>
                    </a:pPr>
                    <a:fld id="{0F4C2AFC-F05B-4444-AE92-309D0C478FCE}"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3-B52A-4D30-876A-6F16E8E45FDE}"/>
                </c:ext>
              </c:extLst>
            </c:dLbl>
            <c:dLbl>
              <c:idx val="11"/>
              <c:tx>
                <c:rich>
                  <a:bodyPr/>
                  <a:lstStyle/>
                  <a:p>
                    <a:pPr>
                      <a:defRPr sz="900"/>
                    </a:pPr>
                    <a:fld id="{61B322A5-4779-4AC7-8346-80DDFE0579B7}"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4-B52A-4D30-876A-6F16E8E45FDE}"/>
                </c:ext>
              </c:extLst>
            </c:dLbl>
            <c:dLbl>
              <c:idx val="12"/>
              <c:tx>
                <c:rich>
                  <a:bodyPr/>
                  <a:lstStyle/>
                  <a:p>
                    <a:pPr>
                      <a:defRPr sz="900"/>
                    </a:pPr>
                    <a:fld id="{4BEF0723-A597-45A3-9345-E424E5632D77}"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5-B52A-4D30-876A-6F16E8E45FDE}"/>
                </c:ext>
              </c:extLst>
            </c:dLbl>
            <c:dLbl>
              <c:idx val="13"/>
              <c:tx>
                <c:rich>
                  <a:bodyPr/>
                  <a:lstStyle/>
                  <a:p>
                    <a:pPr>
                      <a:defRPr sz="900"/>
                    </a:pPr>
                    <a:fld id="{E5B46E1C-5362-4131-A011-DD849CAE576A}"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6-B52A-4D30-876A-6F16E8E45FDE}"/>
                </c:ext>
              </c:extLst>
            </c:dLbl>
            <c:dLbl>
              <c:idx val="14"/>
              <c:tx>
                <c:rich>
                  <a:bodyPr/>
                  <a:lstStyle/>
                  <a:p>
                    <a:pPr>
                      <a:defRPr sz="900"/>
                    </a:pPr>
                    <a:fld id="{0AEBC8A3-E3E0-42A6-8F86-735D27F709EA}"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7-B52A-4D30-876A-6F16E8E45FDE}"/>
                </c:ext>
              </c:extLst>
            </c:dLbl>
            <c:dLbl>
              <c:idx val="15"/>
              <c:tx>
                <c:rich>
                  <a:bodyPr/>
                  <a:lstStyle/>
                  <a:p>
                    <a:pPr>
                      <a:defRPr sz="900"/>
                    </a:pPr>
                    <a:fld id="{8847C51B-5821-4C39-97EB-2DAF69657BA3}"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8-B52A-4D30-876A-6F16E8E45FDE}"/>
                </c:ext>
              </c:extLst>
            </c:dLbl>
            <c:dLbl>
              <c:idx val="16"/>
              <c:tx>
                <c:rich>
                  <a:bodyPr/>
                  <a:lstStyle/>
                  <a:p>
                    <a:pPr>
                      <a:defRPr sz="900"/>
                    </a:pPr>
                    <a:fld id="{D8B6B113-DFF4-4EE9-BD34-E5BD8F87A092}"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9-B52A-4D30-876A-6F16E8E45FDE}"/>
                </c:ext>
              </c:extLst>
            </c:dLbl>
            <c:dLbl>
              <c:idx val="17"/>
              <c:tx>
                <c:rich>
                  <a:bodyPr/>
                  <a:lstStyle/>
                  <a:p>
                    <a:pPr>
                      <a:defRPr sz="900"/>
                    </a:pPr>
                    <a:fld id="{E1ADF332-8148-4791-879E-FA14849CF298}"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A-B52A-4D30-876A-6F16E8E45FDE}"/>
                </c:ext>
              </c:extLst>
            </c:dLbl>
            <c:dLbl>
              <c:idx val="18"/>
              <c:tx>
                <c:rich>
                  <a:bodyPr/>
                  <a:lstStyle/>
                  <a:p>
                    <a:pPr>
                      <a:defRPr sz="900"/>
                    </a:pPr>
                    <a:fld id="{3914E7CF-F108-4695-806E-501EDD1B53CE}"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B-B52A-4D30-876A-6F16E8E45FDE}"/>
                </c:ext>
              </c:extLst>
            </c:dLbl>
            <c:dLbl>
              <c:idx val="19"/>
              <c:tx>
                <c:rich>
                  <a:bodyPr/>
                  <a:lstStyle/>
                  <a:p>
                    <a:pPr>
                      <a:defRPr sz="900"/>
                    </a:pPr>
                    <a:fld id="{34B0244E-11FA-477E-9CDF-DB4848C680C3}"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C-B52A-4D30-876A-6F16E8E45FDE}"/>
                </c:ext>
              </c:extLst>
            </c:dLbl>
            <c:dLbl>
              <c:idx val="20"/>
              <c:tx>
                <c:rich>
                  <a:bodyPr/>
                  <a:lstStyle/>
                  <a:p>
                    <a:pPr>
                      <a:defRPr sz="900"/>
                    </a:pPr>
                    <a:fld id="{D23D89E5-EA61-41C8-8CBA-B4FC2E4BAFF6}"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D-B52A-4D30-876A-6F16E8E45FDE}"/>
                </c:ext>
              </c:extLst>
            </c:dLbl>
            <c:dLbl>
              <c:idx val="21"/>
              <c:tx>
                <c:rich>
                  <a:bodyPr/>
                  <a:lstStyle/>
                  <a:p>
                    <a:pPr>
                      <a:defRPr sz="900"/>
                    </a:pPr>
                    <a:fld id="{3AE4CFA7-AA7A-4346-9FCD-A327412FFEBD}"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E-B52A-4D30-876A-6F16E8E45FDE}"/>
                </c:ext>
              </c:extLst>
            </c:dLbl>
            <c:dLbl>
              <c:idx val="22"/>
              <c:tx>
                <c:rich>
                  <a:bodyPr/>
                  <a:lstStyle/>
                  <a:p>
                    <a:pPr>
                      <a:defRPr sz="900"/>
                    </a:pPr>
                    <a:fld id="{B8228E3E-A170-4257-8C39-A548BA795B82}"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F-B52A-4D30-876A-6F16E8E45FDE}"/>
                </c:ext>
              </c:extLst>
            </c:dLbl>
            <c:dLbl>
              <c:idx val="23"/>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30-B52A-4D30-876A-6F16E8E45FDE}"/>
                </c:ext>
              </c:extLst>
            </c:dLbl>
            <c:dLbl>
              <c:idx val="24"/>
              <c:tx>
                <c:rich>
                  <a:bodyPr/>
                  <a:lstStyle/>
                  <a:p>
                    <a:pPr>
                      <a:defRPr/>
                    </a:pPr>
                    <a:endParaRPr lang="en-US"/>
                  </a:p>
                </c:rich>
              </c:tx>
              <c:spPr/>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1-537C-4713-8F8A-4AF2B26D3FC7}"/>
                </c:ext>
              </c:extLst>
            </c:dLbl>
            <c:spPr>
              <a:noFill/>
              <a:ln>
                <a:noFill/>
              </a:ln>
              <a:effectLst/>
            </c:spPr>
            <c:txPr>
              <a:bodyPr wrap="square" lIns="38100" tIns="19050" rIns="38100" bIns="19050" anchor="ctr">
                <a:spAutoFit/>
              </a:bodyPr>
              <a:lstStyle/>
              <a:p>
                <a:pPr>
                  <a:defRPr sz="900" smtId="4294967295">
                    <a:latin typeface="Arial" pitchFamily="34" charset="0"/>
                    <a:cs typeface="Arial" pitchFamily="34" charset="0"/>
                  </a:defRPr>
                </a:pPr>
                <a:endParaRPr lang="en-US"/>
              </a:p>
            </c:txPr>
            <c:showLegendKey val="0"/>
            <c:showVal val="0"/>
            <c:showCatName val="0"/>
            <c:showSerName val="0"/>
            <c:showPercent val="0"/>
            <c:showBubbleSize val="0"/>
            <c:showLeaderLines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1"/>
                <c15:showLeaderLines val="1"/>
              </c:ext>
            </c:extLst>
          </c:dLbls>
          <c:cat>
            <c:strRef>
              <c:f>'Commodities (Qtr)'!$N$7:$N$31</c:f>
              <c:strCache>
                <c:ptCount val="25"/>
                <c:pt idx="0">
                  <c:v>Cocoa</c:v>
                </c:pt>
                <c:pt idx="1">
                  <c:v>Zinc</c:v>
                </c:pt>
                <c:pt idx="2">
                  <c:v>Copper</c:v>
                </c:pt>
                <c:pt idx="3">
                  <c:v>Coffee</c:v>
                </c:pt>
                <c:pt idx="4">
                  <c:v>Live Cattle</c:v>
                </c:pt>
                <c:pt idx="5">
                  <c:v>Cotton</c:v>
                </c:pt>
                <c:pt idx="6">
                  <c:v>Soybean Oil</c:v>
                </c:pt>
                <c:pt idx="7">
                  <c:v>Lead</c:v>
                </c:pt>
                <c:pt idx="8">
                  <c:v>Soybean Meal</c:v>
                </c:pt>
                <c:pt idx="9">
                  <c:v>Soybeans</c:v>
                </c:pt>
                <c:pt idx="10">
                  <c:v>Kansas Wheat</c:v>
                </c:pt>
                <c:pt idx="11">
                  <c:v>Unleaded Gasoline</c:v>
                </c:pt>
                <c:pt idx="12">
                  <c:v>Natural Gas</c:v>
                </c:pt>
                <c:pt idx="13">
                  <c:v>Nickel</c:v>
                </c:pt>
                <c:pt idx="14">
                  <c:v>Wheat</c:v>
                </c:pt>
                <c:pt idx="15">
                  <c:v>Sugar</c:v>
                </c:pt>
                <c:pt idx="16">
                  <c:v>Lean Hogs</c:v>
                </c:pt>
                <c:pt idx="17">
                  <c:v>Aluminum</c:v>
                </c:pt>
                <c:pt idx="18">
                  <c:v>Corn</c:v>
                </c:pt>
                <c:pt idx="19">
                  <c:v>Gas Oil</c:v>
                </c:pt>
                <c:pt idx="20">
                  <c:v>Heating Oil</c:v>
                </c:pt>
                <c:pt idx="21">
                  <c:v>Gold</c:v>
                </c:pt>
                <c:pt idx="22">
                  <c:v>Brent Crude</c:v>
                </c:pt>
                <c:pt idx="23">
                  <c:v>WTI Crude Oil</c:v>
                </c:pt>
                <c:pt idx="24">
                  <c:v>Silver</c:v>
                </c:pt>
              </c:strCache>
            </c:strRef>
          </c:cat>
          <c:val>
            <c:numRef>
              <c:f>'Commodities (Qtr)'!$P$7:$P$31</c:f>
              <c:numCache>
                <c:formatCode>0.00</c:formatCode>
                <c:ptCount val="25"/>
                <c:pt idx="0">
                  <c:v>48.315194536125382</c:v>
                </c:pt>
                <c:pt idx="1">
                  <c:v>10.95</c:v>
                </c:pt>
                <c:pt idx="2">
                  <c:v>10.26</c:v>
                </c:pt>
                <c:pt idx="3">
                  <c:v>3.47</c:v>
                </c:pt>
                <c:pt idx="4">
                  <c:v>2.86</c:v>
                </c:pt>
                <c:pt idx="5">
                  <c:v>2.0299999999999998</c:v>
                </c:pt>
                <c:pt idx="6">
                  <c:v>1.44</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numCache>
            </c:numRef>
          </c:val>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02D57815-91ED-43cb-92C2-25804820EDAC}">
              <c15:datalabelsRange>
                <c15:f>'Commodities (Qtr)'!$P$7:$P$30</c15:f>
                <c15:dlblRangeCache>
                  <c:ptCount val="24"/>
                  <c:pt idx="0">
                    <c:v>48.32</c:v>
                  </c:pt>
                  <c:pt idx="1">
                    <c:v>10.95</c:v>
                  </c:pt>
                  <c:pt idx="2">
                    <c:v>10.26</c:v>
                  </c:pt>
                  <c:pt idx="3">
                    <c:v>3.47</c:v>
                  </c:pt>
                  <c:pt idx="4">
                    <c:v>2.86</c:v>
                  </c:pt>
                  <c:pt idx="5">
                    <c:v>2.03</c:v>
                  </c:pt>
                  <c:pt idx="6">
                    <c:v>1.44</c:v>
                  </c:pt>
                  <c:pt idx="7">
                    <c:v> </c:v>
                  </c:pt>
                  <c:pt idx="8">
                    <c:v> </c:v>
                  </c:pt>
                  <c:pt idx="9">
                    <c:v> </c:v>
                  </c:pt>
                  <c:pt idx="10">
                    <c:v> </c:v>
                  </c:pt>
                  <c:pt idx="11">
                    <c:v> </c:v>
                  </c:pt>
                  <c:pt idx="12">
                    <c:v> </c:v>
                  </c:pt>
                  <c:pt idx="13">
                    <c:v> </c:v>
                  </c:pt>
                  <c:pt idx="14">
                    <c:v> </c:v>
                  </c:pt>
                  <c:pt idx="15">
                    <c:v> </c:v>
                  </c:pt>
                  <c:pt idx="16">
                    <c:v> </c:v>
                  </c:pt>
                  <c:pt idx="17">
                    <c:v> </c:v>
                  </c:pt>
                  <c:pt idx="18">
                    <c:v> </c:v>
                  </c:pt>
                  <c:pt idx="19">
                    <c:v> </c:v>
                  </c:pt>
                  <c:pt idx="20">
                    <c:v> </c:v>
                  </c:pt>
                  <c:pt idx="21">
                    <c:v> </c:v>
                  </c:pt>
                  <c:pt idx="22">
                    <c:v> </c:v>
                  </c:pt>
                  <c:pt idx="23">
                    <c:v> </c:v>
                  </c:pt>
                </c15:dlblRangeCache>
              </c15:datalabelsRange>
            </c:ext>
            <c:ext xmlns:c16="http://schemas.microsoft.com/office/drawing/2014/chart" uri="{C3380CC4-5D6E-409C-BE32-E72D297353CC}">
              <c16:uniqueId val="{00000031-B52A-4D30-876A-6F16E8E45FDE}"/>
            </c:ext>
          </c:extLst>
        </c:ser>
        <c:dLbls>
          <c:showLegendKey val="0"/>
          <c:showVal val="0"/>
          <c:showCatName val="0"/>
          <c:showSerName val="0"/>
          <c:showPercent val="0"/>
          <c:showBubbleSize val="0"/>
        </c:dLbls>
        <c:gapWidth val="106"/>
        <c:overlap val="100"/>
        <c:axId val="106872192"/>
        <c:axId val="108205184"/>
      </c:barChart>
      <c:catAx>
        <c:axId val="106872192"/>
        <c:scaling>
          <c:orientation val="maxMin"/>
        </c:scaling>
        <c:delete val="0"/>
        <c:axPos val="l"/>
        <c:numFmt formatCode="General" sourceLinked="1"/>
        <c:majorTickMark val="none"/>
        <c:minorTickMark val="none"/>
        <c:tickLblPos val="low"/>
        <c:txPr>
          <a:bodyPr/>
          <a:lstStyle/>
          <a:p>
            <a:pPr>
              <a:defRPr sz="900" smtId="4294967295">
                <a:latin typeface="Arial" pitchFamily="34" charset="0"/>
                <a:cs typeface="Arial" pitchFamily="34" charset="0"/>
              </a:defRPr>
            </a:pPr>
            <a:endParaRPr lang="en-US"/>
          </a:p>
        </c:txPr>
        <c:crossAx val="108205184"/>
        <c:crosses val="autoZero"/>
        <c:auto val="0"/>
        <c:lblAlgn val="ctr"/>
        <c:lblOffset val="200"/>
        <c:noMultiLvlLbl val="0"/>
      </c:catAx>
      <c:valAx>
        <c:axId val="108205184"/>
        <c:scaling>
          <c:orientation val="minMax"/>
          <c:max val="50"/>
          <c:min val="-40"/>
        </c:scaling>
        <c:delete val="0"/>
        <c:axPos val="b"/>
        <c:numFmt formatCode="#0.00;[Red]\-#0.00;" sourceLinked="0"/>
        <c:majorTickMark val="none"/>
        <c:minorTickMark val="none"/>
        <c:tickLblPos val="none"/>
        <c:spPr>
          <a:ln>
            <a:noFill/>
          </a:ln>
        </c:spPr>
        <c:crossAx val="106872192"/>
        <c:crosses val="max"/>
        <c:crossBetween val="between"/>
        <c:majorUnit val="1"/>
      </c:valAx>
    </c:plotArea>
    <c:plotVisOnly val="1"/>
    <c:dispBlanksAs val="gap"/>
    <c:showDLblsOverMax val="0"/>
  </c:chart>
  <c:txPr>
    <a:bodyPr/>
    <a:lstStyle/>
    <a:p>
      <a:pPr>
        <a:defRPr sz="1800" smtId="4294967295"/>
      </a:pPr>
      <a:endParaRPr lang="en-US"/>
    </a:p>
  </c:txPr>
  <c:externalData r:id="rId2">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871788442134857"/>
          <c:y val="6.3177965581417084E-2"/>
          <c:w val="0.64554125070571899"/>
          <c:h val="0.65930390357971191"/>
        </c:manualLayout>
      </c:layout>
      <c:scatterChart>
        <c:scatterStyle val="lineMarker"/>
        <c:varyColors val="0"/>
        <c:ser>
          <c:idx val="1"/>
          <c:order val="0"/>
          <c:tx>
            <c:strRef>
              <c:f>'Fixed Income (Qtr)'!$J$6</c:f>
              <c:strCache>
                <c:ptCount val="1"/>
                <c:pt idx="0">
                  <c:v>6/30/2026</c:v>
                </c:pt>
              </c:strCache>
            </c:strRef>
          </c:tx>
          <c:spPr>
            <a:ln>
              <a:solidFill>
                <a:srgbClr val="4D859E"/>
              </a:solidFill>
            </a:ln>
          </c:spPr>
          <c:marker>
            <c:symbol val="none"/>
          </c:marker>
          <c:dLbls>
            <c:dLbl>
              <c:idx val="7"/>
              <c:layout>
                <c:manualLayout>
                  <c:x val="-2.0830025896430016E-2"/>
                  <c:y val="-4.3725188821554184E-2"/>
                </c:manualLayout>
              </c:layout>
              <c:spPr/>
              <c:txPr>
                <a:bodyPr/>
                <a:lstStyle/>
                <a:p>
                  <a:pPr>
                    <a:defRPr sz="800" baseline="0" smtId="4294967295">
                      <a:solidFill>
                        <a:schemeClr val="tx2"/>
                      </a:solidFill>
                      <a:latin typeface="+mn-lt"/>
                    </a:defRPr>
                  </a:pPr>
                  <a:endParaRPr lang="en-US"/>
                </a:p>
              </c:txPr>
              <c:dLblPos val="r"/>
              <c:showLegendKey val="0"/>
              <c:showVal val="0"/>
              <c:showCatName val="0"/>
              <c:showSerName val="1"/>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layout>
                    <c:manualLayout>
                      <c:w val="0.22598979999999999"/>
                      <c:h val="8.3022540000000006E-2"/>
                    </c:manualLayout>
                  </c15:layout>
                </c:ext>
                <c:ext xmlns:c16="http://schemas.microsoft.com/office/drawing/2014/chart" uri="{C3380CC4-5D6E-409C-BE32-E72D297353CC}">
                  <c16:uniqueId val="{00000000-3CDB-4393-9ED4-D79B9AD37F60}"/>
                </c:ext>
              </c:extLst>
            </c:dLbl>
            <c:spPr>
              <a:noFill/>
              <a:ln>
                <a:noFill/>
              </a:ln>
              <a:effectLst/>
            </c:spPr>
            <c:txPr>
              <a:bodyPr/>
              <a:lstStyle/>
              <a:p>
                <a:pPr>
                  <a:defRPr sz="800" baseline="0" smtId="4294967295">
                    <a:solidFill>
                      <a:schemeClr val="tx2"/>
                    </a:solidFill>
                    <a:latin typeface="+mn-lt"/>
                  </a:defRPr>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xVal>
            <c:numRef>
              <c:f>'Fixed Income (Qtr)'!$I$7:$I$14</c:f>
              <c:numCache>
                <c:formatCode>General</c:formatCode>
                <c:ptCount val="8"/>
                <c:pt idx="0">
                  <c:v>3</c:v>
                </c:pt>
                <c:pt idx="1">
                  <c:v>6</c:v>
                </c:pt>
                <c:pt idx="2">
                  <c:v>12</c:v>
                </c:pt>
                <c:pt idx="3">
                  <c:v>24</c:v>
                </c:pt>
                <c:pt idx="4">
                  <c:v>36</c:v>
                </c:pt>
                <c:pt idx="5">
                  <c:v>60</c:v>
                </c:pt>
                <c:pt idx="6">
                  <c:v>120</c:v>
                </c:pt>
                <c:pt idx="7">
                  <c:v>360</c:v>
                </c:pt>
              </c:numCache>
            </c:numRef>
          </c:xVal>
          <c:yVal>
            <c:numRef>
              <c:f>'Fixed Income (Qtr)'!$J$7:$J$14</c:f>
              <c:numCache>
                <c:formatCode>0.00</c:formatCode>
                <c:ptCount val="8"/>
                <c:pt idx="0">
                  <c:v>3.87</c:v>
                </c:pt>
                <c:pt idx="1">
                  <c:v>4.01</c:v>
                </c:pt>
                <c:pt idx="2">
                  <c:v>3.98</c:v>
                </c:pt>
                <c:pt idx="3">
                  <c:v>4.1399999999999997</c:v>
                </c:pt>
                <c:pt idx="4">
                  <c:v>4.1500000000000004</c:v>
                </c:pt>
                <c:pt idx="5">
                  <c:v>4.1900000000000004</c:v>
                </c:pt>
                <c:pt idx="6">
                  <c:v>4.4400000000000004</c:v>
                </c:pt>
                <c:pt idx="7">
                  <c:v>4.91</c:v>
                </c:pt>
              </c:numCache>
            </c:numRef>
          </c:yVal>
          <c:smooth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1-3CDB-4393-9ED4-D79B9AD37F60}"/>
            </c:ext>
          </c:extLst>
        </c:ser>
        <c:ser>
          <c:idx val="2"/>
          <c:order val="1"/>
          <c:tx>
            <c:strRef>
              <c:f>'Fixed Income (Qtr)'!$K$6</c:f>
              <c:strCache>
                <c:ptCount val="1"/>
                <c:pt idx="0">
                  <c:v>3/31/2026</c:v>
                </c:pt>
              </c:strCache>
            </c:strRef>
          </c:tx>
          <c:spPr>
            <a:ln>
              <a:solidFill>
                <a:srgbClr val="93A37C"/>
              </a:solidFill>
            </a:ln>
          </c:spPr>
          <c:marker>
            <c:symbol val="none"/>
          </c:marker>
          <c:dLbls>
            <c:dLbl>
              <c:idx val="7"/>
              <c:layout>
                <c:manualLayout>
                  <c:x val="-1.6664053366433677E-2"/>
                  <c:y val="3.5454349002331754E-3"/>
                </c:manualLayout>
              </c:layout>
              <c:spPr>
                <a:noFill/>
                <a:ln>
                  <a:noFill/>
                </a:ln>
                <a:effectLst/>
              </c:spPr>
              <c:txPr>
                <a:bodyPr wrap="square" lIns="38100" tIns="19050" rIns="38100" bIns="19050" anchor="ctr">
                  <a:noAutofit/>
                </a:bodyPr>
                <a:lstStyle/>
                <a:p>
                  <a:pPr>
                    <a:defRPr sz="800" baseline="0" smtId="4294967295">
                      <a:solidFill>
                        <a:schemeClr val="accent2"/>
                      </a:solidFill>
                      <a:latin typeface="+mn-lt"/>
                    </a:defRPr>
                  </a:pPr>
                  <a:endParaRPr lang="en-US"/>
                </a:p>
              </c:txPr>
              <c:showLegendKey val="0"/>
              <c:showVal val="0"/>
              <c:showCatName val="0"/>
              <c:showSerName val="1"/>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layout>
                    <c:manualLayout>
                      <c:w val="0.2375073"/>
                      <c:h val="0.1045674"/>
                    </c:manualLayout>
                  </c15:layout>
                </c:ext>
                <c:ext xmlns:c16="http://schemas.microsoft.com/office/drawing/2014/chart" uri="{C3380CC4-5D6E-409C-BE32-E72D297353CC}">
                  <c16:uniqueId val="{00000002-3CDB-4393-9ED4-D79B9AD37F60}"/>
                </c:ext>
              </c:extLst>
            </c:dLbl>
            <c:spPr>
              <a:noFill/>
              <a:ln>
                <a:noFill/>
              </a:ln>
              <a:effectLst/>
            </c:spPr>
            <c:txPr>
              <a:bodyPr wrap="square" lIns="38100" tIns="19050" rIns="38100" bIns="19050" anchor="ctr">
                <a:spAutoFit/>
              </a:bodyPr>
              <a:lstStyle/>
              <a:p>
                <a:pPr>
                  <a:defRPr sz="800" baseline="0" smtId="4294967295">
                    <a:solidFill>
                      <a:schemeClr val="accent2"/>
                    </a:solidFill>
                    <a:latin typeface="+mn-lt"/>
                  </a:defRPr>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xVal>
            <c:numRef>
              <c:f>'Fixed Income (Qtr)'!$I$7:$I$14</c:f>
              <c:numCache>
                <c:formatCode>General</c:formatCode>
                <c:ptCount val="8"/>
                <c:pt idx="0">
                  <c:v>3</c:v>
                </c:pt>
                <c:pt idx="1">
                  <c:v>6</c:v>
                </c:pt>
                <c:pt idx="2">
                  <c:v>12</c:v>
                </c:pt>
                <c:pt idx="3">
                  <c:v>24</c:v>
                </c:pt>
                <c:pt idx="4">
                  <c:v>36</c:v>
                </c:pt>
                <c:pt idx="5">
                  <c:v>60</c:v>
                </c:pt>
                <c:pt idx="6">
                  <c:v>120</c:v>
                </c:pt>
                <c:pt idx="7">
                  <c:v>360</c:v>
                </c:pt>
              </c:numCache>
            </c:numRef>
          </c:xVal>
          <c:yVal>
            <c:numRef>
              <c:f>'Fixed Income (Qtr)'!$K$7:$K$14</c:f>
              <c:numCache>
                <c:formatCode>0.00</c:formatCode>
                <c:ptCount val="8"/>
                <c:pt idx="0">
                  <c:v>3.7</c:v>
                </c:pt>
                <c:pt idx="1">
                  <c:v>3.72</c:v>
                </c:pt>
                <c:pt idx="2">
                  <c:v>3.68</c:v>
                </c:pt>
                <c:pt idx="3">
                  <c:v>3.79</c:v>
                </c:pt>
                <c:pt idx="4">
                  <c:v>3.81</c:v>
                </c:pt>
                <c:pt idx="5">
                  <c:v>3.92</c:v>
                </c:pt>
                <c:pt idx="6">
                  <c:v>4.3</c:v>
                </c:pt>
                <c:pt idx="7">
                  <c:v>4.88</c:v>
                </c:pt>
              </c:numCache>
            </c:numRef>
          </c:yVal>
          <c:smooth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3-3CDB-4393-9ED4-D79B9AD37F60}"/>
            </c:ext>
          </c:extLst>
        </c:ser>
        <c:ser>
          <c:idx val="3"/>
          <c:order val="2"/>
          <c:tx>
            <c:strRef>
              <c:f>'Fixed Income (Qtr)'!$L$6</c:f>
              <c:strCache>
                <c:ptCount val="1"/>
                <c:pt idx="0">
                  <c:v>6/30/2025</c:v>
                </c:pt>
              </c:strCache>
            </c:strRef>
          </c:tx>
          <c:spPr>
            <a:ln>
              <a:solidFill>
                <a:sysClr val="window" lastClr="FFFFFF">
                  <a:lumMod val="50000"/>
                </a:sysClr>
              </a:solidFill>
            </a:ln>
          </c:spPr>
          <c:marker>
            <c:symbol val="none"/>
          </c:marker>
          <c:dLbls>
            <c:dLbl>
              <c:idx val="0"/>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3CDB-4393-9ED4-D79B9AD37F60}"/>
                </c:ext>
              </c:extLst>
            </c:dLbl>
            <c:dLbl>
              <c:idx val="1"/>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3CDB-4393-9ED4-D79B9AD37F60}"/>
                </c:ext>
              </c:extLst>
            </c:dLbl>
            <c:dLbl>
              <c:idx val="2"/>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3CDB-4393-9ED4-D79B9AD37F60}"/>
                </c:ext>
              </c:extLst>
            </c:dLbl>
            <c:dLbl>
              <c:idx val="3"/>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3CDB-4393-9ED4-D79B9AD37F60}"/>
                </c:ext>
              </c:extLst>
            </c:dLbl>
            <c:dLbl>
              <c:idx val="4"/>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3CDB-4393-9ED4-D79B9AD37F60}"/>
                </c:ext>
              </c:extLst>
            </c:dLbl>
            <c:dLbl>
              <c:idx val="5"/>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3CDB-4393-9ED4-D79B9AD37F60}"/>
                </c:ext>
              </c:extLst>
            </c:dLbl>
            <c:dLbl>
              <c:idx val="6"/>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3CDB-4393-9ED4-D79B9AD37F60}"/>
                </c:ext>
              </c:extLst>
            </c:dLbl>
            <c:dLbl>
              <c:idx val="7"/>
              <c:layout>
                <c:manualLayout>
                  <c:x val="-1.6663888469338417E-2"/>
                  <c:y val="5.757034569978714E-2"/>
                </c:manualLayout>
              </c:layout>
              <c:tx>
                <c:rich>
                  <a:bodyPr/>
                  <a:lstStyle/>
                  <a:p>
                    <a:pPr>
                      <a:defRPr/>
                    </a:pPr>
                    <a:fld id="{B2C26DB2-3D06-40B4-942E-636A083EB672}" type="SERIESNAME">
                      <a:rPr lang="en-US" sz="800"/>
                      <a:pPr>
                        <a:defRPr/>
                      </a:pPr>
                      <a:t>[SERIES NAME]</a:t>
                    </a:fld>
                    <a:endParaRPr lang="en-US"/>
                  </a:p>
                </c:rich>
              </c:tx>
              <c:spPr/>
              <c:showLegendKey val="0"/>
              <c:showVal val="0"/>
              <c:showCatName val="0"/>
              <c:showSerName val="1"/>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dlblFieldTable/>
                  <c15:showDataLabelsRange val="0"/>
                </c:ext>
                <c:ext xmlns:c16="http://schemas.microsoft.com/office/drawing/2014/chart" uri="{C3380CC4-5D6E-409C-BE32-E72D297353CC}">
                  <c16:uniqueId val="{0000000B-3CDB-4393-9ED4-D79B9AD37F60}"/>
                </c:ext>
              </c:extLst>
            </c:dLbl>
            <c:spPr>
              <a:noFill/>
              <a:ln>
                <a:noFill/>
              </a:ln>
              <a:effectLst/>
            </c:spPr>
            <c:txPr>
              <a:bodyPr wrap="square" lIns="38100" tIns="19050" rIns="38100" bIns="19050" anchor="ctr">
                <a:spAutoFit/>
              </a:bodyPr>
              <a:lstStyle/>
              <a:p>
                <a:pPr>
                  <a:defRPr sz="800" smtId="4294967295"/>
                </a:pPr>
                <a:endParaRPr lang="en-US"/>
              </a:p>
            </c:txPr>
            <c:showLegendKey val="0"/>
            <c:showVal val="0"/>
            <c:showCatName val="0"/>
            <c:showSerName val="1"/>
            <c:showPercent val="0"/>
            <c:showBubbleSize val="0"/>
            <c:showLeaderLines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xVal>
            <c:numRef>
              <c:f>'Fixed Income (Qtr)'!$I$7:$I$14</c:f>
              <c:numCache>
                <c:formatCode>General</c:formatCode>
                <c:ptCount val="8"/>
                <c:pt idx="0">
                  <c:v>3</c:v>
                </c:pt>
                <c:pt idx="1">
                  <c:v>6</c:v>
                </c:pt>
                <c:pt idx="2">
                  <c:v>12</c:v>
                </c:pt>
                <c:pt idx="3">
                  <c:v>24</c:v>
                </c:pt>
                <c:pt idx="4">
                  <c:v>36</c:v>
                </c:pt>
                <c:pt idx="5">
                  <c:v>60</c:v>
                </c:pt>
                <c:pt idx="6">
                  <c:v>120</c:v>
                </c:pt>
                <c:pt idx="7">
                  <c:v>360</c:v>
                </c:pt>
              </c:numCache>
            </c:numRef>
          </c:xVal>
          <c:yVal>
            <c:numRef>
              <c:f>'Fixed Income (Qtr)'!$L$7:$L$14</c:f>
              <c:numCache>
                <c:formatCode>0.00</c:formatCode>
                <c:ptCount val="8"/>
                <c:pt idx="0">
                  <c:v>4.41</c:v>
                </c:pt>
                <c:pt idx="1">
                  <c:v>4.29</c:v>
                </c:pt>
                <c:pt idx="2">
                  <c:v>3.96</c:v>
                </c:pt>
                <c:pt idx="3">
                  <c:v>3.72</c:v>
                </c:pt>
                <c:pt idx="4">
                  <c:v>3.68</c:v>
                </c:pt>
                <c:pt idx="5">
                  <c:v>3.79</c:v>
                </c:pt>
                <c:pt idx="6">
                  <c:v>4.24</c:v>
                </c:pt>
                <c:pt idx="7">
                  <c:v>4.78</c:v>
                </c:pt>
              </c:numCache>
            </c:numRef>
          </c:yVal>
          <c:smooth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C-3CDB-4393-9ED4-D79B9AD37F60}"/>
            </c:ext>
          </c:extLst>
        </c:ser>
        <c:dLbls>
          <c:showLegendKey val="0"/>
          <c:showVal val="0"/>
          <c:showCatName val="0"/>
          <c:showSerName val="0"/>
          <c:showPercent val="0"/>
          <c:showBubbleSize val="0"/>
        </c:dLbls>
        <c:axId val="111352832"/>
        <c:axId val="111375104"/>
      </c:scatterChart>
      <c:valAx>
        <c:axId val="111352832"/>
        <c:scaling>
          <c:orientation val="minMax"/>
          <c:max val="360"/>
          <c:min val="0"/>
        </c:scaling>
        <c:delete val="0"/>
        <c:axPos val="b"/>
        <c:numFmt formatCode="General" sourceLinked="1"/>
        <c:majorTickMark val="none"/>
        <c:minorTickMark val="none"/>
        <c:tickLblPos val="none"/>
        <c:spPr>
          <a:ln w="6350">
            <a:solidFill>
              <a:schemeClr val="bg1">
                <a:lumMod val="65000"/>
              </a:schemeClr>
            </a:solidFill>
          </a:ln>
        </c:spPr>
        <c:txPr>
          <a:bodyPr rot="0" vert="horz"/>
          <a:lstStyle/>
          <a:p>
            <a:pPr>
              <a:defRPr sz="600" smtId="4294967295">
                <a:solidFill>
                  <a:schemeClr val="tx1"/>
                </a:solidFill>
                <a:latin typeface="+mn-lt"/>
              </a:defRPr>
            </a:pPr>
            <a:endParaRPr lang="en-US"/>
          </a:p>
        </c:txPr>
        <c:crossAx val="111375104"/>
        <c:crosses val="autoZero"/>
        <c:crossBetween val="midCat"/>
      </c:valAx>
      <c:valAx>
        <c:axId val="111375104"/>
        <c:scaling>
          <c:orientation val="minMax"/>
          <c:max val="6"/>
          <c:min val="0"/>
        </c:scaling>
        <c:delete val="0"/>
        <c:axPos val="l"/>
        <c:numFmt formatCode="0.00" sourceLinked="1"/>
        <c:majorTickMark val="none"/>
        <c:minorTickMark val="none"/>
        <c:tickLblPos val="nextTo"/>
        <c:spPr>
          <a:ln w="6350">
            <a:solidFill>
              <a:schemeClr val="bg1">
                <a:lumMod val="65000"/>
              </a:schemeClr>
            </a:solidFill>
          </a:ln>
        </c:spPr>
        <c:txPr>
          <a:bodyPr/>
          <a:lstStyle/>
          <a:p>
            <a:pPr>
              <a:defRPr sz="850" baseline="0" smtId="4294967295">
                <a:solidFill>
                  <a:schemeClr val="tx1"/>
                </a:solidFill>
                <a:latin typeface="+mn-lt"/>
              </a:defRPr>
            </a:pPr>
            <a:endParaRPr lang="en-US"/>
          </a:p>
        </c:txPr>
        <c:crossAx val="111352832"/>
        <c:crosses val="autoZero"/>
        <c:crossBetween val="midCat"/>
        <c:majorUnit val="1"/>
      </c:valAx>
    </c:plotArea>
    <c:plotVisOnly val="1"/>
    <c:dispBlanksAs val="gap"/>
    <c:showDLblsOverMax val="0"/>
  </c:chart>
  <c:txPr>
    <a:bodyPr/>
    <a:lstStyle/>
    <a:p>
      <a:pPr>
        <a:defRPr sz="900" smtId="4294967295">
          <a:solidFill>
            <a:schemeClr val="bg1">
              <a:lumMod val="50000"/>
            </a:schemeClr>
          </a:solidFill>
          <a:latin typeface="Arial" pitchFamily="34" charset="0"/>
          <a:cs typeface="Arial" pitchFamily="34" charset="0"/>
        </a:defRPr>
      </a:pPr>
      <a:endParaRPr lang="en-US"/>
    </a:p>
  </c:txPr>
  <c:externalData r:id="rId2">
    <c:autoUpdate val="0"/>
  </c:externalData>
  <c:userShapes r:id="rId3"/>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5558286607265472E-2"/>
          <c:y val="2.0537260919809341E-2"/>
          <c:w val="0.91452378034591675"/>
          <c:h val="0.69287621974945068"/>
        </c:manualLayout>
      </c:layout>
      <c:barChart>
        <c:barDir val="col"/>
        <c:grouping val="clustered"/>
        <c:varyColors val="0"/>
        <c:ser>
          <c:idx val="1"/>
          <c:order val="1"/>
          <c:spPr>
            <a:solidFill>
              <a:schemeClr val="tx2">
                <a:lumMod val="75000"/>
              </a:schemeClr>
            </a:solidFill>
            <a:effectLst/>
          </c:spPr>
          <c:invertIfNegative val="0"/>
          <c:dLbls>
            <c:dLbl>
              <c:idx val="0"/>
              <c:spPr/>
              <c:txPr>
                <a:bodyPr wrap="square" lIns="38100" tIns="19050" rIns="38100" bIns="19050" anchor="ctr">
                  <a:spAutoFit/>
                </a:bodyPr>
                <a:lstStyle/>
                <a:p>
                  <a:pPr>
                    <a:defRPr sz="900" baseline="0" smtId="4294967295">
                      <a:solidFill>
                        <a:schemeClr val="tx1"/>
                      </a:solidFill>
                      <a:latin typeface="Avenir LT 55 Roman" panose="020B0503020000020003" pitchFamily="34" charset="0"/>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0-ED6A-4B04-81BF-4D1F449D40A2}"/>
                </c:ext>
              </c:extLst>
            </c:dLbl>
            <c:dLbl>
              <c:idx val="1"/>
              <c:spPr/>
              <c:txPr>
                <a:bodyPr wrap="square" lIns="38100" tIns="19050" rIns="38100" bIns="19050" anchor="ctr">
                  <a:spAutoFit/>
                </a:bodyPr>
                <a:lstStyle/>
                <a:p>
                  <a:pPr>
                    <a:defRPr sz="900" baseline="0" smtId="4294967295">
                      <a:solidFill>
                        <a:schemeClr val="tx1"/>
                      </a:solidFill>
                      <a:latin typeface="Avenir LT 55 Roman" panose="020B0503020000020003" pitchFamily="34" charset="0"/>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1-ED6A-4B04-81BF-4D1F449D40A2}"/>
                </c:ext>
              </c:extLst>
            </c:dLbl>
            <c:dLbl>
              <c:idx val="2"/>
              <c:spPr/>
              <c:txPr>
                <a:bodyPr wrap="square" lIns="38100" tIns="19050" rIns="38100" bIns="19050" anchor="ctr">
                  <a:spAutoFit/>
                </a:bodyPr>
                <a:lstStyle/>
                <a:p>
                  <a:pPr>
                    <a:defRPr sz="900" baseline="0" smtId="4294967295">
                      <a:solidFill>
                        <a:schemeClr val="tx1"/>
                      </a:solidFill>
                      <a:latin typeface="Avenir LT 55 Roman" panose="020B0503020000020003" pitchFamily="34" charset="0"/>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2-ED6A-4B04-81BF-4D1F449D40A2}"/>
                </c:ext>
              </c:extLst>
            </c:dLbl>
            <c:dLbl>
              <c:idx val="3"/>
              <c:spPr/>
              <c:txPr>
                <a:bodyPr wrap="square" lIns="38100" tIns="19050" rIns="38100" bIns="19050" anchor="ctr">
                  <a:spAutoFit/>
                </a:bodyPr>
                <a:lstStyle/>
                <a:p>
                  <a:pPr>
                    <a:defRPr sz="900" baseline="0" smtId="4294967295">
                      <a:solidFill>
                        <a:schemeClr val="tx1"/>
                      </a:solidFill>
                      <a:latin typeface="Avenir LT 55 Roman" panose="020B0503020000020003" pitchFamily="34" charset="0"/>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3-ED6A-4B04-81BF-4D1F449D40A2}"/>
                </c:ext>
              </c:extLst>
            </c:dLbl>
            <c:spPr>
              <a:noFill/>
              <a:ln>
                <a:noFill/>
              </a:ln>
              <a:effectLst/>
            </c:spPr>
            <c:txPr>
              <a:bodyPr wrap="square" lIns="38100" tIns="19050" rIns="38100" bIns="19050" anchor="ctr">
                <a:spAutoFit/>
              </a:bodyPr>
              <a:lstStyle/>
              <a:p>
                <a:pPr>
                  <a:defRPr sz="900" baseline="0" smtId="4294967295">
                    <a:solidFill>
                      <a:schemeClr val="tx1"/>
                    </a:solidFill>
                    <a:latin typeface="Avenir LT 55 Roman" panose="020B0503020000020003" pitchFamily="34" charset="0"/>
                  </a:defRPr>
                </a:pPr>
                <a:endParaRPr lang="en-US"/>
              </a:p>
            </c:txPr>
            <c:showLegendKey val="0"/>
            <c:showVal val="1"/>
            <c:showCatName val="0"/>
            <c:showSerName val="0"/>
            <c:showPercent val="0"/>
            <c:showBubbleSize val="0"/>
            <c:showLeaderLines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1"/>
              </c:ext>
            </c:extLst>
          </c:dLbls>
          <c:cat>
            <c:strRef>
              <c:f>'Fixed Income (Qtr)'!$U$7:$U$10</c:f>
              <c:strCache>
                <c:ptCount val="4"/>
                <c:pt idx="0">
                  <c:v>10-Year US Treasury</c:v>
                </c:pt>
                <c:pt idx="1">
                  <c:v>State and Local Municipals</c:v>
                </c:pt>
                <c:pt idx="2">
                  <c:v>AAA-AA Corporates</c:v>
                </c:pt>
                <c:pt idx="3">
                  <c:v>A-BBB Corporates</c:v>
                </c:pt>
              </c:strCache>
            </c:strRef>
          </c:cat>
          <c:val>
            <c:numRef>
              <c:f>'Fixed Income (Qtr)'!$W$7:$W$10</c:f>
              <c:numCache>
                <c:formatCode>0.00</c:formatCode>
                <c:ptCount val="4"/>
                <c:pt idx="0">
                  <c:v>4.4400000000000004</c:v>
                </c:pt>
                <c:pt idx="1">
                  <c:v>3.88</c:v>
                </c:pt>
                <c:pt idx="2">
                  <c:v>5.01</c:v>
                </c:pt>
                <c:pt idx="3">
                  <c:v>5.26</c:v>
                </c:pt>
              </c:numCache>
            </c:numRef>
          </c:val>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0-B7FF-463E-B70D-39805B192CFD}"/>
            </c:ext>
          </c:extLst>
        </c:ser>
        <c:dLbls>
          <c:showLegendKey val="0"/>
          <c:showVal val="0"/>
          <c:showCatName val="0"/>
          <c:showSerName val="0"/>
          <c:showPercent val="0"/>
          <c:showBubbleSize val="0"/>
        </c:dLbls>
        <c:gapWidth val="30"/>
        <c:axId val="108243200"/>
        <c:axId val="108249088"/>
      </c:barChart>
      <c:barChart>
        <c:barDir val="col"/>
        <c:grouping val="clustered"/>
        <c:varyColors val="0"/>
        <c:ser>
          <c:idx val="0"/>
          <c:order val="0"/>
          <c:spPr>
            <a:solidFill>
              <a:schemeClr val="bg1">
                <a:lumMod val="50000"/>
              </a:schemeClr>
            </a:solidFill>
            <a:ln w="0" cap="flat" cmpd="sng" algn="ctr">
              <a:noFill/>
              <a:prstDash val="solid"/>
              <a:round/>
              <a:headEnd type="none" w="med" len="med"/>
              <a:tailEnd type="none" w="med" len="med"/>
            </a:ln>
            <a:effectLst/>
          </c:spPr>
          <c:invertIfNegative val="0"/>
          <c:dPt>
            <c:idx val="0"/>
            <c:invertIfNegative val="0"/>
            <c:bubble3D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1-B7FF-463E-B70D-39805B192CFD}"/>
              </c:ext>
            </c:extLst>
          </c:dPt>
          <c:dLbls>
            <c:dLbl>
              <c:idx val="0"/>
              <c:layout>
                <c:manualLayout>
                  <c:x val="-7.8643864753757953E-8"/>
                  <c:y val="0.13806204497814178"/>
                </c:manualLayout>
              </c:layout>
              <c:spPr/>
              <c:txPr>
                <a:bodyPr/>
                <a:lstStyle/>
                <a:p>
                  <a:pPr algn="ctr" rtl="0">
                    <a:defRPr lang="en-US" sz="900" b="0" i="0" u="none" strike="noStrike" kern="1200" baseline="0" smtId="4294967295">
                      <a:solidFill>
                        <a:schemeClr val="bg1"/>
                      </a:solidFill>
                      <a:latin typeface="Avenir LT 55 Roman" panose="020B0503020000020003" pitchFamily="34" charset="0"/>
                      <a:ea typeface="+mn-ea"/>
                      <a:cs typeface="+mn-cs"/>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layout>
                    <c:manualLayout>
                      <c:w val="0.12936410000000001"/>
                      <c:h val="8.9392650000000004E-2"/>
                    </c:manualLayout>
                  </c15:layout>
                </c:ext>
                <c:ext xmlns:c16="http://schemas.microsoft.com/office/drawing/2014/chart" uri="{C3380CC4-5D6E-409C-BE32-E72D297353CC}">
                  <c16:uniqueId val="{00000001-B7FF-463E-B70D-39805B192CFD}"/>
                </c:ext>
              </c:extLst>
            </c:dLbl>
            <c:dLbl>
              <c:idx val="1"/>
              <c:layout>
                <c:manualLayout>
                  <c:x val="-3.9173338207878017E-17"/>
                  <c:y val="0.13443039357662201"/>
                </c:manualLayout>
              </c:layout>
              <c:spPr/>
              <c:txPr>
                <a:bodyPr/>
                <a:lstStyle/>
                <a:p>
                  <a:pPr algn="ctr" rtl="0">
                    <a:defRPr lang="en-US" sz="900" b="0" i="0" u="none" strike="noStrike" kern="1200" baseline="0" smtId="4294967295">
                      <a:solidFill>
                        <a:schemeClr val="bg1"/>
                      </a:solidFill>
                      <a:latin typeface="Avenir LT 55 Roman" panose="020B0503020000020003" pitchFamily="34" charset="0"/>
                      <a:ea typeface="+mn-ea"/>
                      <a:cs typeface="+mn-cs"/>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B7FF-463E-B70D-39805B192CFD}"/>
                </c:ext>
              </c:extLst>
            </c:dLbl>
            <c:dLbl>
              <c:idx val="2"/>
              <c:layout>
                <c:manualLayout>
                  <c:x val="7.5757578015327454E-3"/>
                  <c:y val="4.5938016846776009E-3"/>
                </c:manualLayout>
              </c:layout>
              <c:spPr/>
              <c:txPr>
                <a:bodyPr/>
                <a:lstStyle/>
                <a:p>
                  <a:pPr algn="ctr" rtl="0">
                    <a:defRPr lang="en-US" sz="900" b="0" i="0" u="none" strike="noStrike" kern="1200" baseline="0" smtId="4294967295">
                      <a:solidFill>
                        <a:schemeClr val="bg1"/>
                      </a:solidFill>
                      <a:latin typeface="Avenir LT 55 Roman" panose="020B0503020000020003" pitchFamily="34" charset="0"/>
                      <a:ea typeface="+mn-ea"/>
                      <a:cs typeface="+mn-cs"/>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B7FF-463E-B70D-39805B192CFD}"/>
                </c:ext>
              </c:extLst>
            </c:dLbl>
            <c:dLbl>
              <c:idx val="3"/>
              <c:spPr/>
              <c:txPr>
                <a:bodyPr/>
                <a:lstStyle/>
                <a:p>
                  <a:pPr>
                    <a:defRPr sz="900" b="0" i="0" baseline="0" smtId="4294967295">
                      <a:solidFill>
                        <a:schemeClr val="bg1"/>
                      </a:solidFill>
                      <a:latin typeface="Avenir LT 55 Roman" panose="020B0503020000020003" pitchFamily="34" charset="0"/>
                      <a:cs typeface="Arial" pitchFamily="34" charset="0"/>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5-ED6A-4B04-81BF-4D1F449D40A2}"/>
                </c:ext>
              </c:extLst>
            </c:dLbl>
            <c:spPr>
              <a:noFill/>
              <a:ln>
                <a:noFill/>
              </a:ln>
              <a:effectLst/>
            </c:spPr>
            <c:txPr>
              <a:bodyPr/>
              <a:lstStyle/>
              <a:p>
                <a:pPr>
                  <a:defRPr sz="900" b="0" i="0" baseline="0" smtId="4294967295">
                    <a:solidFill>
                      <a:schemeClr val="bg1"/>
                    </a:solidFill>
                    <a:latin typeface="Avenir LT 55 Roman" panose="020B0503020000020003" pitchFamily="34" charset="0"/>
                    <a:cs typeface="Arial" pitchFamily="34" charset="0"/>
                  </a:defRPr>
                </a:pPr>
                <a:endParaRPr lang="en-US"/>
              </a:p>
            </c:txPr>
            <c:showLegendKey val="0"/>
            <c:showVal val="1"/>
            <c:showCatName val="0"/>
            <c:showSerName val="0"/>
            <c:showPercent val="0"/>
            <c:showBubbleSize val="0"/>
            <c:showLeaderLines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'Fixed Income (Qtr)'!$U$7:$U$10</c:f>
              <c:strCache>
                <c:ptCount val="4"/>
                <c:pt idx="0">
                  <c:v>10-Year US Treasury</c:v>
                </c:pt>
                <c:pt idx="1">
                  <c:v>State and Local Municipals</c:v>
                </c:pt>
                <c:pt idx="2">
                  <c:v>AAA-AA Corporates</c:v>
                </c:pt>
                <c:pt idx="3">
                  <c:v>A-BBB Corporates</c:v>
                </c:pt>
              </c:strCache>
            </c:strRef>
          </c:cat>
          <c:val>
            <c:numRef>
              <c:f>'Fixed Income (Qtr)'!$V$7:$V$10</c:f>
              <c:numCache>
                <c:formatCode>0.00</c:formatCode>
                <c:ptCount val="4"/>
                <c:pt idx="1">
                  <c:v>3.48</c:v>
                </c:pt>
              </c:numCache>
            </c:numRef>
          </c:val>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4-B7FF-463E-B70D-39805B192CFD}"/>
            </c:ext>
          </c:extLst>
        </c:ser>
        <c:dLbls>
          <c:showLegendKey val="0"/>
          <c:showVal val="0"/>
          <c:showCatName val="0"/>
          <c:showSerName val="0"/>
          <c:showPercent val="0"/>
          <c:showBubbleSize val="0"/>
        </c:dLbls>
        <c:gapWidth val="30"/>
        <c:axId val="1691346495"/>
        <c:axId val="1372453423"/>
      </c:barChart>
      <c:catAx>
        <c:axId val="108243200"/>
        <c:scaling>
          <c:orientation val="minMax"/>
        </c:scaling>
        <c:delete val="0"/>
        <c:axPos val="b"/>
        <c:numFmt formatCode="General" sourceLinked="0"/>
        <c:majorTickMark val="none"/>
        <c:minorTickMark val="none"/>
        <c:tickLblPos val="nextTo"/>
        <c:spPr>
          <a:ln w="6350">
            <a:solidFill>
              <a:schemeClr val="bg1">
                <a:lumMod val="65000"/>
              </a:schemeClr>
            </a:solidFill>
          </a:ln>
        </c:spPr>
        <c:txPr>
          <a:bodyPr rot="0" vert="horz" anchor="ctr" anchorCtr="0">
            <a:noAutofit/>
          </a:bodyPr>
          <a:lstStyle/>
          <a:p>
            <a:pPr>
              <a:defRPr sz="800" b="0" i="0" baseline="0" smtId="4294967295">
                <a:solidFill>
                  <a:schemeClr val="tx1"/>
                </a:solidFill>
                <a:latin typeface="Avenir LT 55 Roman" panose="020B0503020000020003" pitchFamily="34" charset="0"/>
                <a:cs typeface="Arial" pitchFamily="34" charset="0"/>
              </a:defRPr>
            </a:pPr>
            <a:endParaRPr lang="en-US"/>
          </a:p>
        </c:txPr>
        <c:crossAx val="108249088"/>
        <c:crosses val="autoZero"/>
        <c:auto val="0"/>
        <c:lblAlgn val="ctr"/>
        <c:lblOffset val="100"/>
        <c:noMultiLvlLbl val="0"/>
      </c:catAx>
      <c:valAx>
        <c:axId val="108249088"/>
        <c:scaling>
          <c:orientation val="minMax"/>
        </c:scaling>
        <c:delete val="1"/>
        <c:axPos val="l"/>
        <c:numFmt formatCode="0.00" sourceLinked="1"/>
        <c:majorTickMark val="out"/>
        <c:minorTickMark val="none"/>
        <c:tickLblPos val="none"/>
        <c:crossAx val="108243200"/>
        <c:crosses val="autoZero"/>
        <c:crossBetween val="between"/>
      </c:valAx>
      <c:valAx>
        <c:axId val="1372453423"/>
        <c:scaling>
          <c:orientation val="minMax"/>
          <c:max val="9"/>
          <c:min val="0"/>
        </c:scaling>
        <c:delete val="0"/>
        <c:axPos val="r"/>
        <c:numFmt formatCode="0.00" sourceLinked="1"/>
        <c:majorTickMark val="none"/>
        <c:minorTickMark val="none"/>
        <c:tickLblPos val="none"/>
        <c:spPr>
          <a:ln>
            <a:noFill/>
          </a:ln>
        </c:spPr>
        <c:crossAx val="1691346495"/>
        <c:crosses val="max"/>
        <c:crossBetween val="between"/>
      </c:valAx>
      <c:catAx>
        <c:axId val="1691346495"/>
        <c:scaling>
          <c:orientation val="minMax"/>
        </c:scaling>
        <c:delete val="1"/>
        <c:axPos val="b"/>
        <c:numFmt formatCode="General" sourceLinked="1"/>
        <c:majorTickMark val="out"/>
        <c:minorTickMark val="none"/>
        <c:tickLblPos val="nextTo"/>
        <c:crossAx val="1372453423"/>
        <c:crosses val="autoZero"/>
        <c:auto val="0"/>
        <c:lblAlgn val="ctr"/>
        <c:lblOffset val="100"/>
        <c:noMultiLvlLbl val="0"/>
      </c:catAx>
    </c:plotArea>
    <c:plotVisOnly val="1"/>
    <c:dispBlanksAs val="gap"/>
    <c:showDLblsOverMax val="0"/>
  </c:chart>
  <c:txPr>
    <a:bodyPr/>
    <a:lstStyle/>
    <a:p>
      <a:pPr>
        <a:defRPr sz="1800" smtId="4294967295"/>
      </a:pPr>
      <a:endParaRPr lang="en-US"/>
    </a:p>
  </c:txPr>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101076781749725"/>
          <c:y val="6.926727294921875E-2"/>
          <c:w val="0.59968900680541992"/>
          <c:h val="0.66533744335174561"/>
        </c:manualLayout>
      </c:layout>
      <c:lineChart>
        <c:grouping val="standard"/>
        <c:varyColors val="0"/>
        <c:ser>
          <c:idx val="0"/>
          <c:order val="0"/>
          <c:tx>
            <c:strRef>
              <c:f>'US Nominal'!$B$1</c:f>
              <c:strCache>
                <c:ptCount val="1"/>
                <c:pt idx="0">
                  <c:v>3/31/2026</c:v>
                </c:pt>
              </c:strCache>
            </c:strRef>
          </c:tx>
          <c:spPr>
            <a:ln w="25400">
              <a:solidFill>
                <a:srgbClr val="FFFFFF">
                  <a:lumMod val="65000"/>
                </a:srgbClr>
              </a:solidFill>
            </a:ln>
          </c:spPr>
          <c:marker>
            <c:symbol val="none"/>
          </c:marker>
          <c:dLbls>
            <c:dLbl>
              <c:idx val="29"/>
              <c:layout>
                <c:manualLayout>
                  <c:x val="-4.6193904070814676E-3"/>
                  <c:y val="6.4799504228638088E-2"/>
                </c:manualLayout>
              </c:layout>
              <c:spPr>
                <a:noFill/>
                <a:ln>
                  <a:noFill/>
                </a:ln>
                <a:effectLst/>
              </c:spPr>
              <c:txPr>
                <a:bodyPr/>
                <a:lstStyle/>
                <a:p>
                  <a:pPr>
                    <a:defRPr b="1" smtId="4294967295">
                      <a:solidFill>
                        <a:schemeClr val="bg1">
                          <a:lumMod val="50000"/>
                        </a:schemeClr>
                      </a:solidFill>
                      <a:latin typeface="+mn-lt"/>
                    </a:defRPr>
                  </a:pPr>
                  <a:endParaRPr lang="en-US"/>
                </a:p>
              </c:txPr>
              <c:showLegendKey val="0"/>
              <c:showVal val="0"/>
              <c:showCatName val="0"/>
              <c:showSerName val="1"/>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layout>
                    <c:manualLayout>
                      <c:w val="0.2223588"/>
                      <c:h val="0.12110750000000001"/>
                    </c:manualLayout>
                  </c15:layout>
                </c:ext>
                <c:ext xmlns:c16="http://schemas.microsoft.com/office/drawing/2014/chart" uri="{C3380CC4-5D6E-409C-BE32-E72D297353CC}">
                  <c16:uniqueId val="{00000000-0F73-49C0-B120-4233E480553E}"/>
                </c:ext>
              </c:extLst>
            </c:dLbl>
            <c:spPr>
              <a:noFill/>
              <a:ln>
                <a:noFill/>
              </a:ln>
              <a:effectLst/>
            </c:spPr>
            <c:txPr>
              <a:bodyPr wrap="square" lIns="38100" tIns="19050" rIns="38100" bIns="19050" anchor="ctr">
                <a:spAutoFit/>
              </a:bodyPr>
              <a:lstStyle/>
              <a:p>
                <a:pPr>
                  <a:defRPr smtId="4294967295">
                    <a:solidFill>
                      <a:schemeClr val="bg1">
                        <a:lumMod val="50000"/>
                      </a:schemeClr>
                    </a:solidFill>
                    <a:latin typeface="+mn-lt"/>
                  </a:defRPr>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'US Nominal'!$E$2:$E$31</c:f>
              <c:strCache>
                <c:ptCount val="30"/>
                <c:pt idx="0">
                  <c:v>1Y</c:v>
                </c:pt>
                <c:pt idx="4">
                  <c:v>5Y</c:v>
                </c:pt>
                <c:pt idx="9">
                  <c:v>10Y</c:v>
                </c:pt>
                <c:pt idx="19">
                  <c:v>20Y</c:v>
                </c:pt>
                <c:pt idx="29">
                  <c:v>30Y</c:v>
                </c:pt>
              </c:strCache>
            </c:strRef>
          </c:cat>
          <c:val>
            <c:numRef>
              <c:f>'US Nominal'!$B$2:$B$31</c:f>
              <c:numCache>
                <c:formatCode>General</c:formatCode>
                <c:ptCount val="30"/>
                <c:pt idx="0">
                  <c:v>3.7480000000000002</c:v>
                </c:pt>
                <c:pt idx="1">
                  <c:v>3.8220000000000001</c:v>
                </c:pt>
                <c:pt idx="2">
                  <c:v>3.8679999999999999</c:v>
                </c:pt>
                <c:pt idx="3">
                  <c:v>3.915</c:v>
                </c:pt>
                <c:pt idx="4">
                  <c:v>3.97</c:v>
                </c:pt>
                <c:pt idx="5">
                  <c:v>4.0330000000000004</c:v>
                </c:pt>
                <c:pt idx="6">
                  <c:v>4.1050000000000004</c:v>
                </c:pt>
                <c:pt idx="7">
                  <c:v>4.1829999999999998</c:v>
                </c:pt>
                <c:pt idx="8">
                  <c:v>4.2649999999999997</c:v>
                </c:pt>
                <c:pt idx="9">
                  <c:v>4.3479999999999999</c:v>
                </c:pt>
                <c:pt idx="10">
                  <c:v>4.43</c:v>
                </c:pt>
                <c:pt idx="11">
                  <c:v>4.5090000000000003</c:v>
                </c:pt>
                <c:pt idx="12">
                  <c:v>4.5830000000000002</c:v>
                </c:pt>
                <c:pt idx="13">
                  <c:v>4.6500000000000004</c:v>
                </c:pt>
                <c:pt idx="14">
                  <c:v>4.7110000000000003</c:v>
                </c:pt>
                <c:pt idx="15">
                  <c:v>4.7649999999999997</c:v>
                </c:pt>
                <c:pt idx="16">
                  <c:v>4.8109999999999999</c:v>
                </c:pt>
                <c:pt idx="17">
                  <c:v>4.8490000000000002</c:v>
                </c:pt>
                <c:pt idx="18">
                  <c:v>4.8810000000000002</c:v>
                </c:pt>
                <c:pt idx="19">
                  <c:v>4.9059999999999997</c:v>
                </c:pt>
                <c:pt idx="20">
                  <c:v>4.9240000000000004</c:v>
                </c:pt>
                <c:pt idx="21">
                  <c:v>4.9370000000000003</c:v>
                </c:pt>
                <c:pt idx="22">
                  <c:v>4.944</c:v>
                </c:pt>
                <c:pt idx="23">
                  <c:v>4.9470000000000001</c:v>
                </c:pt>
                <c:pt idx="24">
                  <c:v>4.9459999999999997</c:v>
                </c:pt>
                <c:pt idx="25">
                  <c:v>4.9420000000000002</c:v>
                </c:pt>
                <c:pt idx="26">
                  <c:v>4.9340000000000002</c:v>
                </c:pt>
                <c:pt idx="27">
                  <c:v>4.9240000000000004</c:v>
                </c:pt>
                <c:pt idx="28">
                  <c:v>4.9119999999999999</c:v>
                </c:pt>
                <c:pt idx="29">
                  <c:v>4.899</c:v>
                </c:pt>
              </c:numCache>
            </c:numRef>
          </c:val>
          <c:smooth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1-0F73-49C0-B120-4233E480553E}"/>
            </c:ext>
          </c:extLst>
        </c:ser>
        <c:ser>
          <c:idx val="1"/>
          <c:order val="1"/>
          <c:tx>
            <c:strRef>
              <c:f>'US Nominal'!$C$1</c:f>
              <c:strCache>
                <c:ptCount val="1"/>
                <c:pt idx="0">
                  <c:v>6/30/2026</c:v>
                </c:pt>
              </c:strCache>
            </c:strRef>
          </c:tx>
          <c:spPr>
            <a:ln w="25400">
              <a:solidFill>
                <a:srgbClr val="427994"/>
              </a:solidFill>
            </a:ln>
          </c:spPr>
          <c:marker>
            <c:symbol val="none"/>
          </c:marker>
          <c:dLbls>
            <c:dLbl>
              <c:idx val="29"/>
              <c:layout>
                <c:manualLayout>
                  <c:x val="-4.6856505796313286E-3"/>
                  <c:y val="-1.3880140148103237E-2"/>
                </c:manualLayout>
              </c:layout>
              <c:spPr>
                <a:noFill/>
                <a:ln>
                  <a:noFill/>
                </a:ln>
                <a:effectLst/>
              </c:spPr>
              <c:txPr>
                <a:bodyPr/>
                <a:lstStyle/>
                <a:p>
                  <a:pPr>
                    <a:defRPr b="1" smtId="4294967295">
                      <a:solidFill>
                        <a:schemeClr val="accent1">
                          <a:lumMod val="75000"/>
                        </a:schemeClr>
                      </a:solidFill>
                      <a:latin typeface="+mn-lt"/>
                    </a:defRPr>
                  </a:pPr>
                  <a:endParaRPr lang="en-US"/>
                </a:p>
              </c:txPr>
              <c:showLegendKey val="0"/>
              <c:showVal val="0"/>
              <c:showCatName val="0"/>
              <c:showSerName val="1"/>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layout>
                    <c:manualLayout>
                      <c:w val="0.2223588"/>
                      <c:h val="8.3900890000000006E-2"/>
                    </c:manualLayout>
                  </c15:layout>
                </c:ext>
                <c:ext xmlns:c16="http://schemas.microsoft.com/office/drawing/2014/chart" uri="{C3380CC4-5D6E-409C-BE32-E72D297353CC}">
                  <c16:uniqueId val="{00000002-0F73-49C0-B120-4233E480553E}"/>
                </c:ext>
              </c:extLst>
            </c:dLbl>
            <c:spPr>
              <a:noFill/>
              <a:ln>
                <a:noFill/>
              </a:ln>
              <a:effectLst/>
            </c:spPr>
            <c:txPr>
              <a:bodyPr wrap="square" lIns="38100" tIns="19050" rIns="38100" bIns="19050" anchor="ctr">
                <a:spAutoFit/>
              </a:bodyPr>
              <a:lstStyle/>
              <a:p>
                <a:pPr>
                  <a:defRPr smtId="4294967295">
                    <a:solidFill>
                      <a:schemeClr val="accent1">
                        <a:lumMod val="75000"/>
                      </a:schemeClr>
                    </a:solidFill>
                    <a:latin typeface="+mn-lt"/>
                  </a:defRPr>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'US Nominal'!$E$2:$E$31</c:f>
              <c:strCache>
                <c:ptCount val="30"/>
                <c:pt idx="0">
                  <c:v>1Y</c:v>
                </c:pt>
                <c:pt idx="4">
                  <c:v>5Y</c:v>
                </c:pt>
                <c:pt idx="9">
                  <c:v>10Y</c:v>
                </c:pt>
                <c:pt idx="19">
                  <c:v>20Y</c:v>
                </c:pt>
                <c:pt idx="29">
                  <c:v>30Y</c:v>
                </c:pt>
              </c:strCache>
            </c:strRef>
          </c:cat>
          <c:val>
            <c:numRef>
              <c:f>'US Nominal'!$C$2:$C$31</c:f>
              <c:numCache>
                <c:formatCode>General</c:formatCode>
                <c:ptCount val="30"/>
                <c:pt idx="0">
                  <c:v>4.1070000000000002</c:v>
                </c:pt>
                <c:pt idx="1">
                  <c:v>4.1609999999999996</c:v>
                </c:pt>
                <c:pt idx="2">
                  <c:v>4.1950000000000003</c:v>
                </c:pt>
                <c:pt idx="3">
                  <c:v>4.2089999999999996</c:v>
                </c:pt>
                <c:pt idx="4">
                  <c:v>4.2240000000000002</c:v>
                </c:pt>
                <c:pt idx="5">
                  <c:v>4.2480000000000002</c:v>
                </c:pt>
                <c:pt idx="6">
                  <c:v>4.2839999999999998</c:v>
                </c:pt>
                <c:pt idx="7">
                  <c:v>4.3319999999999999</c:v>
                </c:pt>
                <c:pt idx="8">
                  <c:v>4.3899999999999997</c:v>
                </c:pt>
                <c:pt idx="9">
                  <c:v>4.4539999999999997</c:v>
                </c:pt>
                <c:pt idx="10">
                  <c:v>4.5209999999999999</c:v>
                </c:pt>
                <c:pt idx="11">
                  <c:v>4.5880000000000001</c:v>
                </c:pt>
                <c:pt idx="12">
                  <c:v>4.6529999999999996</c:v>
                </c:pt>
                <c:pt idx="13">
                  <c:v>4.7140000000000004</c:v>
                </c:pt>
                <c:pt idx="14">
                  <c:v>4.7690000000000001</c:v>
                </c:pt>
                <c:pt idx="15">
                  <c:v>4.8179999999999996</c:v>
                </c:pt>
                <c:pt idx="16">
                  <c:v>4.8600000000000003</c:v>
                </c:pt>
                <c:pt idx="17">
                  <c:v>4.8959999999999999</c:v>
                </c:pt>
                <c:pt idx="18">
                  <c:v>4.9240000000000004</c:v>
                </c:pt>
                <c:pt idx="19">
                  <c:v>4.9459999999999997</c:v>
                </c:pt>
                <c:pt idx="20">
                  <c:v>4.9610000000000003</c:v>
                </c:pt>
                <c:pt idx="21">
                  <c:v>4.9710000000000001</c:v>
                </c:pt>
                <c:pt idx="22">
                  <c:v>4.976</c:v>
                </c:pt>
                <c:pt idx="23">
                  <c:v>4.9770000000000003</c:v>
                </c:pt>
                <c:pt idx="24">
                  <c:v>4.9749999999999996</c:v>
                </c:pt>
                <c:pt idx="25">
                  <c:v>4.9690000000000003</c:v>
                </c:pt>
                <c:pt idx="26">
                  <c:v>4.9610000000000003</c:v>
                </c:pt>
                <c:pt idx="27">
                  <c:v>4.9509999999999996</c:v>
                </c:pt>
                <c:pt idx="28">
                  <c:v>4.9400000000000004</c:v>
                </c:pt>
                <c:pt idx="29">
                  <c:v>4.9279999999999999</c:v>
                </c:pt>
              </c:numCache>
            </c:numRef>
          </c:val>
          <c:smooth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3-0F73-49C0-B120-4233E480553E}"/>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marL="0" marR="0" lvl="0" indent="0" algn="ctr" defTabSz="914400" rtl="0" eaLnBrk="1" fontAlgn="auto" latinLnBrk="0" hangingPunct="1">
                  <a:lnSpc>
                    <a:spcPct val="100000"/>
                  </a:lnSpc>
                  <a:spcBef>
                    <a:spcPct val="0"/>
                  </a:spcBef>
                  <a:spcAft>
                    <a:spcPct val="0"/>
                  </a:spcAft>
                  <a:buClrTx/>
                  <a:buSzTx/>
                  <a:buFontTx/>
                  <a:buNone/>
                  <a:defRPr sz="800" b="0" i="0" u="none" strike="noStrike" kern="1200" baseline="0">
                    <a:solidFill>
                      <a:prstClr val="black"/>
                    </a:solidFill>
                    <a:latin typeface="+mn-lt"/>
                    <a:ea typeface="+mn-ea"/>
                    <a:cs typeface="+mn-cs"/>
                  </a:defRPr>
                </a:pPr>
                <a:r>
                  <a:rPr lang="en-US" sz="800" b="1" i="0" u="none" strike="noStrike" kern="1200" baseline="0">
                    <a:solidFill>
                      <a:srgbClr val="000000"/>
                    </a:solidFill>
                    <a:latin typeface="+mn-lt"/>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a:defRPr b="0" i="0">
                    <a:latin typeface="+mn-lt"/>
                  </a:defRPr>
                </a:pPr>
                <a:r>
                  <a:rPr lang="en-US" sz="800" b="1" i="0" u="none" strike="noStrike" kern="1200" baseline="0">
                    <a:solidFill>
                      <a:srgbClr val="000000"/>
                    </a:solidFill>
                    <a:latin typeface="+mn-lt"/>
                  </a:rPr>
                  <a:t>Yield (%)</a:t>
                </a:r>
              </a:p>
            </c:rich>
          </c:tx>
          <c:layout>
            <c:manualLayout>
              <c:xMode val="edge"/>
              <c:yMode val="edge"/>
              <c:x val="2.4326585233211517E-2"/>
              <c:y val="0.25470557808876038"/>
            </c:manualLayout>
          </c:layout>
          <c:overlay val="0"/>
        </c:title>
        <c:numFmt formatCode="#,##0.0" sourceLinked="0"/>
        <c:majorTickMark val="none"/>
        <c:minorTickMark val="none"/>
        <c:tickLblPos val="nextTo"/>
        <c:txPr>
          <a:bodyPr/>
          <a:lstStyle/>
          <a:p>
            <a:pPr>
              <a:defRPr smtId="4294967295">
                <a:latin typeface="+mn-lt"/>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anose="020B0503020000020003" pitchFamily="34" charset="0"/>
        </a:defRPr>
      </a:pPr>
      <a:endParaRPr lang="en-US"/>
    </a:p>
  </c:txPr>
  <c:externalData r:id="rId2">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101076781749725"/>
          <c:y val="6.926727294921875E-2"/>
          <c:w val="0.59968900680541992"/>
          <c:h val="0.66533744335174561"/>
        </c:manualLayout>
      </c:layout>
      <c:lineChart>
        <c:grouping val="standard"/>
        <c:varyColors val="0"/>
        <c:ser>
          <c:idx val="0"/>
          <c:order val="0"/>
          <c:tx>
            <c:strRef>
              <c:f>'CA Nominal'!$B$1</c:f>
              <c:strCache>
                <c:ptCount val="1"/>
                <c:pt idx="0">
                  <c:v>3/31/2026</c:v>
                </c:pt>
              </c:strCache>
            </c:strRef>
          </c:tx>
          <c:spPr>
            <a:ln w="25400">
              <a:solidFill>
                <a:srgbClr val="FFFFFF">
                  <a:lumMod val="65000"/>
                </a:srgbClr>
              </a:solidFill>
            </a:ln>
          </c:spPr>
          <c:marker>
            <c:symbol val="none"/>
          </c:marker>
          <c:dLbls>
            <c:dLbl>
              <c:idx val="29"/>
              <c:layout>
                <c:manualLayout>
                  <c:x val="-5.3442308682002981E-4"/>
                  <c:y val="-9.2745698454360301E-3"/>
                </c:manualLayout>
              </c:layout>
              <c:spPr>
                <a:noFill/>
                <a:ln>
                  <a:noFill/>
                </a:ln>
                <a:effectLst/>
              </c:spPr>
              <c:txPr>
                <a:bodyPr/>
                <a:lstStyle/>
                <a:p>
                  <a:pPr>
                    <a:defRPr b="1" smtId="4294967295">
                      <a:solidFill>
                        <a:schemeClr val="bg1">
                          <a:lumMod val="50000"/>
                        </a:schemeClr>
                      </a:solidFill>
                      <a:latin typeface="+mn-lt"/>
                    </a:defRPr>
                  </a:pPr>
                  <a:endParaRPr lang="en-US"/>
                </a:p>
              </c:txPr>
              <c:showLegendKey val="0"/>
              <c:showVal val="0"/>
              <c:showCatName val="0"/>
              <c:showSerName val="1"/>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layout>
                    <c:manualLayout>
                      <c:w val="0.2223588"/>
                      <c:h val="0.12110750000000001"/>
                    </c:manualLayout>
                  </c15:layout>
                </c:ext>
                <c:ext xmlns:c16="http://schemas.microsoft.com/office/drawing/2014/chart" uri="{C3380CC4-5D6E-409C-BE32-E72D297353CC}">
                  <c16:uniqueId val="{00000000-0F73-49C0-B120-4233E480553E}"/>
                </c:ext>
              </c:extLst>
            </c:dLbl>
            <c:spPr>
              <a:noFill/>
              <a:ln>
                <a:noFill/>
              </a:ln>
              <a:effectLst/>
            </c:spPr>
            <c:txPr>
              <a:bodyPr wrap="square" lIns="38100" tIns="19050" rIns="38100" bIns="19050" anchor="ctr">
                <a:spAutoFit/>
              </a:bodyPr>
              <a:lstStyle/>
              <a:p>
                <a:pPr>
                  <a:defRPr smtId="4294967295">
                    <a:solidFill>
                      <a:schemeClr val="bg1">
                        <a:lumMod val="50000"/>
                      </a:schemeClr>
                    </a:solidFill>
                    <a:latin typeface="+mn-lt"/>
                  </a:defRPr>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'CA Nominal'!$E$2:$E$31</c:f>
              <c:strCache>
                <c:ptCount val="30"/>
                <c:pt idx="0">
                  <c:v>1Y</c:v>
                </c:pt>
                <c:pt idx="4">
                  <c:v>5Y</c:v>
                </c:pt>
                <c:pt idx="9">
                  <c:v>10Y</c:v>
                </c:pt>
                <c:pt idx="19">
                  <c:v>20Y</c:v>
                </c:pt>
                <c:pt idx="29">
                  <c:v>30Y</c:v>
                </c:pt>
              </c:strCache>
            </c:strRef>
          </c:cat>
          <c:val>
            <c:numRef>
              <c:f>'CA Nominal'!$B$2:$B$31</c:f>
              <c:numCache>
                <c:formatCode>General</c:formatCode>
                <c:ptCount val="30"/>
                <c:pt idx="0">
                  <c:v>2.665</c:v>
                </c:pt>
                <c:pt idx="1">
                  <c:v>2.81</c:v>
                </c:pt>
                <c:pt idx="2">
                  <c:v>2.9220000000000002</c:v>
                </c:pt>
                <c:pt idx="3">
                  <c:v>3.0179999999999998</c:v>
                </c:pt>
                <c:pt idx="4">
                  <c:v>3.1070000000000002</c:v>
                </c:pt>
                <c:pt idx="5">
                  <c:v>3.1909999999999998</c:v>
                </c:pt>
                <c:pt idx="6">
                  <c:v>3.2709999999999999</c:v>
                </c:pt>
                <c:pt idx="7">
                  <c:v>3.3460000000000001</c:v>
                </c:pt>
                <c:pt idx="8">
                  <c:v>3.415</c:v>
                </c:pt>
                <c:pt idx="9">
                  <c:v>3.4780000000000002</c:v>
                </c:pt>
                <c:pt idx="10">
                  <c:v>3.5329999999999999</c:v>
                </c:pt>
                <c:pt idx="11">
                  <c:v>3.581</c:v>
                </c:pt>
                <c:pt idx="12">
                  <c:v>3.6219999999999999</c:v>
                </c:pt>
                <c:pt idx="13">
                  <c:v>3.657</c:v>
                </c:pt>
                <c:pt idx="14">
                  <c:v>3.6859999999999999</c:v>
                </c:pt>
                <c:pt idx="15">
                  <c:v>3.71</c:v>
                </c:pt>
                <c:pt idx="16">
                  <c:v>3.7290000000000001</c:v>
                </c:pt>
                <c:pt idx="17">
                  <c:v>3.746</c:v>
                </c:pt>
                <c:pt idx="18">
                  <c:v>3.76</c:v>
                </c:pt>
                <c:pt idx="19">
                  <c:v>3.7719999999999998</c:v>
                </c:pt>
                <c:pt idx="20">
                  <c:v>3.7829999999999999</c:v>
                </c:pt>
                <c:pt idx="21">
                  <c:v>3.794</c:v>
                </c:pt>
                <c:pt idx="22">
                  <c:v>3.8039999999999998</c:v>
                </c:pt>
                <c:pt idx="23">
                  <c:v>3.8140000000000001</c:v>
                </c:pt>
                <c:pt idx="24">
                  <c:v>3.823</c:v>
                </c:pt>
                <c:pt idx="25">
                  <c:v>3.8330000000000002</c:v>
                </c:pt>
                <c:pt idx="26">
                  <c:v>3.8420000000000001</c:v>
                </c:pt>
                <c:pt idx="27">
                  <c:v>3.8519999999999999</c:v>
                </c:pt>
                <c:pt idx="28">
                  <c:v>3.86</c:v>
                </c:pt>
                <c:pt idx="29">
                  <c:v>3.8679999999999999</c:v>
                </c:pt>
              </c:numCache>
            </c:numRef>
          </c:val>
          <c:smooth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1-0F73-49C0-B120-4233E480553E}"/>
            </c:ext>
          </c:extLst>
        </c:ser>
        <c:ser>
          <c:idx val="1"/>
          <c:order val="1"/>
          <c:tx>
            <c:strRef>
              <c:f>'CA Nominal'!$C$1</c:f>
              <c:strCache>
                <c:ptCount val="1"/>
                <c:pt idx="0">
                  <c:v>6/30/2026</c:v>
                </c:pt>
              </c:strCache>
            </c:strRef>
          </c:tx>
          <c:spPr>
            <a:ln w="25400">
              <a:solidFill>
                <a:srgbClr val="427994"/>
              </a:solidFill>
            </a:ln>
          </c:spPr>
          <c:marker>
            <c:symbol val="none"/>
          </c:marker>
          <c:dLbls>
            <c:dLbl>
              <c:idx val="29"/>
              <c:layout>
                <c:manualLayout>
                  <c:x val="-6.0068318666049096E-4"/>
                  <c:y val="6.0193934091571887E-2"/>
                </c:manualLayout>
              </c:layout>
              <c:spPr>
                <a:noFill/>
                <a:ln>
                  <a:noFill/>
                </a:ln>
                <a:effectLst/>
              </c:spPr>
              <c:txPr>
                <a:bodyPr/>
                <a:lstStyle/>
                <a:p>
                  <a:pPr>
                    <a:defRPr b="1" smtId="4294967295">
                      <a:solidFill>
                        <a:schemeClr val="accent1">
                          <a:lumMod val="75000"/>
                        </a:schemeClr>
                      </a:solidFill>
                      <a:latin typeface="+mn-lt"/>
                    </a:defRPr>
                  </a:pPr>
                  <a:endParaRPr lang="en-US"/>
                </a:p>
              </c:txPr>
              <c:showLegendKey val="0"/>
              <c:showVal val="0"/>
              <c:showCatName val="0"/>
              <c:showSerName val="1"/>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layout>
                    <c:manualLayout>
                      <c:w val="0.2223588"/>
                      <c:h val="8.3900890000000006E-2"/>
                    </c:manualLayout>
                  </c15:layout>
                </c:ext>
                <c:ext xmlns:c16="http://schemas.microsoft.com/office/drawing/2014/chart" uri="{C3380CC4-5D6E-409C-BE32-E72D297353CC}">
                  <c16:uniqueId val="{00000002-0F73-49C0-B120-4233E480553E}"/>
                </c:ext>
              </c:extLst>
            </c:dLbl>
            <c:spPr>
              <a:noFill/>
              <a:ln>
                <a:noFill/>
              </a:ln>
              <a:effectLst/>
            </c:spPr>
            <c:txPr>
              <a:bodyPr wrap="square" lIns="38100" tIns="19050" rIns="38100" bIns="19050" anchor="ctr">
                <a:spAutoFit/>
              </a:bodyPr>
              <a:lstStyle/>
              <a:p>
                <a:pPr>
                  <a:defRPr smtId="4294967295">
                    <a:solidFill>
                      <a:schemeClr val="accent1">
                        <a:lumMod val="75000"/>
                      </a:schemeClr>
                    </a:solidFill>
                    <a:latin typeface="+mn-lt"/>
                  </a:defRPr>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'CA Nominal'!$E$2:$E$31</c:f>
              <c:strCache>
                <c:ptCount val="30"/>
                <c:pt idx="0">
                  <c:v>1Y</c:v>
                </c:pt>
                <c:pt idx="4">
                  <c:v>5Y</c:v>
                </c:pt>
                <c:pt idx="9">
                  <c:v>10Y</c:v>
                </c:pt>
                <c:pt idx="19">
                  <c:v>20Y</c:v>
                </c:pt>
                <c:pt idx="29">
                  <c:v>30Y</c:v>
                </c:pt>
              </c:strCache>
            </c:strRef>
          </c:cat>
          <c:val>
            <c:numRef>
              <c:f>'CA Nominal'!$C$2:$C$31</c:f>
              <c:numCache>
                <c:formatCode>General</c:formatCode>
                <c:ptCount val="30"/>
                <c:pt idx="0">
                  <c:v>2.5710000000000002</c:v>
                </c:pt>
                <c:pt idx="1">
                  <c:v>2.7450000000000001</c:v>
                </c:pt>
                <c:pt idx="2">
                  <c:v>2.8650000000000002</c:v>
                </c:pt>
                <c:pt idx="3">
                  <c:v>2.9590000000000001</c:v>
                </c:pt>
                <c:pt idx="4">
                  <c:v>3.0409999999999999</c:v>
                </c:pt>
                <c:pt idx="5">
                  <c:v>3.117</c:v>
                </c:pt>
                <c:pt idx="6">
                  <c:v>3.1880000000000002</c:v>
                </c:pt>
                <c:pt idx="7">
                  <c:v>3.2549999999999999</c:v>
                </c:pt>
                <c:pt idx="8">
                  <c:v>3.3180000000000001</c:v>
                </c:pt>
                <c:pt idx="9">
                  <c:v>3.3759999999999999</c:v>
                </c:pt>
                <c:pt idx="10">
                  <c:v>3.4279999999999999</c:v>
                </c:pt>
                <c:pt idx="11">
                  <c:v>3.4740000000000002</c:v>
                </c:pt>
                <c:pt idx="12">
                  <c:v>3.5139999999999998</c:v>
                </c:pt>
                <c:pt idx="13">
                  <c:v>3.5489999999999999</c:v>
                </c:pt>
                <c:pt idx="14">
                  <c:v>3.5779999999999998</c:v>
                </c:pt>
                <c:pt idx="15">
                  <c:v>3.6040000000000001</c:v>
                </c:pt>
                <c:pt idx="16">
                  <c:v>3.625</c:v>
                </c:pt>
                <c:pt idx="17">
                  <c:v>3.6440000000000001</c:v>
                </c:pt>
                <c:pt idx="18">
                  <c:v>3.66</c:v>
                </c:pt>
                <c:pt idx="19">
                  <c:v>3.6739999999999999</c:v>
                </c:pt>
                <c:pt idx="20">
                  <c:v>3.6869999999999998</c:v>
                </c:pt>
                <c:pt idx="21">
                  <c:v>3.7</c:v>
                </c:pt>
                <c:pt idx="22">
                  <c:v>3.7109999999999999</c:v>
                </c:pt>
                <c:pt idx="23">
                  <c:v>3.722</c:v>
                </c:pt>
                <c:pt idx="24">
                  <c:v>3.7330000000000001</c:v>
                </c:pt>
                <c:pt idx="25">
                  <c:v>3.7440000000000002</c:v>
                </c:pt>
                <c:pt idx="26">
                  <c:v>3.7530000000000001</c:v>
                </c:pt>
                <c:pt idx="27">
                  <c:v>3.7629999999999999</c:v>
                </c:pt>
                <c:pt idx="28">
                  <c:v>3.7709999999999999</c:v>
                </c:pt>
                <c:pt idx="29">
                  <c:v>3.7789999999999999</c:v>
                </c:pt>
              </c:numCache>
            </c:numRef>
          </c:val>
          <c:smooth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3-0F73-49C0-B120-4233E480553E}"/>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a:defRPr b="0">
                    <a:latin typeface="+mn-lt"/>
                  </a:defRPr>
                </a:pPr>
                <a:r>
                  <a:rPr lang="en-US" sz="800" b="1" i="0" u="none" strike="noStrike" kern="1200" baseline="0">
                    <a:solidFill>
                      <a:srgbClr val="000000"/>
                    </a:solidFill>
                    <a:latin typeface="+mn-lt"/>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marL="0" marR="0" lvl="0" indent="0" algn="ctr" defTabSz="914400" rtl="0" eaLnBrk="1" fontAlgn="auto" latinLnBrk="0" hangingPunct="1">
                  <a:lnSpc>
                    <a:spcPct val="100000"/>
                  </a:lnSpc>
                  <a:spcBef>
                    <a:spcPct val="0"/>
                  </a:spcBef>
                  <a:spcAft>
                    <a:spcPct val="0"/>
                  </a:spcAft>
                  <a:buClrTx/>
                  <a:buSzTx/>
                  <a:buFontTx/>
                  <a:buNone/>
                  <a:defRPr sz="800" b="0" i="0" u="none" strike="noStrike" kern="1200" baseline="0">
                    <a:solidFill>
                      <a:prstClr val="black"/>
                    </a:solidFill>
                    <a:latin typeface="+mn-lt"/>
                    <a:ea typeface="+mn-ea"/>
                    <a:cs typeface="+mn-cs"/>
                  </a:defRPr>
                </a:pPr>
                <a:r>
                  <a:rPr lang="en-US" sz="800" b="1" i="0" u="none" strike="noStrike" kern="1200" baseline="0">
                    <a:solidFill>
                      <a:srgbClr val="000000"/>
                    </a:solidFill>
                    <a:latin typeface="+mn-lt"/>
                  </a:rPr>
                  <a:t>Yield (%)</a:t>
                </a:r>
              </a:p>
            </c:rich>
          </c:tx>
          <c:layout>
            <c:manualLayout>
              <c:xMode val="edge"/>
              <c:yMode val="edge"/>
              <c:x val="2.4326585233211517E-2"/>
              <c:y val="0.25470557808876038"/>
            </c:manualLayout>
          </c:layout>
          <c:overlay val="0"/>
        </c:title>
        <c:numFmt formatCode="#,##0.0" sourceLinked="0"/>
        <c:majorTickMark val="none"/>
        <c:minorTickMark val="none"/>
        <c:tickLblPos val="nextTo"/>
        <c:txPr>
          <a:bodyPr/>
          <a:lstStyle/>
          <a:p>
            <a:pPr>
              <a:defRPr smtId="4294967295">
                <a:latin typeface="+mn-lt"/>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anose="020B0503020000020003" pitchFamily="34" charset="0"/>
        </a:defRPr>
      </a:pPr>
      <a:endParaRPr lang="en-US"/>
    </a:p>
  </c:txPr>
  <c:externalData r:id="rId2">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3776695728302"/>
          <c:y val="6.9267220795154572E-2"/>
          <c:w val="0.61299502849578857"/>
          <c:h val="0.66533744335174561"/>
        </c:manualLayout>
      </c:layout>
      <c:lineChart>
        <c:grouping val="standard"/>
        <c:varyColors val="0"/>
        <c:ser>
          <c:idx val="0"/>
          <c:order val="0"/>
          <c:tx>
            <c:strRef>
              <c:f>'Regional Nominal '!$T$2</c:f>
              <c:strCache>
                <c:ptCount val="1"/>
                <c:pt idx="0">
                  <c:v>3/31/2026</c:v>
                </c:pt>
              </c:strCache>
            </c:strRef>
          </c:tx>
          <c:spPr>
            <a:ln>
              <a:solidFill>
                <a:sysClr val="window" lastClr="FFFFFF">
                  <a:lumMod val="65000"/>
                </a:sysClr>
              </a:solidFill>
            </a:ln>
          </c:spPr>
          <c:marker>
            <c:symbol val="none"/>
          </c:marker>
          <c:dLbls>
            <c:dLbl>
              <c:idx val="29"/>
              <c:layout>
                <c:manualLayout>
                  <c:x val="-1.63400301065308E-2"/>
                  <c:y val="3.4357684456109653E-3"/>
                </c:manualLayout>
              </c:layout>
              <c:spPr>
                <a:noFill/>
                <a:ln>
                  <a:noFill/>
                </a:ln>
                <a:effectLst/>
              </c:spPr>
              <c:txPr>
                <a:bodyPr/>
                <a:lstStyle/>
                <a:p>
                  <a:pPr>
                    <a:defRPr sz="800" b="1"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1"/>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layout>
                    <c:manualLayout>
                      <c:w val="0.24559429999999999"/>
                      <c:h val="0.1119911"/>
                    </c:manualLayout>
                  </c15:layout>
                </c:ext>
                <c:ext xmlns:c16="http://schemas.microsoft.com/office/drawing/2014/chart" uri="{C3380CC4-5D6E-409C-BE32-E72D297353CC}">
                  <c16:uniqueId val="{00000000-1CC3-4600-ADB4-93D5D7D9858D}"/>
                </c:ext>
              </c:extLst>
            </c:dLbl>
            <c:spPr>
              <a:noFill/>
              <a:ln>
                <a:noFill/>
              </a:ln>
              <a:effectLst/>
            </c:spPr>
            <c:txPr>
              <a:bodyPr/>
              <a:lstStyle/>
              <a:p>
                <a:pPr>
                  <a:defRPr sz="800"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'Regional Nominal '!$W$3:$W$32</c:f>
              <c:strCache>
                <c:ptCount val="30"/>
                <c:pt idx="0">
                  <c:v>1Y</c:v>
                </c:pt>
                <c:pt idx="4">
                  <c:v>5Y</c:v>
                </c:pt>
                <c:pt idx="9">
                  <c:v>10Y</c:v>
                </c:pt>
                <c:pt idx="19">
                  <c:v>20Y</c:v>
                </c:pt>
                <c:pt idx="29">
                  <c:v>30Y</c:v>
                </c:pt>
              </c:strCache>
            </c:strRef>
          </c:cat>
          <c:val>
            <c:numRef>
              <c:f>'Regional Nominal '!$T$3:$T$32</c:f>
              <c:numCache>
                <c:formatCode>General</c:formatCode>
                <c:ptCount val="30"/>
                <c:pt idx="0">
                  <c:v>4.282</c:v>
                </c:pt>
                <c:pt idx="1">
                  <c:v>4.3920000000000003</c:v>
                </c:pt>
                <c:pt idx="2">
                  <c:v>4.335</c:v>
                </c:pt>
                <c:pt idx="3">
                  <c:v>4.4039999999999999</c:v>
                </c:pt>
                <c:pt idx="4">
                  <c:v>4.4859999999999998</c:v>
                </c:pt>
                <c:pt idx="5">
                  <c:v>4.5759999999999996</c:v>
                </c:pt>
                <c:pt idx="6">
                  <c:v>4.6689999999999996</c:v>
                </c:pt>
                <c:pt idx="7">
                  <c:v>4.76</c:v>
                </c:pt>
                <c:pt idx="8">
                  <c:v>4.8490000000000002</c:v>
                </c:pt>
                <c:pt idx="9">
                  <c:v>4.9329999999999998</c:v>
                </c:pt>
                <c:pt idx="10">
                  <c:v>5.0110000000000001</c:v>
                </c:pt>
                <c:pt idx="11">
                  <c:v>5.0819999999999999</c:v>
                </c:pt>
                <c:pt idx="12">
                  <c:v>5.1470000000000002</c:v>
                </c:pt>
                <c:pt idx="13">
                  <c:v>5.2050000000000001</c:v>
                </c:pt>
                <c:pt idx="14">
                  <c:v>5.2560000000000002</c:v>
                </c:pt>
                <c:pt idx="15">
                  <c:v>5.3</c:v>
                </c:pt>
                <c:pt idx="16">
                  <c:v>5.3390000000000004</c:v>
                </c:pt>
                <c:pt idx="17">
                  <c:v>5.3719999999999999</c:v>
                </c:pt>
                <c:pt idx="18">
                  <c:v>5.399</c:v>
                </c:pt>
                <c:pt idx="19">
                  <c:v>5.4219999999999997</c:v>
                </c:pt>
                <c:pt idx="20">
                  <c:v>5.44</c:v>
                </c:pt>
                <c:pt idx="21">
                  <c:v>5.4539999999999997</c:v>
                </c:pt>
                <c:pt idx="22">
                  <c:v>5.4649999999999999</c:v>
                </c:pt>
                <c:pt idx="23">
                  <c:v>5.4729999999999999</c:v>
                </c:pt>
                <c:pt idx="24">
                  <c:v>5.4790000000000001</c:v>
                </c:pt>
                <c:pt idx="25">
                  <c:v>5.4820000000000002</c:v>
                </c:pt>
                <c:pt idx="26">
                  <c:v>5.484</c:v>
                </c:pt>
                <c:pt idx="27">
                  <c:v>5.484</c:v>
                </c:pt>
                <c:pt idx="28">
                  <c:v>5.4829999999999997</c:v>
                </c:pt>
                <c:pt idx="29">
                  <c:v>5.4809999999999999</c:v>
                </c:pt>
              </c:numCache>
            </c:numRef>
          </c:val>
          <c:smooth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1-1CC3-4600-ADB4-93D5D7D9858D}"/>
            </c:ext>
          </c:extLst>
        </c:ser>
        <c:ser>
          <c:idx val="1"/>
          <c:order val="1"/>
          <c:tx>
            <c:strRef>
              <c:f>'Regional Nominal '!$U$2</c:f>
              <c:strCache>
                <c:ptCount val="1"/>
                <c:pt idx="0">
                  <c:v>6/30/2026</c:v>
                </c:pt>
              </c:strCache>
            </c:strRef>
          </c:tx>
          <c:spPr>
            <a:ln>
              <a:solidFill>
                <a:srgbClr val="4D859E"/>
              </a:solidFill>
            </a:ln>
          </c:spPr>
          <c:marker>
            <c:symbol val="none"/>
          </c:marker>
          <c:dLbls>
            <c:dLbl>
              <c:idx val="29"/>
              <c:layout>
                <c:manualLayout>
                  <c:x val="-2.0654977870413257E-2"/>
                  <c:y val="6.5027340332458439E-2"/>
                </c:manualLayout>
              </c:layout>
              <c:spPr>
                <a:noFill/>
                <a:ln>
                  <a:noFill/>
                </a:ln>
                <a:effectLst/>
              </c:spPr>
              <c:txPr>
                <a:bodyPr/>
                <a:lstStyle/>
                <a:p>
                  <a:pPr>
                    <a:defRPr sz="800" b="1" smtId="4294967295">
                      <a:solidFill>
                        <a:schemeClr val="tx2"/>
                      </a:solidFill>
                      <a:latin typeface="Arial" pitchFamily="34" charset="0"/>
                      <a:cs typeface="Arial" pitchFamily="34" charset="0"/>
                    </a:defRPr>
                  </a:pPr>
                  <a:endParaRPr lang="en-US"/>
                </a:p>
              </c:txPr>
              <c:showLegendKey val="0"/>
              <c:showVal val="0"/>
              <c:showCatName val="0"/>
              <c:showSerName val="1"/>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layout>
                    <c:manualLayout>
                      <c:w val="0.23695920000000001"/>
                      <c:h val="9.2453220000000003E-2"/>
                    </c:manualLayout>
                  </c15:layout>
                </c:ext>
                <c:ext xmlns:c16="http://schemas.microsoft.com/office/drawing/2014/chart" uri="{C3380CC4-5D6E-409C-BE32-E72D297353CC}">
                  <c16:uniqueId val="{00000002-1CC3-4600-ADB4-93D5D7D9858D}"/>
                </c:ext>
              </c:extLst>
            </c:dLbl>
            <c:spPr>
              <a:noFill/>
              <a:ln>
                <a:noFill/>
              </a:ln>
              <a:effectLst/>
            </c:spPr>
            <c:txPr>
              <a:bodyPr wrap="square" lIns="38100" tIns="19050" rIns="38100" bIns="19050" anchor="ctr">
                <a:spAutoFit/>
              </a:bodyPr>
              <a:lstStyle/>
              <a:p>
                <a:pPr>
                  <a:defRPr smtId="4294967295">
                    <a:solidFill>
                      <a:schemeClr val="tx2"/>
                    </a:solidFill>
                    <a:latin typeface="Arial" pitchFamily="34" charset="0"/>
                    <a:cs typeface="Arial" pitchFamily="34" charset="0"/>
                  </a:defRPr>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'Regional Nominal '!$W$3:$W$32</c:f>
              <c:strCache>
                <c:ptCount val="30"/>
                <c:pt idx="0">
                  <c:v>1Y</c:v>
                </c:pt>
                <c:pt idx="4">
                  <c:v>5Y</c:v>
                </c:pt>
                <c:pt idx="9">
                  <c:v>10Y</c:v>
                </c:pt>
                <c:pt idx="19">
                  <c:v>20Y</c:v>
                </c:pt>
                <c:pt idx="29">
                  <c:v>30Y</c:v>
                </c:pt>
              </c:strCache>
            </c:strRef>
          </c:cat>
          <c:val>
            <c:numRef>
              <c:f>'Regional Nominal '!$U$3:$U$32</c:f>
              <c:numCache>
                <c:formatCode>General</c:formatCode>
                <c:ptCount val="30"/>
                <c:pt idx="0">
                  <c:v>4.0369999999999999</c:v>
                </c:pt>
                <c:pt idx="1">
                  <c:v>4.141</c:v>
                </c:pt>
                <c:pt idx="2">
                  <c:v>4.1500000000000004</c:v>
                </c:pt>
                <c:pt idx="3">
                  <c:v>4.234</c:v>
                </c:pt>
                <c:pt idx="4">
                  <c:v>4.327</c:v>
                </c:pt>
                <c:pt idx="5">
                  <c:v>4.4249999999999998</c:v>
                </c:pt>
                <c:pt idx="6">
                  <c:v>4.524</c:v>
                </c:pt>
                <c:pt idx="7">
                  <c:v>4.6219999999999999</c:v>
                </c:pt>
                <c:pt idx="8">
                  <c:v>4.7169999999999996</c:v>
                </c:pt>
                <c:pt idx="9">
                  <c:v>4.806</c:v>
                </c:pt>
                <c:pt idx="10">
                  <c:v>4.8890000000000002</c:v>
                </c:pt>
                <c:pt idx="11">
                  <c:v>4.9660000000000002</c:v>
                </c:pt>
                <c:pt idx="12">
                  <c:v>5.0359999999999996</c:v>
                </c:pt>
                <c:pt idx="13">
                  <c:v>5.0979999999999999</c:v>
                </c:pt>
                <c:pt idx="14">
                  <c:v>5.1539999999999999</c:v>
                </c:pt>
                <c:pt idx="15">
                  <c:v>5.2039999999999997</c:v>
                </c:pt>
                <c:pt idx="16">
                  <c:v>5.2469999999999999</c:v>
                </c:pt>
                <c:pt idx="17">
                  <c:v>5.2839999999999998</c:v>
                </c:pt>
                <c:pt idx="18">
                  <c:v>5.3150000000000004</c:v>
                </c:pt>
                <c:pt idx="19">
                  <c:v>5.3419999999999996</c:v>
                </c:pt>
                <c:pt idx="20">
                  <c:v>5.3639999999999999</c:v>
                </c:pt>
                <c:pt idx="21">
                  <c:v>5.3819999999999997</c:v>
                </c:pt>
                <c:pt idx="22">
                  <c:v>5.3959999999999999</c:v>
                </c:pt>
                <c:pt idx="23">
                  <c:v>5.407</c:v>
                </c:pt>
                <c:pt idx="24">
                  <c:v>5.4160000000000004</c:v>
                </c:pt>
                <c:pt idx="25">
                  <c:v>5.4210000000000003</c:v>
                </c:pt>
                <c:pt idx="26">
                  <c:v>5.4249999999999998</c:v>
                </c:pt>
                <c:pt idx="27">
                  <c:v>5.4269999999999996</c:v>
                </c:pt>
                <c:pt idx="28">
                  <c:v>5.4279999999999999</c:v>
                </c:pt>
                <c:pt idx="29">
                  <c:v>5.4269999999999996</c:v>
                </c:pt>
              </c:numCache>
            </c:numRef>
          </c:val>
          <c:smooth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3-1CC3-4600-ADB4-93D5D7D9858D}"/>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a:defRPr b="0">
                    <a:latin typeface="+mn-lt"/>
                  </a:defRPr>
                </a:pPr>
                <a:r>
                  <a:rPr lang="en-US" sz="800" b="1" i="0" u="none" strike="noStrike" kern="1200" baseline="0">
                    <a:solidFill>
                      <a:srgbClr val="000000"/>
                    </a:solidFill>
                    <a:latin typeface="+mn-lt"/>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a:defRPr b="0">
                    <a:latin typeface="+mn-lt"/>
                  </a:defRPr>
                </a:pPr>
                <a:r>
                  <a:rPr lang="en-US" sz="800" b="1" i="0" u="none" strike="noStrike" kern="1200" baseline="0">
                    <a:solidFill>
                      <a:srgbClr val="000000"/>
                    </a:solidFill>
                    <a:latin typeface="+mn-lt"/>
                  </a:rPr>
                  <a:t>Yield (%)</a:t>
                </a:r>
              </a:p>
            </c:rich>
          </c:tx>
          <c:layout>
            <c:manualLayout>
              <c:xMode val="edge"/>
              <c:yMode val="edge"/>
              <c:x val="1.1339582502841949E-2"/>
              <c:y val="0.26400703191757202"/>
            </c:manualLayout>
          </c:layout>
          <c:overlay val="0"/>
        </c:title>
        <c:numFmt formatCode="#,##0.0" sourceLinked="0"/>
        <c:majorTickMark val="none"/>
        <c:minorTickMark val="none"/>
        <c:tickLblPos val="nextTo"/>
        <c:txPr>
          <a:bodyPr/>
          <a:lstStyle/>
          <a:p>
            <a:pPr>
              <a:defRPr smtId="4294967295">
                <a:latin typeface="Arial" pitchFamily="34" charset="0"/>
                <a:cs typeface="Arial" pitchFamily="34" charset="0"/>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anose="020B0503020000020003" pitchFamily="34" charset="0"/>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5064350813627243E-2"/>
          <c:y val="3.1530044972896576E-2"/>
          <c:w val="0.94797003269195557"/>
          <c:h val="0.87315446138381958"/>
        </c:manualLayout>
      </c:layout>
      <c:areaChart>
        <c:grouping val="standard"/>
        <c:varyColors val="0"/>
        <c:ser>
          <c:idx val="1"/>
          <c:order val="1"/>
          <c:tx>
            <c:strRef>
              <c:f>Sheet1!$C$1</c:f>
              <c:strCache>
                <c:ptCount val="1"/>
                <c:pt idx="0">
                  <c:v>line</c:v>
                </c:pt>
              </c:strCache>
            </c:strRef>
          </c:tx>
          <c:spPr>
            <a:solidFill>
              <a:srgbClr val="A5C3CF">
                <a:lumMod val="40000"/>
                <a:lumOff val="60000"/>
              </a:srgbClr>
            </a:solidFill>
            <a:ln w="25400">
              <a:noFill/>
            </a:ln>
          </c:spPr>
          <c:cat>
            <c:numRef>
              <c:f>Sheet1!$A$2:$A$67</c:f>
              <c:numCache>
                <c:formatCode>mmm\ dd\,\ yyyy</c:formatCode>
                <c:ptCount val="66"/>
                <c:pt idx="0">
                  <c:v>46112</c:v>
                </c:pt>
                <c:pt idx="1">
                  <c:v>46113</c:v>
                </c:pt>
                <c:pt idx="2">
                  <c:v>46114</c:v>
                </c:pt>
                <c:pt idx="3">
                  <c:v>46115</c:v>
                </c:pt>
                <c:pt idx="4">
                  <c:v>46118</c:v>
                </c:pt>
                <c:pt idx="5">
                  <c:v>46119</c:v>
                </c:pt>
                <c:pt idx="6">
                  <c:v>46120</c:v>
                </c:pt>
                <c:pt idx="7">
                  <c:v>46121</c:v>
                </c:pt>
                <c:pt idx="8">
                  <c:v>46122</c:v>
                </c:pt>
                <c:pt idx="9">
                  <c:v>46125</c:v>
                </c:pt>
                <c:pt idx="10">
                  <c:v>46126</c:v>
                </c:pt>
                <c:pt idx="11">
                  <c:v>46127</c:v>
                </c:pt>
                <c:pt idx="12">
                  <c:v>46128</c:v>
                </c:pt>
                <c:pt idx="13">
                  <c:v>46129</c:v>
                </c:pt>
                <c:pt idx="14">
                  <c:v>46132</c:v>
                </c:pt>
                <c:pt idx="15">
                  <c:v>46133</c:v>
                </c:pt>
                <c:pt idx="16">
                  <c:v>46134</c:v>
                </c:pt>
                <c:pt idx="17">
                  <c:v>46135</c:v>
                </c:pt>
                <c:pt idx="18">
                  <c:v>46136</c:v>
                </c:pt>
                <c:pt idx="19">
                  <c:v>46139</c:v>
                </c:pt>
                <c:pt idx="20">
                  <c:v>46140</c:v>
                </c:pt>
                <c:pt idx="21">
                  <c:v>46141</c:v>
                </c:pt>
                <c:pt idx="22">
                  <c:v>46142</c:v>
                </c:pt>
                <c:pt idx="23">
                  <c:v>46143</c:v>
                </c:pt>
                <c:pt idx="24">
                  <c:v>46146</c:v>
                </c:pt>
                <c:pt idx="25">
                  <c:v>46147</c:v>
                </c:pt>
                <c:pt idx="26">
                  <c:v>46148</c:v>
                </c:pt>
                <c:pt idx="27">
                  <c:v>46149</c:v>
                </c:pt>
                <c:pt idx="28">
                  <c:v>46150</c:v>
                </c:pt>
                <c:pt idx="29">
                  <c:v>46153</c:v>
                </c:pt>
                <c:pt idx="30">
                  <c:v>46154</c:v>
                </c:pt>
                <c:pt idx="31">
                  <c:v>46155</c:v>
                </c:pt>
                <c:pt idx="32">
                  <c:v>46156</c:v>
                </c:pt>
                <c:pt idx="33">
                  <c:v>46157</c:v>
                </c:pt>
                <c:pt idx="34">
                  <c:v>46160</c:v>
                </c:pt>
                <c:pt idx="35">
                  <c:v>46161</c:v>
                </c:pt>
                <c:pt idx="36">
                  <c:v>46162</c:v>
                </c:pt>
                <c:pt idx="37">
                  <c:v>46163</c:v>
                </c:pt>
                <c:pt idx="38">
                  <c:v>46164</c:v>
                </c:pt>
                <c:pt idx="39">
                  <c:v>46167</c:v>
                </c:pt>
                <c:pt idx="40">
                  <c:v>46168</c:v>
                </c:pt>
                <c:pt idx="41">
                  <c:v>46169</c:v>
                </c:pt>
                <c:pt idx="42">
                  <c:v>46170</c:v>
                </c:pt>
                <c:pt idx="43">
                  <c:v>46171</c:v>
                </c:pt>
                <c:pt idx="44">
                  <c:v>46174</c:v>
                </c:pt>
                <c:pt idx="45">
                  <c:v>46175</c:v>
                </c:pt>
                <c:pt idx="46">
                  <c:v>46176</c:v>
                </c:pt>
                <c:pt idx="47">
                  <c:v>46177</c:v>
                </c:pt>
                <c:pt idx="48">
                  <c:v>46178</c:v>
                </c:pt>
                <c:pt idx="49">
                  <c:v>46181</c:v>
                </c:pt>
                <c:pt idx="50">
                  <c:v>46182</c:v>
                </c:pt>
                <c:pt idx="51">
                  <c:v>46183</c:v>
                </c:pt>
                <c:pt idx="52">
                  <c:v>46184</c:v>
                </c:pt>
                <c:pt idx="53">
                  <c:v>46185</c:v>
                </c:pt>
                <c:pt idx="54">
                  <c:v>46188</c:v>
                </c:pt>
                <c:pt idx="55">
                  <c:v>46189</c:v>
                </c:pt>
                <c:pt idx="56">
                  <c:v>46190</c:v>
                </c:pt>
                <c:pt idx="57">
                  <c:v>46191</c:v>
                </c:pt>
                <c:pt idx="58">
                  <c:v>46192</c:v>
                </c:pt>
                <c:pt idx="59">
                  <c:v>46195</c:v>
                </c:pt>
                <c:pt idx="60">
                  <c:v>46196</c:v>
                </c:pt>
                <c:pt idx="61">
                  <c:v>46197</c:v>
                </c:pt>
                <c:pt idx="62">
                  <c:v>46198</c:v>
                </c:pt>
                <c:pt idx="63">
                  <c:v>46199</c:v>
                </c:pt>
                <c:pt idx="64">
                  <c:v>46202</c:v>
                </c:pt>
                <c:pt idx="65">
                  <c:v>46203</c:v>
                </c:pt>
              </c:numCache>
            </c:numRef>
          </c:cat>
          <c:val>
            <c:numRef>
              <c:f>Sheet1!$C$2:$C$67</c:f>
              <c:numCache>
                <c:formatCode>#,##0.000</c:formatCode>
                <c:ptCount val="66"/>
                <c:pt idx="0">
                  <c:v>463.28475446198001</c:v>
                </c:pt>
                <c:pt idx="1">
                  <c:v>471.70690451555902</c:v>
                </c:pt>
                <c:pt idx="2">
                  <c:v>470.08595161681399</c:v>
                </c:pt>
                <c:pt idx="3">
                  <c:v>470.579492036901</c:v>
                </c:pt>
                <c:pt idx="4">
                  <c:v>472.23483266929401</c:v>
                </c:pt>
                <c:pt idx="5">
                  <c:v>472.45490453770702</c:v>
                </c:pt>
                <c:pt idx="6">
                  <c:v>488.09448942894198</c:v>
                </c:pt>
                <c:pt idx="7">
                  <c:v>488.891906918914</c:v>
                </c:pt>
                <c:pt idx="8">
                  <c:v>489.99790307534403</c:v>
                </c:pt>
                <c:pt idx="9">
                  <c:v>492.45251699493099</c:v>
                </c:pt>
                <c:pt idx="10">
                  <c:v>499.33678409039499</c:v>
                </c:pt>
                <c:pt idx="11">
                  <c:v>502.38981672206199</c:v>
                </c:pt>
                <c:pt idx="12">
                  <c:v>503.91309299070798</c:v>
                </c:pt>
                <c:pt idx="13">
                  <c:v>508.98216668855702</c:v>
                </c:pt>
                <c:pt idx="14">
                  <c:v>507.73382781395998</c:v>
                </c:pt>
                <c:pt idx="15">
                  <c:v>505.16259272872099</c:v>
                </c:pt>
                <c:pt idx="16">
                  <c:v>507.47722156118198</c:v>
                </c:pt>
                <c:pt idx="17">
                  <c:v>505.63372758133499</c:v>
                </c:pt>
                <c:pt idx="18">
                  <c:v>507.98660412983099</c:v>
                </c:pt>
                <c:pt idx="19">
                  <c:v>509.32557325452098</c:v>
                </c:pt>
                <c:pt idx="20">
                  <c:v>506.49117883319002</c:v>
                </c:pt>
                <c:pt idx="21">
                  <c:v>505.84594310756302</c:v>
                </c:pt>
                <c:pt idx="22">
                  <c:v>510.41729469738698</c:v>
                </c:pt>
                <c:pt idx="23">
                  <c:v>511.78025832441301</c:v>
                </c:pt>
                <c:pt idx="24">
                  <c:v>510.99032222029501</c:v>
                </c:pt>
                <c:pt idx="25">
                  <c:v>513.89357449273905</c:v>
                </c:pt>
                <c:pt idx="26">
                  <c:v>523.27111672213903</c:v>
                </c:pt>
                <c:pt idx="27">
                  <c:v>522.99732044767995</c:v>
                </c:pt>
                <c:pt idx="28">
                  <c:v>524.19060854982399</c:v>
                </c:pt>
                <c:pt idx="29">
                  <c:v>525.532116368939</c:v>
                </c:pt>
                <c:pt idx="30">
                  <c:v>523.197534905623</c:v>
                </c:pt>
                <c:pt idx="31">
                  <c:v>526.06270592242004</c:v>
                </c:pt>
                <c:pt idx="32">
                  <c:v>529.32047958718294</c:v>
                </c:pt>
                <c:pt idx="33">
                  <c:v>521.31205250383903</c:v>
                </c:pt>
                <c:pt idx="34">
                  <c:v>521.04986183916697</c:v>
                </c:pt>
                <c:pt idx="35">
                  <c:v>518.01377640753105</c:v>
                </c:pt>
                <c:pt idx="36">
                  <c:v>522.707850138092</c:v>
                </c:pt>
                <c:pt idx="37">
                  <c:v>525.255182532964</c:v>
                </c:pt>
                <c:pt idx="38">
                  <c:v>527.97197856013804</c:v>
                </c:pt>
                <c:pt idx="39">
                  <c:v>530.64367521604299</c:v>
                </c:pt>
                <c:pt idx="40">
                  <c:v>532.23355721420398</c:v>
                </c:pt>
                <c:pt idx="41">
                  <c:v>532.65803380740397</c:v>
                </c:pt>
                <c:pt idx="42">
                  <c:v>533.85794190700096</c:v>
                </c:pt>
                <c:pt idx="43">
                  <c:v>536.75303500109203</c:v>
                </c:pt>
                <c:pt idx="44">
                  <c:v>537.24118488774798</c:v>
                </c:pt>
                <c:pt idx="45">
                  <c:v>539.58777691315902</c:v>
                </c:pt>
                <c:pt idx="46">
                  <c:v>536.49521908739302</c:v>
                </c:pt>
                <c:pt idx="47">
                  <c:v>537.22933741713598</c:v>
                </c:pt>
                <c:pt idx="48">
                  <c:v>525.07132161005302</c:v>
                </c:pt>
                <c:pt idx="49">
                  <c:v>522.79243609644595</c:v>
                </c:pt>
                <c:pt idx="50">
                  <c:v>523.975388393049</c:v>
                </c:pt>
                <c:pt idx="51">
                  <c:v>516.19573114472098</c:v>
                </c:pt>
                <c:pt idx="52">
                  <c:v>522.19594174952897</c:v>
                </c:pt>
                <c:pt idx="53">
                  <c:v>528.28652863285799</c:v>
                </c:pt>
                <c:pt idx="54">
                  <c:v>537.35959063758503</c:v>
                </c:pt>
                <c:pt idx="55">
                  <c:v>535.95948695139703</c:v>
                </c:pt>
                <c:pt idx="56">
                  <c:v>532.56276459522201</c:v>
                </c:pt>
                <c:pt idx="57">
                  <c:v>535.66016390678999</c:v>
                </c:pt>
                <c:pt idx="58">
                  <c:v>534.86954916359105</c:v>
                </c:pt>
                <c:pt idx="59">
                  <c:v>534.95146855354096</c:v>
                </c:pt>
                <c:pt idx="60">
                  <c:v>525.69144322627699</c:v>
                </c:pt>
                <c:pt idx="61">
                  <c:v>524.69148878628505</c:v>
                </c:pt>
                <c:pt idx="62">
                  <c:v>526.64778090653999</c:v>
                </c:pt>
                <c:pt idx="63">
                  <c:v>523.86668964004105</c:v>
                </c:pt>
                <c:pt idx="64">
                  <c:v>528.39898532662505</c:v>
                </c:pt>
                <c:pt idx="65">
                  <c:v>532.44754876185402</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4E29-401D-BCD8-534AF105F183}"/>
            </c:ext>
          </c:extLst>
        </c:ser>
        <c:dLbls>
          <c:showLegendKey val="0"/>
          <c:showVal val="0"/>
          <c:showCatName val="0"/>
          <c:showSerName val="0"/>
          <c:showPercent val="0"/>
          <c:showBubbleSize val="0"/>
        </c:dLbls>
        <c:axId val="2079027976"/>
        <c:axId val="2079031016"/>
      </c:areaChart>
      <c:lineChart>
        <c:grouping val="standard"/>
        <c:varyColors val="0"/>
        <c:ser>
          <c:idx val="0"/>
          <c:order val="0"/>
          <c:tx>
            <c:strRef>
              <c:f>Sheet1!$B$1</c:f>
              <c:strCache>
                <c:ptCount val="1"/>
                <c:pt idx="0">
                  <c:v>MSCI All Country World Index (net div.)</c:v>
                </c:pt>
              </c:strCache>
            </c:strRef>
          </c:tx>
          <c:spPr>
            <a:ln w="9525">
              <a:solidFill>
                <a:srgbClr val="35627D"/>
              </a:solidFill>
            </a:ln>
          </c:spPr>
          <c:marker>
            <c:symbol val="none"/>
          </c:marker>
          <c:dPt>
            <c:idx val="7"/>
            <c:bubble3D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4E29-401D-BCD8-534AF105F183}"/>
              </c:ext>
            </c:extLst>
          </c:dPt>
          <c:dPt>
            <c:idx val="22"/>
            <c:bubble3D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4E29-401D-BCD8-534AF105F183}"/>
              </c:ext>
            </c:extLst>
          </c:dPt>
          <c:cat>
            <c:numRef>
              <c:f>Sheet1!$A$2:$A$67</c:f>
              <c:numCache>
                <c:formatCode>mmm\ dd\,\ yyyy</c:formatCode>
                <c:ptCount val="66"/>
                <c:pt idx="0">
                  <c:v>46112</c:v>
                </c:pt>
                <c:pt idx="1">
                  <c:v>46113</c:v>
                </c:pt>
                <c:pt idx="2">
                  <c:v>46114</c:v>
                </c:pt>
                <c:pt idx="3">
                  <c:v>46115</c:v>
                </c:pt>
                <c:pt idx="4">
                  <c:v>46118</c:v>
                </c:pt>
                <c:pt idx="5">
                  <c:v>46119</c:v>
                </c:pt>
                <c:pt idx="6">
                  <c:v>46120</c:v>
                </c:pt>
                <c:pt idx="7">
                  <c:v>46121</c:v>
                </c:pt>
                <c:pt idx="8">
                  <c:v>46122</c:v>
                </c:pt>
                <c:pt idx="9">
                  <c:v>46125</c:v>
                </c:pt>
                <c:pt idx="10">
                  <c:v>46126</c:v>
                </c:pt>
                <c:pt idx="11">
                  <c:v>46127</c:v>
                </c:pt>
                <c:pt idx="12">
                  <c:v>46128</c:v>
                </c:pt>
                <c:pt idx="13">
                  <c:v>46129</c:v>
                </c:pt>
                <c:pt idx="14">
                  <c:v>46132</c:v>
                </c:pt>
                <c:pt idx="15">
                  <c:v>46133</c:v>
                </c:pt>
                <c:pt idx="16">
                  <c:v>46134</c:v>
                </c:pt>
                <c:pt idx="17">
                  <c:v>46135</c:v>
                </c:pt>
                <c:pt idx="18">
                  <c:v>46136</c:v>
                </c:pt>
                <c:pt idx="19">
                  <c:v>46139</c:v>
                </c:pt>
                <c:pt idx="20">
                  <c:v>46140</c:v>
                </c:pt>
                <c:pt idx="21">
                  <c:v>46141</c:v>
                </c:pt>
                <c:pt idx="22">
                  <c:v>46142</c:v>
                </c:pt>
                <c:pt idx="23">
                  <c:v>46143</c:v>
                </c:pt>
                <c:pt idx="24">
                  <c:v>46146</c:v>
                </c:pt>
                <c:pt idx="25">
                  <c:v>46147</c:v>
                </c:pt>
                <c:pt idx="26">
                  <c:v>46148</c:v>
                </c:pt>
                <c:pt idx="27">
                  <c:v>46149</c:v>
                </c:pt>
                <c:pt idx="28">
                  <c:v>46150</c:v>
                </c:pt>
                <c:pt idx="29">
                  <c:v>46153</c:v>
                </c:pt>
                <c:pt idx="30">
                  <c:v>46154</c:v>
                </c:pt>
                <c:pt idx="31">
                  <c:v>46155</c:v>
                </c:pt>
                <c:pt idx="32">
                  <c:v>46156</c:v>
                </c:pt>
                <c:pt idx="33">
                  <c:v>46157</c:v>
                </c:pt>
                <c:pt idx="34">
                  <c:v>46160</c:v>
                </c:pt>
                <c:pt idx="35">
                  <c:v>46161</c:v>
                </c:pt>
                <c:pt idx="36">
                  <c:v>46162</c:v>
                </c:pt>
                <c:pt idx="37">
                  <c:v>46163</c:v>
                </c:pt>
                <c:pt idx="38">
                  <c:v>46164</c:v>
                </c:pt>
                <c:pt idx="39">
                  <c:v>46167</c:v>
                </c:pt>
                <c:pt idx="40">
                  <c:v>46168</c:v>
                </c:pt>
                <c:pt idx="41">
                  <c:v>46169</c:v>
                </c:pt>
                <c:pt idx="42">
                  <c:v>46170</c:v>
                </c:pt>
                <c:pt idx="43">
                  <c:v>46171</c:v>
                </c:pt>
                <c:pt idx="44">
                  <c:v>46174</c:v>
                </c:pt>
                <c:pt idx="45">
                  <c:v>46175</c:v>
                </c:pt>
                <c:pt idx="46">
                  <c:v>46176</c:v>
                </c:pt>
                <c:pt idx="47">
                  <c:v>46177</c:v>
                </c:pt>
                <c:pt idx="48">
                  <c:v>46178</c:v>
                </c:pt>
                <c:pt idx="49">
                  <c:v>46181</c:v>
                </c:pt>
                <c:pt idx="50">
                  <c:v>46182</c:v>
                </c:pt>
                <c:pt idx="51">
                  <c:v>46183</c:v>
                </c:pt>
                <c:pt idx="52">
                  <c:v>46184</c:v>
                </c:pt>
                <c:pt idx="53">
                  <c:v>46185</c:v>
                </c:pt>
                <c:pt idx="54">
                  <c:v>46188</c:v>
                </c:pt>
                <c:pt idx="55">
                  <c:v>46189</c:v>
                </c:pt>
                <c:pt idx="56">
                  <c:v>46190</c:v>
                </c:pt>
                <c:pt idx="57">
                  <c:v>46191</c:v>
                </c:pt>
                <c:pt idx="58">
                  <c:v>46192</c:v>
                </c:pt>
                <c:pt idx="59">
                  <c:v>46195</c:v>
                </c:pt>
                <c:pt idx="60">
                  <c:v>46196</c:v>
                </c:pt>
                <c:pt idx="61">
                  <c:v>46197</c:v>
                </c:pt>
                <c:pt idx="62">
                  <c:v>46198</c:v>
                </c:pt>
                <c:pt idx="63">
                  <c:v>46199</c:v>
                </c:pt>
                <c:pt idx="64">
                  <c:v>46202</c:v>
                </c:pt>
                <c:pt idx="65">
                  <c:v>46203</c:v>
                </c:pt>
              </c:numCache>
            </c:numRef>
          </c:cat>
          <c:val>
            <c:numRef>
              <c:f>Sheet1!$B$2:$B$67</c:f>
              <c:numCache>
                <c:formatCode>#,##0.000</c:formatCode>
                <c:ptCount val="66"/>
                <c:pt idx="0">
                  <c:v>463.28475446198001</c:v>
                </c:pt>
                <c:pt idx="1">
                  <c:v>471.70690451555902</c:v>
                </c:pt>
                <c:pt idx="2">
                  <c:v>470.08595161681399</c:v>
                </c:pt>
                <c:pt idx="3">
                  <c:v>470.579492036901</c:v>
                </c:pt>
                <c:pt idx="4">
                  <c:v>472.23483266929401</c:v>
                </c:pt>
                <c:pt idx="5">
                  <c:v>472.45490453770702</c:v>
                </c:pt>
                <c:pt idx="6">
                  <c:v>488.09448942894198</c:v>
                </c:pt>
                <c:pt idx="7">
                  <c:v>488.891906918914</c:v>
                </c:pt>
                <c:pt idx="8">
                  <c:v>489.99790307534403</c:v>
                </c:pt>
                <c:pt idx="9">
                  <c:v>492.45251699493099</c:v>
                </c:pt>
                <c:pt idx="10">
                  <c:v>499.33678409039499</c:v>
                </c:pt>
                <c:pt idx="11">
                  <c:v>502.38981672206199</c:v>
                </c:pt>
                <c:pt idx="12">
                  <c:v>503.91309299070798</c:v>
                </c:pt>
                <c:pt idx="13">
                  <c:v>508.98216668855702</c:v>
                </c:pt>
                <c:pt idx="14">
                  <c:v>507.73382781395998</c:v>
                </c:pt>
                <c:pt idx="15">
                  <c:v>505.16259272872099</c:v>
                </c:pt>
                <c:pt idx="16">
                  <c:v>507.47722156118198</c:v>
                </c:pt>
                <c:pt idx="17">
                  <c:v>505.63372758133499</c:v>
                </c:pt>
                <c:pt idx="18">
                  <c:v>507.98660412983099</c:v>
                </c:pt>
                <c:pt idx="19">
                  <c:v>509.32557325452098</c:v>
                </c:pt>
                <c:pt idx="20">
                  <c:v>506.49117883319002</c:v>
                </c:pt>
                <c:pt idx="21">
                  <c:v>505.84594310756302</c:v>
                </c:pt>
                <c:pt idx="22">
                  <c:v>510.41729469738698</c:v>
                </c:pt>
                <c:pt idx="23">
                  <c:v>511.78025832441301</c:v>
                </c:pt>
                <c:pt idx="24">
                  <c:v>510.99032222029501</c:v>
                </c:pt>
                <c:pt idx="25">
                  <c:v>513.89357449273905</c:v>
                </c:pt>
                <c:pt idx="26">
                  <c:v>523.27111672213903</c:v>
                </c:pt>
                <c:pt idx="27">
                  <c:v>522.99732044767995</c:v>
                </c:pt>
                <c:pt idx="28">
                  <c:v>524.19060854982399</c:v>
                </c:pt>
                <c:pt idx="29">
                  <c:v>525.532116368939</c:v>
                </c:pt>
                <c:pt idx="30">
                  <c:v>523.197534905623</c:v>
                </c:pt>
                <c:pt idx="31">
                  <c:v>526.06270592242004</c:v>
                </c:pt>
                <c:pt idx="32">
                  <c:v>529.32047958718294</c:v>
                </c:pt>
                <c:pt idx="33">
                  <c:v>521.31205250383903</c:v>
                </c:pt>
                <c:pt idx="34">
                  <c:v>521.04986183916697</c:v>
                </c:pt>
                <c:pt idx="35">
                  <c:v>518.01377640753105</c:v>
                </c:pt>
                <c:pt idx="36">
                  <c:v>522.707850138092</c:v>
                </c:pt>
                <c:pt idx="37">
                  <c:v>525.255182532964</c:v>
                </c:pt>
                <c:pt idx="38">
                  <c:v>527.97197856013804</c:v>
                </c:pt>
                <c:pt idx="39">
                  <c:v>530.64367521604299</c:v>
                </c:pt>
                <c:pt idx="40">
                  <c:v>532.23355721420398</c:v>
                </c:pt>
                <c:pt idx="41">
                  <c:v>532.65803380740397</c:v>
                </c:pt>
                <c:pt idx="42">
                  <c:v>533.85794190700096</c:v>
                </c:pt>
                <c:pt idx="43">
                  <c:v>536.75303500109203</c:v>
                </c:pt>
                <c:pt idx="44">
                  <c:v>537.24118488774798</c:v>
                </c:pt>
                <c:pt idx="45">
                  <c:v>539.58777691315902</c:v>
                </c:pt>
                <c:pt idx="46">
                  <c:v>536.49521908739302</c:v>
                </c:pt>
                <c:pt idx="47">
                  <c:v>537.22933741713598</c:v>
                </c:pt>
                <c:pt idx="48">
                  <c:v>525.07132161005302</c:v>
                </c:pt>
                <c:pt idx="49">
                  <c:v>522.79243609644595</c:v>
                </c:pt>
                <c:pt idx="50">
                  <c:v>523.975388393049</c:v>
                </c:pt>
                <c:pt idx="51">
                  <c:v>516.19573114472098</c:v>
                </c:pt>
                <c:pt idx="52">
                  <c:v>522.19594174952897</c:v>
                </c:pt>
                <c:pt idx="53">
                  <c:v>528.28652863285799</c:v>
                </c:pt>
                <c:pt idx="54">
                  <c:v>537.35959063758503</c:v>
                </c:pt>
                <c:pt idx="55">
                  <c:v>535.95948695139703</c:v>
                </c:pt>
                <c:pt idx="56">
                  <c:v>532.56276459522201</c:v>
                </c:pt>
                <c:pt idx="57">
                  <c:v>535.66016390678999</c:v>
                </c:pt>
                <c:pt idx="58">
                  <c:v>534.86954916359105</c:v>
                </c:pt>
                <c:pt idx="59">
                  <c:v>534.95146855354096</c:v>
                </c:pt>
                <c:pt idx="60">
                  <c:v>525.69144322627699</c:v>
                </c:pt>
                <c:pt idx="61">
                  <c:v>524.69148878628505</c:v>
                </c:pt>
                <c:pt idx="62">
                  <c:v>526.64778090653999</c:v>
                </c:pt>
                <c:pt idx="63">
                  <c:v>523.86668964004105</c:v>
                </c:pt>
                <c:pt idx="64">
                  <c:v>528.39898532662505</c:v>
                </c:pt>
                <c:pt idx="65">
                  <c:v>532.44754876185402</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4E29-401D-BCD8-534AF105F183}"/>
            </c:ext>
          </c:extLst>
        </c:ser>
        <c:ser>
          <c:idx val="2"/>
          <c:order val="2"/>
          <c:tx>
            <c:strRef>
              <c:f>Sheet1!$D$1</c:f>
              <c:strCache>
                <c:ptCount val="1"/>
                <c:pt idx="0">
                  <c:v>Annotations</c:v>
                </c:pt>
              </c:strCache>
            </c:strRef>
          </c:tx>
          <c:spPr>
            <a:ln>
              <a:noFill/>
            </a:ln>
          </c:spPr>
          <c:marker>
            <c:symbol val="circle"/>
            <c:size val="3"/>
            <c:spPr>
              <a:solidFill>
                <a:srgbClr val="000000">
                  <a:lumMod val="75000"/>
                  <a:lumOff val="25000"/>
                </a:srgbClr>
              </a:solidFill>
              <a:ln>
                <a:noFill/>
              </a:ln>
            </c:spPr>
          </c:marker>
          <c:trendline>
            <c:trendlineType val="linear"/>
            <c:dispRSqr val="0"/>
            <c:dispEq val="0"/>
          </c:trendline>
          <c:cat>
            <c:numRef>
              <c:f>Sheet1!$A$2:$A$67</c:f>
              <c:numCache>
                <c:formatCode>mmm\ dd\,\ yyyy</c:formatCode>
                <c:ptCount val="66"/>
                <c:pt idx="0">
                  <c:v>46112</c:v>
                </c:pt>
                <c:pt idx="1">
                  <c:v>46113</c:v>
                </c:pt>
                <c:pt idx="2">
                  <c:v>46114</c:v>
                </c:pt>
                <c:pt idx="3">
                  <c:v>46115</c:v>
                </c:pt>
                <c:pt idx="4">
                  <c:v>46118</c:v>
                </c:pt>
                <c:pt idx="5">
                  <c:v>46119</c:v>
                </c:pt>
                <c:pt idx="6">
                  <c:v>46120</c:v>
                </c:pt>
                <c:pt idx="7">
                  <c:v>46121</c:v>
                </c:pt>
                <c:pt idx="8">
                  <c:v>46122</c:v>
                </c:pt>
                <c:pt idx="9">
                  <c:v>46125</c:v>
                </c:pt>
                <c:pt idx="10">
                  <c:v>46126</c:v>
                </c:pt>
                <c:pt idx="11">
                  <c:v>46127</c:v>
                </c:pt>
                <c:pt idx="12">
                  <c:v>46128</c:v>
                </c:pt>
                <c:pt idx="13">
                  <c:v>46129</c:v>
                </c:pt>
                <c:pt idx="14">
                  <c:v>46132</c:v>
                </c:pt>
                <c:pt idx="15">
                  <c:v>46133</c:v>
                </c:pt>
                <c:pt idx="16">
                  <c:v>46134</c:v>
                </c:pt>
                <c:pt idx="17">
                  <c:v>46135</c:v>
                </c:pt>
                <c:pt idx="18">
                  <c:v>46136</c:v>
                </c:pt>
                <c:pt idx="19">
                  <c:v>46139</c:v>
                </c:pt>
                <c:pt idx="20">
                  <c:v>46140</c:v>
                </c:pt>
                <c:pt idx="21">
                  <c:v>46141</c:v>
                </c:pt>
                <c:pt idx="22">
                  <c:v>46142</c:v>
                </c:pt>
                <c:pt idx="23">
                  <c:v>46143</c:v>
                </c:pt>
                <c:pt idx="24">
                  <c:v>46146</c:v>
                </c:pt>
                <c:pt idx="25">
                  <c:v>46147</c:v>
                </c:pt>
                <c:pt idx="26">
                  <c:v>46148</c:v>
                </c:pt>
                <c:pt idx="27">
                  <c:v>46149</c:v>
                </c:pt>
                <c:pt idx="28">
                  <c:v>46150</c:v>
                </c:pt>
                <c:pt idx="29">
                  <c:v>46153</c:v>
                </c:pt>
                <c:pt idx="30">
                  <c:v>46154</c:v>
                </c:pt>
                <c:pt idx="31">
                  <c:v>46155</c:v>
                </c:pt>
                <c:pt idx="32">
                  <c:v>46156</c:v>
                </c:pt>
                <c:pt idx="33">
                  <c:v>46157</c:v>
                </c:pt>
                <c:pt idx="34">
                  <c:v>46160</c:v>
                </c:pt>
                <c:pt idx="35">
                  <c:v>46161</c:v>
                </c:pt>
                <c:pt idx="36">
                  <c:v>46162</c:v>
                </c:pt>
                <c:pt idx="37">
                  <c:v>46163</c:v>
                </c:pt>
                <c:pt idx="38">
                  <c:v>46164</c:v>
                </c:pt>
                <c:pt idx="39">
                  <c:v>46167</c:v>
                </c:pt>
                <c:pt idx="40">
                  <c:v>46168</c:v>
                </c:pt>
                <c:pt idx="41">
                  <c:v>46169</c:v>
                </c:pt>
                <c:pt idx="42">
                  <c:v>46170</c:v>
                </c:pt>
                <c:pt idx="43">
                  <c:v>46171</c:v>
                </c:pt>
                <c:pt idx="44">
                  <c:v>46174</c:v>
                </c:pt>
                <c:pt idx="45">
                  <c:v>46175</c:v>
                </c:pt>
                <c:pt idx="46">
                  <c:v>46176</c:v>
                </c:pt>
                <c:pt idx="47">
                  <c:v>46177</c:v>
                </c:pt>
                <c:pt idx="48">
                  <c:v>46178</c:v>
                </c:pt>
                <c:pt idx="49">
                  <c:v>46181</c:v>
                </c:pt>
                <c:pt idx="50">
                  <c:v>46182</c:v>
                </c:pt>
                <c:pt idx="51">
                  <c:v>46183</c:v>
                </c:pt>
                <c:pt idx="52">
                  <c:v>46184</c:v>
                </c:pt>
                <c:pt idx="53">
                  <c:v>46185</c:v>
                </c:pt>
                <c:pt idx="54">
                  <c:v>46188</c:v>
                </c:pt>
                <c:pt idx="55">
                  <c:v>46189</c:v>
                </c:pt>
                <c:pt idx="56">
                  <c:v>46190</c:v>
                </c:pt>
                <c:pt idx="57">
                  <c:v>46191</c:v>
                </c:pt>
                <c:pt idx="58">
                  <c:v>46192</c:v>
                </c:pt>
                <c:pt idx="59">
                  <c:v>46195</c:v>
                </c:pt>
                <c:pt idx="60">
                  <c:v>46196</c:v>
                </c:pt>
                <c:pt idx="61">
                  <c:v>46197</c:v>
                </c:pt>
                <c:pt idx="62">
                  <c:v>46198</c:v>
                </c:pt>
                <c:pt idx="63">
                  <c:v>46199</c:v>
                </c:pt>
                <c:pt idx="64">
                  <c:v>46202</c:v>
                </c:pt>
                <c:pt idx="65">
                  <c:v>46203</c:v>
                </c:pt>
              </c:numCache>
            </c:numRef>
          </c:cat>
          <c:val>
            <c:numRef>
              <c:f>Sheet1!$D$2:$D$67</c:f>
              <c:numCache>
                <c:formatCode>General</c:formatCode>
                <c:ptCount val="66"/>
                <c:pt idx="3" formatCode="#,##0.000">
                  <c:v>350</c:v>
                </c:pt>
                <c:pt idx="6" formatCode="#,##0.000">
                  <c:v>350</c:v>
                </c:pt>
                <c:pt idx="9">
                  <c:v>350</c:v>
                </c:pt>
                <c:pt idx="11">
                  <c:v>350</c:v>
                </c:pt>
                <c:pt idx="16">
                  <c:v>350</c:v>
                </c:pt>
                <c:pt idx="26" formatCode="#,##0.000">
                  <c:v>350</c:v>
                </c:pt>
                <c:pt idx="28" formatCode="#,##0.000">
                  <c:v>350</c:v>
                </c:pt>
                <c:pt idx="30" formatCode="#,##0.000">
                  <c:v>350</c:v>
                </c:pt>
                <c:pt idx="31" formatCode="#,##0.000">
                  <c:v>350</c:v>
                </c:pt>
                <c:pt idx="33" formatCode="#,##0.00">
                  <c:v>350</c:v>
                </c:pt>
                <c:pt idx="48" formatCode="#,##0.000">
                  <c:v>350</c:v>
                </c:pt>
                <c:pt idx="51" formatCode="#,##0.000">
                  <c:v>350</c:v>
                </c:pt>
                <c:pt idx="52">
                  <c:v>350</c:v>
                </c:pt>
                <c:pt idx="54" formatCode="#,##0.000">
                  <c:v>350</c:v>
                </c:pt>
                <c:pt idx="56" formatCode="#,##0.000">
                  <c:v>350</c:v>
                </c:pt>
                <c:pt idx="59" formatCode="#,##0.000">
                  <c:v>350</c:v>
                </c:pt>
                <c:pt idx="63">
                  <c:v>350</c:v>
                </c:pt>
                <c:pt idx="65" formatCode="#,##0.000">
                  <c:v>350</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4-4E29-401D-BCD8-534AF105F183}"/>
            </c:ext>
          </c:extLst>
        </c:ser>
        <c:dLbls>
          <c:showLegendKey val="0"/>
          <c:showVal val="0"/>
          <c:showCatName val="0"/>
          <c:showSerName val="0"/>
          <c:showPercent val="0"/>
          <c:showBubbleSize val="0"/>
        </c:dLbls>
        <c:hiLowLines>
          <c:spPr>
            <a:ln w="6350" cap="rnd">
              <a:solidFill>
                <a:srgbClr val="000000">
                  <a:lumMod val="75000"/>
                  <a:lumOff val="25000"/>
                </a:srgbClr>
              </a:solidFill>
              <a:prstDash val="sysDot"/>
            </a:ln>
          </c:spPr>
        </c:hiLowLines>
        <c:marker val="1"/>
        <c:smooth val="0"/>
        <c:axId val="2079027976"/>
        <c:axId val="2079031016"/>
      </c:lineChart>
      <c:dateAx>
        <c:axId val="2079027976"/>
        <c:scaling>
          <c:orientation val="minMax"/>
        </c:scaling>
        <c:delete val="0"/>
        <c:axPos val="b"/>
        <c:numFmt formatCode="mmm\ d" sourceLinked="0"/>
        <c:majorTickMark val="none"/>
        <c:minorTickMark val="none"/>
        <c:tickLblPos val="none"/>
        <c:spPr>
          <a:solidFill>
            <a:schemeClr val="bg1"/>
          </a:solidFill>
          <a:ln w="6350">
            <a:noFill/>
          </a:ln>
        </c:spPr>
        <c:txPr>
          <a:bodyPr/>
          <a:lstStyle/>
          <a:p>
            <a:pPr>
              <a:defRPr sz="800" baseline="0" smtId="4294967295">
                <a:solidFill>
                  <a:schemeClr val="bg1"/>
                </a:solidFill>
                <a:latin typeface="Avenir LT 55 Roman" panose="020B0503020000020003" pitchFamily="34" charset="0"/>
              </a:defRPr>
            </a:pPr>
            <a:endParaRPr lang="en-US"/>
          </a:p>
        </c:txPr>
        <c:crossAx val="2079031016"/>
        <c:crosses val="autoZero"/>
        <c:auto val="0"/>
        <c:lblOffset val="100"/>
        <c:baseTimeUnit val="days"/>
        <c:majorUnit val="1"/>
        <c:majorTimeUnit val="months"/>
        <c:minorUnit val="1"/>
        <c:minorTimeUnit val="months"/>
      </c:dateAx>
      <c:valAx>
        <c:axId val="2079031016"/>
        <c:scaling>
          <c:orientation val="minMax"/>
          <c:max val="600"/>
          <c:min val="350"/>
        </c:scaling>
        <c:delete val="0"/>
        <c:axPos val="l"/>
        <c:numFmt formatCode="#,##0" sourceLinked="0"/>
        <c:majorTickMark val="none"/>
        <c:minorTickMark val="none"/>
        <c:tickLblPos val="nextTo"/>
        <c:spPr>
          <a:ln w="6350">
            <a:noFill/>
          </a:ln>
        </c:spPr>
        <c:txPr>
          <a:bodyPr/>
          <a:lstStyle/>
          <a:p>
            <a:pPr>
              <a:defRPr sz="800" baseline="0" smtId="4294967295">
                <a:latin typeface="Arial" pitchFamily="34" charset="0"/>
                <a:cs typeface="Arial" pitchFamily="34" charset="0"/>
              </a:defRPr>
            </a:pPr>
            <a:endParaRPr lang="en-US"/>
          </a:p>
        </c:txPr>
        <c:crossAx val="2079027976"/>
        <c:crosses val="autoZero"/>
        <c:crossBetween val="midCat"/>
        <c:majorUnit val="50"/>
      </c:valAx>
    </c:plotArea>
    <c:plotVisOnly val="1"/>
    <c:dispBlanksAs val="gap"/>
    <c:showDLblsOverMax val="0"/>
  </c:chart>
  <c:spPr>
    <a:ln w="6350">
      <a:noFill/>
    </a:ln>
  </c:spPr>
  <c:txPr>
    <a:bodyPr/>
    <a:lstStyle/>
    <a:p>
      <a:pPr>
        <a:defRPr sz="1800" smtId="4294967295"/>
      </a:pPr>
      <a:endParaRPr lang="en-US"/>
    </a:p>
  </c:txPr>
  <c:externalData r:id="rId2">
    <c:autoUpdate val="0"/>
  </c:externalData>
  <c:userShapes r:id="rId3"/>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3776695728302"/>
          <c:y val="6.9267220795154572E-2"/>
          <c:w val="0.61299502849578857"/>
          <c:h val="0.66533744335174561"/>
        </c:manualLayout>
      </c:layout>
      <c:lineChart>
        <c:grouping val="standard"/>
        <c:varyColors val="0"/>
        <c:ser>
          <c:idx val="0"/>
          <c:order val="0"/>
          <c:tx>
            <c:strRef>
              <c:f>'Regional Nominal '!$B$2</c:f>
              <c:strCache>
                <c:ptCount val="1"/>
                <c:pt idx="0">
                  <c:v>3/31/2026</c:v>
                </c:pt>
              </c:strCache>
            </c:strRef>
          </c:tx>
          <c:spPr>
            <a:ln>
              <a:solidFill>
                <a:sysClr val="window" lastClr="FFFFFF">
                  <a:lumMod val="65000"/>
                </a:sysClr>
              </a:solidFill>
            </a:ln>
          </c:spPr>
          <c:marker>
            <c:symbol val="none"/>
          </c:marker>
          <c:dLbls>
            <c:dLbl>
              <c:idx val="29"/>
              <c:layout>
                <c:manualLayout>
                  <c:x val="-1.6340030357241631E-2"/>
                  <c:y val="-3.3601269125938416E-2"/>
                </c:manualLayout>
              </c:layout>
              <c:spPr>
                <a:noFill/>
                <a:ln>
                  <a:noFill/>
                </a:ln>
                <a:effectLst/>
              </c:spPr>
              <c:txPr>
                <a:bodyPr/>
                <a:lstStyle/>
                <a:p>
                  <a:pPr>
                    <a:defRPr sz="800" b="1"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1"/>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layout>
                    <c:manualLayout>
                      <c:w val="0.24559429999999999"/>
                      <c:h val="0.1119911"/>
                    </c:manualLayout>
                  </c15:layout>
                </c:ext>
                <c:ext xmlns:c16="http://schemas.microsoft.com/office/drawing/2014/chart" uri="{C3380CC4-5D6E-409C-BE32-E72D297353CC}">
                  <c16:uniqueId val="{00000000-1CC3-4600-ADB4-93D5D7D9858D}"/>
                </c:ext>
              </c:extLst>
            </c:dLbl>
            <c:spPr>
              <a:noFill/>
              <a:ln>
                <a:noFill/>
              </a:ln>
              <a:effectLst/>
            </c:spPr>
            <c:txPr>
              <a:bodyPr/>
              <a:lstStyle/>
              <a:p>
                <a:pPr>
                  <a:defRPr sz="800"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'Regional Nominal '!$E$3:$E$32</c:f>
              <c:strCache>
                <c:ptCount val="30"/>
                <c:pt idx="0">
                  <c:v>1Y</c:v>
                </c:pt>
                <c:pt idx="4">
                  <c:v>5Y</c:v>
                </c:pt>
                <c:pt idx="9">
                  <c:v>10Y</c:v>
                </c:pt>
                <c:pt idx="19">
                  <c:v>20Y</c:v>
                </c:pt>
                <c:pt idx="29">
                  <c:v>30Y</c:v>
                </c:pt>
              </c:strCache>
            </c:strRef>
          </c:cat>
          <c:val>
            <c:numRef>
              <c:f>'Regional Nominal '!$B$3:$B$32</c:f>
              <c:numCache>
                <c:formatCode>General</c:formatCode>
                <c:ptCount val="30"/>
                <c:pt idx="0">
                  <c:v>2.5299999999999998</c:v>
                </c:pt>
                <c:pt idx="1">
                  <c:v>2.5990000000000002</c:v>
                </c:pt>
                <c:pt idx="2">
                  <c:v>2.6190000000000002</c:v>
                </c:pt>
                <c:pt idx="3">
                  <c:v>2.6629999999999998</c:v>
                </c:pt>
                <c:pt idx="4">
                  <c:v>2.7029999999999998</c:v>
                </c:pt>
                <c:pt idx="5">
                  <c:v>2.7519999999999998</c:v>
                </c:pt>
                <c:pt idx="6">
                  <c:v>2.81</c:v>
                </c:pt>
                <c:pt idx="7">
                  <c:v>2.875</c:v>
                </c:pt>
                <c:pt idx="8">
                  <c:v>2.944</c:v>
                </c:pt>
                <c:pt idx="9">
                  <c:v>3.0139999999999998</c:v>
                </c:pt>
                <c:pt idx="10">
                  <c:v>3.081</c:v>
                </c:pt>
                <c:pt idx="11">
                  <c:v>3.1440000000000001</c:v>
                </c:pt>
                <c:pt idx="12">
                  <c:v>3.2</c:v>
                </c:pt>
                <c:pt idx="13">
                  <c:v>3.2490000000000001</c:v>
                </c:pt>
                <c:pt idx="14">
                  <c:v>3.2890000000000001</c:v>
                </c:pt>
                <c:pt idx="15">
                  <c:v>3.3210000000000002</c:v>
                </c:pt>
                <c:pt idx="16">
                  <c:v>3.3439999999999999</c:v>
                </c:pt>
                <c:pt idx="17">
                  <c:v>3.3610000000000002</c:v>
                </c:pt>
                <c:pt idx="18">
                  <c:v>3.37</c:v>
                </c:pt>
                <c:pt idx="19">
                  <c:v>3.375</c:v>
                </c:pt>
                <c:pt idx="20">
                  <c:v>3.375</c:v>
                </c:pt>
                <c:pt idx="21">
                  <c:v>3.3740000000000001</c:v>
                </c:pt>
                <c:pt idx="22">
                  <c:v>3.371</c:v>
                </c:pt>
                <c:pt idx="23">
                  <c:v>3.3679999999999999</c:v>
                </c:pt>
                <c:pt idx="24">
                  <c:v>3.3679999999999999</c:v>
                </c:pt>
                <c:pt idx="25">
                  <c:v>3.37</c:v>
                </c:pt>
                <c:pt idx="26">
                  <c:v>3.3759999999999999</c:v>
                </c:pt>
                <c:pt idx="27">
                  <c:v>3.3860000000000001</c:v>
                </c:pt>
                <c:pt idx="28">
                  <c:v>3.403</c:v>
                </c:pt>
                <c:pt idx="29">
                  <c:v>3.4260000000000002</c:v>
                </c:pt>
              </c:numCache>
            </c:numRef>
          </c:val>
          <c:smooth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1-1CC3-4600-ADB4-93D5D7D9858D}"/>
            </c:ext>
          </c:extLst>
        </c:ser>
        <c:ser>
          <c:idx val="1"/>
          <c:order val="1"/>
          <c:tx>
            <c:strRef>
              <c:f>'Regional Nominal '!$C$2</c:f>
              <c:strCache>
                <c:ptCount val="1"/>
                <c:pt idx="0">
                  <c:v>6/30/2026</c:v>
                </c:pt>
              </c:strCache>
            </c:strRef>
          </c:tx>
          <c:spPr>
            <a:ln>
              <a:solidFill>
                <a:srgbClr val="4D859E"/>
              </a:solidFill>
            </a:ln>
          </c:spPr>
          <c:marker>
            <c:symbol val="none"/>
          </c:marker>
          <c:dLbls>
            <c:dLbl>
              <c:idx val="29"/>
              <c:layout>
                <c:manualLayout>
                  <c:x val="-2.0654978230595589E-2"/>
                  <c:y val="3.724956139922142E-2"/>
                </c:manualLayout>
              </c:layout>
              <c:spPr>
                <a:noFill/>
                <a:ln>
                  <a:noFill/>
                </a:ln>
                <a:effectLst/>
              </c:spPr>
              <c:txPr>
                <a:bodyPr/>
                <a:lstStyle/>
                <a:p>
                  <a:pPr>
                    <a:defRPr sz="800" b="1" smtId="4294967295">
                      <a:solidFill>
                        <a:schemeClr val="tx2"/>
                      </a:solidFill>
                      <a:latin typeface="Arial" pitchFamily="34" charset="0"/>
                      <a:cs typeface="Arial" pitchFamily="34" charset="0"/>
                    </a:defRPr>
                  </a:pPr>
                  <a:endParaRPr lang="en-US"/>
                </a:p>
              </c:txPr>
              <c:showLegendKey val="0"/>
              <c:showVal val="0"/>
              <c:showCatName val="0"/>
              <c:showSerName val="1"/>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layout>
                    <c:manualLayout>
                      <c:w val="0.23695920000000001"/>
                      <c:h val="9.2453220000000003E-2"/>
                    </c:manualLayout>
                  </c15:layout>
                </c:ext>
                <c:ext xmlns:c16="http://schemas.microsoft.com/office/drawing/2014/chart" uri="{C3380CC4-5D6E-409C-BE32-E72D297353CC}">
                  <c16:uniqueId val="{00000002-1CC3-4600-ADB4-93D5D7D9858D}"/>
                </c:ext>
              </c:extLst>
            </c:dLbl>
            <c:spPr>
              <a:noFill/>
              <a:ln>
                <a:noFill/>
              </a:ln>
              <a:effectLst/>
            </c:spPr>
            <c:txPr>
              <a:bodyPr wrap="square" lIns="38100" tIns="19050" rIns="38100" bIns="19050" anchor="ctr">
                <a:spAutoFit/>
              </a:bodyPr>
              <a:lstStyle/>
              <a:p>
                <a:pPr>
                  <a:defRPr smtId="4294967295">
                    <a:solidFill>
                      <a:schemeClr val="tx2"/>
                    </a:solidFill>
                    <a:latin typeface="Arial" pitchFamily="34" charset="0"/>
                    <a:cs typeface="Arial" pitchFamily="34" charset="0"/>
                  </a:defRPr>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'Regional Nominal '!$E$3:$E$32</c:f>
              <c:strCache>
                <c:ptCount val="30"/>
                <c:pt idx="0">
                  <c:v>1Y</c:v>
                </c:pt>
                <c:pt idx="4">
                  <c:v>5Y</c:v>
                </c:pt>
                <c:pt idx="9">
                  <c:v>10Y</c:v>
                </c:pt>
                <c:pt idx="19">
                  <c:v>20Y</c:v>
                </c:pt>
                <c:pt idx="29">
                  <c:v>30Y</c:v>
                </c:pt>
              </c:strCache>
            </c:strRef>
          </c:cat>
          <c:val>
            <c:numRef>
              <c:f>'Regional Nominal '!$C$3:$C$32</c:f>
              <c:numCache>
                <c:formatCode>General</c:formatCode>
                <c:ptCount val="30"/>
                <c:pt idx="0">
                  <c:v>2.452</c:v>
                </c:pt>
                <c:pt idx="1">
                  <c:v>2.4820000000000002</c:v>
                </c:pt>
                <c:pt idx="2">
                  <c:v>2.52</c:v>
                </c:pt>
                <c:pt idx="3">
                  <c:v>2.54</c:v>
                </c:pt>
                <c:pt idx="4">
                  <c:v>2.5750000000000002</c:v>
                </c:pt>
                <c:pt idx="5">
                  <c:v>2.621</c:v>
                </c:pt>
                <c:pt idx="6">
                  <c:v>2.6779999999999999</c:v>
                </c:pt>
                <c:pt idx="7">
                  <c:v>2.7410000000000001</c:v>
                </c:pt>
                <c:pt idx="8">
                  <c:v>2.8090000000000002</c:v>
                </c:pt>
                <c:pt idx="9">
                  <c:v>2.879</c:v>
                </c:pt>
                <c:pt idx="10">
                  <c:v>2.948</c:v>
                </c:pt>
                <c:pt idx="11">
                  <c:v>3.012</c:v>
                </c:pt>
                <c:pt idx="12">
                  <c:v>3.0720000000000001</c:v>
                </c:pt>
                <c:pt idx="13">
                  <c:v>3.1240000000000001</c:v>
                </c:pt>
                <c:pt idx="14">
                  <c:v>3.17</c:v>
                </c:pt>
                <c:pt idx="15">
                  <c:v>3.2080000000000002</c:v>
                </c:pt>
                <c:pt idx="16">
                  <c:v>3.238</c:v>
                </c:pt>
                <c:pt idx="17">
                  <c:v>3.262</c:v>
                </c:pt>
                <c:pt idx="18">
                  <c:v>3.28</c:v>
                </c:pt>
                <c:pt idx="19">
                  <c:v>3.2930000000000001</c:v>
                </c:pt>
                <c:pt idx="20">
                  <c:v>3.3010000000000002</c:v>
                </c:pt>
                <c:pt idx="21">
                  <c:v>3.3069999999999999</c:v>
                </c:pt>
                <c:pt idx="22">
                  <c:v>3.3109999999999999</c:v>
                </c:pt>
                <c:pt idx="23">
                  <c:v>3.3149999999999999</c:v>
                </c:pt>
                <c:pt idx="24">
                  <c:v>3.32</c:v>
                </c:pt>
                <c:pt idx="25">
                  <c:v>3.3260000000000001</c:v>
                </c:pt>
                <c:pt idx="26">
                  <c:v>3.335</c:v>
                </c:pt>
                <c:pt idx="27">
                  <c:v>3.3479999999999999</c:v>
                </c:pt>
                <c:pt idx="28">
                  <c:v>3.3650000000000002</c:v>
                </c:pt>
                <c:pt idx="29">
                  <c:v>3.3860000000000001</c:v>
                </c:pt>
              </c:numCache>
            </c:numRef>
          </c:val>
          <c:smooth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3-1CC3-4600-ADB4-93D5D7D9858D}"/>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a:defRPr b="0">
                    <a:latin typeface="+mn-lt"/>
                  </a:defRPr>
                </a:pPr>
                <a:r>
                  <a:rPr lang="en-US" sz="800" b="1" i="0" u="none" strike="noStrike" kern="1200" baseline="0">
                    <a:solidFill>
                      <a:srgbClr val="000000"/>
                    </a:solidFill>
                    <a:latin typeface="+mn-lt"/>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a:defRPr b="0">
                    <a:latin typeface="+mn-lt"/>
                  </a:defRPr>
                </a:pPr>
                <a:r>
                  <a:rPr lang="en-US" sz="800" b="1" i="0" u="none" strike="noStrike" kern="1200" baseline="0">
                    <a:solidFill>
                      <a:srgbClr val="000000"/>
                    </a:solidFill>
                    <a:latin typeface="+mn-lt"/>
                  </a:rPr>
                  <a:t>Yield (%)</a:t>
                </a:r>
              </a:p>
            </c:rich>
          </c:tx>
          <c:layout>
            <c:manualLayout>
              <c:xMode val="edge"/>
              <c:yMode val="edge"/>
              <c:x val="1.1339582502841949E-2"/>
              <c:y val="0.26400703191757202"/>
            </c:manualLayout>
          </c:layout>
          <c:overlay val="0"/>
        </c:title>
        <c:numFmt formatCode="#,##0.0" sourceLinked="0"/>
        <c:majorTickMark val="none"/>
        <c:minorTickMark val="none"/>
        <c:tickLblPos val="nextTo"/>
        <c:txPr>
          <a:bodyPr/>
          <a:lstStyle/>
          <a:p>
            <a:pPr>
              <a:defRPr smtId="4294967295">
                <a:latin typeface="Arial" pitchFamily="34" charset="0"/>
                <a:cs typeface="Arial" pitchFamily="34" charset="0"/>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anose="020B0503020000020003" pitchFamily="34" charset="0"/>
        </a:defRPr>
      </a:pPr>
      <a:endParaRPr lang="en-US"/>
    </a:p>
  </c:txPr>
  <c:externalData r:id="rId2">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3776695728302"/>
          <c:y val="6.9267220795154572E-2"/>
          <c:w val="0.61299502849578857"/>
          <c:h val="0.66533744335174561"/>
        </c:manualLayout>
      </c:layout>
      <c:lineChart>
        <c:grouping val="standard"/>
        <c:varyColors val="0"/>
        <c:ser>
          <c:idx val="0"/>
          <c:order val="0"/>
          <c:tx>
            <c:strRef>
              <c:f>'Regional Nominal '!$H$2</c:f>
              <c:strCache>
                <c:ptCount val="1"/>
                <c:pt idx="0">
                  <c:v>3/31/2026</c:v>
                </c:pt>
              </c:strCache>
            </c:strRef>
          </c:tx>
          <c:spPr>
            <a:ln>
              <a:solidFill>
                <a:sysClr val="window" lastClr="FFFFFF">
                  <a:lumMod val="65000"/>
                </a:sysClr>
              </a:solidFill>
            </a:ln>
          </c:spPr>
          <c:marker>
            <c:symbol val="none"/>
          </c:marker>
          <c:dLbls>
            <c:dLbl>
              <c:idx val="29"/>
              <c:layout>
                <c:manualLayout>
                  <c:x val="-4.0851281457466374E-3"/>
                  <c:y val="2.1954286964129443E-2"/>
                </c:manualLayout>
              </c:layout>
              <c:spPr>
                <a:noFill/>
                <a:ln>
                  <a:noFill/>
                </a:ln>
                <a:effectLst/>
              </c:spPr>
              <c:txPr>
                <a:bodyPr/>
                <a:lstStyle/>
                <a:p>
                  <a:pPr>
                    <a:defRPr sz="800" b="1"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1"/>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layout>
                    <c:manualLayout>
                      <c:w val="0.24559429999999999"/>
                      <c:h val="0.1119911"/>
                    </c:manualLayout>
                  </c15:layout>
                </c:ext>
                <c:ext xmlns:c16="http://schemas.microsoft.com/office/drawing/2014/chart" uri="{C3380CC4-5D6E-409C-BE32-E72D297353CC}">
                  <c16:uniqueId val="{00000000-1CC3-4600-ADB4-93D5D7D9858D}"/>
                </c:ext>
              </c:extLst>
            </c:dLbl>
            <c:spPr>
              <a:noFill/>
              <a:ln>
                <a:noFill/>
              </a:ln>
              <a:effectLst/>
            </c:spPr>
            <c:txPr>
              <a:bodyPr/>
              <a:lstStyle/>
              <a:p>
                <a:pPr>
                  <a:defRPr sz="800"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'Regional Nominal '!$K$3:$K$32</c:f>
              <c:strCache>
                <c:ptCount val="30"/>
                <c:pt idx="0">
                  <c:v>1Y</c:v>
                </c:pt>
                <c:pt idx="4">
                  <c:v>5Y</c:v>
                </c:pt>
                <c:pt idx="9">
                  <c:v>10Y</c:v>
                </c:pt>
                <c:pt idx="19">
                  <c:v>20Y</c:v>
                </c:pt>
                <c:pt idx="29">
                  <c:v>30Y</c:v>
                </c:pt>
              </c:strCache>
            </c:strRef>
          </c:cat>
          <c:val>
            <c:numRef>
              <c:f>'Regional Nominal '!$H$3:$H$32</c:f>
              <c:numCache>
                <c:formatCode>General</c:formatCode>
                <c:ptCount val="30"/>
                <c:pt idx="0">
                  <c:v>1.1120000000000001</c:v>
                </c:pt>
                <c:pt idx="1">
                  <c:v>1.3520000000000001</c:v>
                </c:pt>
                <c:pt idx="2">
                  <c:v>1.494</c:v>
                </c:pt>
                <c:pt idx="3">
                  <c:v>1.6619999999999999</c:v>
                </c:pt>
                <c:pt idx="4">
                  <c:v>1.796</c:v>
                </c:pt>
                <c:pt idx="5">
                  <c:v>1.905</c:v>
                </c:pt>
                <c:pt idx="6">
                  <c:v>1.9950000000000001</c:v>
                </c:pt>
                <c:pt idx="7">
                  <c:v>2.137</c:v>
                </c:pt>
                <c:pt idx="8">
                  <c:v>2.2469999999999999</c:v>
                </c:pt>
                <c:pt idx="9">
                  <c:v>2.3759999999999999</c:v>
                </c:pt>
                <c:pt idx="10">
                  <c:v>2.4929999999999999</c:v>
                </c:pt>
                <c:pt idx="11">
                  <c:v>2.5979999999999999</c:v>
                </c:pt>
                <c:pt idx="12">
                  <c:v>2.694</c:v>
                </c:pt>
                <c:pt idx="13">
                  <c:v>2.7789999999999999</c:v>
                </c:pt>
                <c:pt idx="14">
                  <c:v>2.8570000000000002</c:v>
                </c:pt>
                <c:pt idx="15">
                  <c:v>2.9289999999999998</c:v>
                </c:pt>
                <c:pt idx="16">
                  <c:v>2.9980000000000002</c:v>
                </c:pt>
                <c:pt idx="17">
                  <c:v>3.0630000000000002</c:v>
                </c:pt>
                <c:pt idx="18">
                  <c:v>3.1269999999999998</c:v>
                </c:pt>
                <c:pt idx="19">
                  <c:v>3.19</c:v>
                </c:pt>
                <c:pt idx="20">
                  <c:v>3.25</c:v>
                </c:pt>
                <c:pt idx="21">
                  <c:v>3.3069999999999999</c:v>
                </c:pt>
                <c:pt idx="22">
                  <c:v>3.36</c:v>
                </c:pt>
                <c:pt idx="23">
                  <c:v>3.4079999999999999</c:v>
                </c:pt>
                <c:pt idx="24">
                  <c:v>3.45</c:v>
                </c:pt>
                <c:pt idx="25">
                  <c:v>3.4830000000000001</c:v>
                </c:pt>
                <c:pt idx="26">
                  <c:v>3.5089999999999999</c:v>
                </c:pt>
                <c:pt idx="27">
                  <c:v>3.5249999999999999</c:v>
                </c:pt>
                <c:pt idx="28">
                  <c:v>3.5329999999999999</c:v>
                </c:pt>
                <c:pt idx="29">
                  <c:v>3.5339999999999998</c:v>
                </c:pt>
              </c:numCache>
            </c:numRef>
          </c:val>
          <c:smooth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1-1CC3-4600-ADB4-93D5D7D9858D}"/>
            </c:ext>
          </c:extLst>
        </c:ser>
        <c:ser>
          <c:idx val="1"/>
          <c:order val="1"/>
          <c:tx>
            <c:strRef>
              <c:f>'Regional Nominal '!$I$2</c:f>
              <c:strCache>
                <c:ptCount val="1"/>
                <c:pt idx="0">
                  <c:v>6/30/2026</c:v>
                </c:pt>
              </c:strCache>
            </c:strRef>
          </c:tx>
          <c:spPr>
            <a:ln>
              <a:solidFill>
                <a:srgbClr val="4D859E"/>
              </a:solidFill>
            </a:ln>
          </c:spPr>
          <c:marker>
            <c:symbol val="none"/>
          </c:marker>
          <c:dLbls>
            <c:dLbl>
              <c:idx val="29"/>
              <c:layout>
                <c:manualLayout>
                  <c:x val="-8.4000759096290924E-3"/>
                  <c:y val="-3.6824511519393407E-2"/>
                </c:manualLayout>
              </c:layout>
              <c:spPr>
                <a:noFill/>
                <a:ln>
                  <a:noFill/>
                </a:ln>
                <a:effectLst/>
              </c:spPr>
              <c:txPr>
                <a:bodyPr/>
                <a:lstStyle/>
                <a:p>
                  <a:pPr>
                    <a:defRPr sz="800" b="1" smtId="4294967295">
                      <a:solidFill>
                        <a:schemeClr val="tx2"/>
                      </a:solidFill>
                      <a:latin typeface="Arial" pitchFamily="34" charset="0"/>
                      <a:cs typeface="Arial" pitchFamily="34" charset="0"/>
                    </a:defRPr>
                  </a:pPr>
                  <a:endParaRPr lang="en-US"/>
                </a:p>
              </c:txPr>
              <c:showLegendKey val="0"/>
              <c:showVal val="0"/>
              <c:showCatName val="0"/>
              <c:showSerName val="1"/>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layout>
                    <c:manualLayout>
                      <c:w val="0.23695920000000001"/>
                      <c:h val="9.2453220000000003E-2"/>
                    </c:manualLayout>
                  </c15:layout>
                </c:ext>
                <c:ext xmlns:c16="http://schemas.microsoft.com/office/drawing/2014/chart" uri="{C3380CC4-5D6E-409C-BE32-E72D297353CC}">
                  <c16:uniqueId val="{00000002-1CC3-4600-ADB4-93D5D7D9858D}"/>
                </c:ext>
              </c:extLst>
            </c:dLbl>
            <c:spPr>
              <a:noFill/>
              <a:ln>
                <a:noFill/>
              </a:ln>
              <a:effectLst/>
            </c:spPr>
            <c:txPr>
              <a:bodyPr wrap="square" lIns="38100" tIns="19050" rIns="38100" bIns="19050" anchor="ctr">
                <a:spAutoFit/>
              </a:bodyPr>
              <a:lstStyle/>
              <a:p>
                <a:pPr>
                  <a:defRPr smtId="4294967295">
                    <a:solidFill>
                      <a:schemeClr val="tx2"/>
                    </a:solidFill>
                    <a:latin typeface="Arial" pitchFamily="34" charset="0"/>
                    <a:cs typeface="Arial" pitchFamily="34" charset="0"/>
                  </a:defRPr>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'Regional Nominal '!$K$3:$K$32</c:f>
              <c:strCache>
                <c:ptCount val="30"/>
                <c:pt idx="0">
                  <c:v>1Y</c:v>
                </c:pt>
                <c:pt idx="4">
                  <c:v>5Y</c:v>
                </c:pt>
                <c:pt idx="9">
                  <c:v>10Y</c:v>
                </c:pt>
                <c:pt idx="19">
                  <c:v>20Y</c:v>
                </c:pt>
                <c:pt idx="29">
                  <c:v>30Y</c:v>
                </c:pt>
              </c:strCache>
            </c:strRef>
          </c:cat>
          <c:val>
            <c:numRef>
              <c:f>'Regional Nominal '!$I$3:$I$32</c:f>
              <c:numCache>
                <c:formatCode>General</c:formatCode>
                <c:ptCount val="30"/>
                <c:pt idx="0">
                  <c:v>1.165</c:v>
                </c:pt>
                <c:pt idx="1">
                  <c:v>1.3740000000000001</c:v>
                </c:pt>
                <c:pt idx="2">
                  <c:v>1.5469999999999999</c:v>
                </c:pt>
                <c:pt idx="3">
                  <c:v>1.7589999999999999</c:v>
                </c:pt>
                <c:pt idx="4">
                  <c:v>1.92</c:v>
                </c:pt>
                <c:pt idx="5">
                  <c:v>2.073</c:v>
                </c:pt>
                <c:pt idx="6">
                  <c:v>2.2229999999999999</c:v>
                </c:pt>
                <c:pt idx="7">
                  <c:v>2.403</c:v>
                </c:pt>
                <c:pt idx="8">
                  <c:v>2.536</c:v>
                </c:pt>
                <c:pt idx="9">
                  <c:v>2.6779999999999999</c:v>
                </c:pt>
                <c:pt idx="10">
                  <c:v>2.8069999999999999</c:v>
                </c:pt>
                <c:pt idx="11">
                  <c:v>2.9220000000000002</c:v>
                </c:pt>
                <c:pt idx="12">
                  <c:v>3.0230000000000001</c:v>
                </c:pt>
                <c:pt idx="13">
                  <c:v>3.1110000000000002</c:v>
                </c:pt>
                <c:pt idx="14">
                  <c:v>3.19</c:v>
                </c:pt>
                <c:pt idx="15">
                  <c:v>3.26</c:v>
                </c:pt>
                <c:pt idx="16">
                  <c:v>3.3239999999999998</c:v>
                </c:pt>
                <c:pt idx="17">
                  <c:v>3.3839999999999999</c:v>
                </c:pt>
                <c:pt idx="18">
                  <c:v>3.4409999999999998</c:v>
                </c:pt>
                <c:pt idx="19">
                  <c:v>3.4940000000000002</c:v>
                </c:pt>
                <c:pt idx="20">
                  <c:v>3.5449999999999999</c:v>
                </c:pt>
                <c:pt idx="21">
                  <c:v>3.5920000000000001</c:v>
                </c:pt>
                <c:pt idx="22">
                  <c:v>3.6349999999999998</c:v>
                </c:pt>
                <c:pt idx="23">
                  <c:v>3.6720000000000002</c:v>
                </c:pt>
                <c:pt idx="24">
                  <c:v>3.7029999999999998</c:v>
                </c:pt>
                <c:pt idx="25">
                  <c:v>3.726</c:v>
                </c:pt>
                <c:pt idx="26">
                  <c:v>3.7410000000000001</c:v>
                </c:pt>
                <c:pt idx="27">
                  <c:v>3.7480000000000002</c:v>
                </c:pt>
                <c:pt idx="28">
                  <c:v>3.7469999999999999</c:v>
                </c:pt>
                <c:pt idx="29">
                  <c:v>3.7389999999999999</c:v>
                </c:pt>
              </c:numCache>
            </c:numRef>
          </c:val>
          <c:smooth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3-1CC3-4600-ADB4-93D5D7D9858D}"/>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a:defRPr b="0">
                    <a:latin typeface="+mn-lt"/>
                  </a:defRPr>
                </a:pPr>
                <a:r>
                  <a:rPr lang="en-US" sz="800" b="1" i="0" u="none" strike="noStrike" kern="1200" baseline="0">
                    <a:solidFill>
                      <a:srgbClr val="000000"/>
                    </a:solidFill>
                    <a:latin typeface="+mn-lt"/>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a:defRPr b="0">
                    <a:latin typeface="+mn-lt"/>
                  </a:defRPr>
                </a:pPr>
                <a:r>
                  <a:rPr lang="en-US" sz="800" b="1" i="0" u="none" strike="noStrike" kern="1200" baseline="0">
                    <a:solidFill>
                      <a:srgbClr val="000000"/>
                    </a:solidFill>
                    <a:latin typeface="+mn-lt"/>
                  </a:rPr>
                  <a:t>Yield (%)</a:t>
                </a:r>
              </a:p>
            </c:rich>
          </c:tx>
          <c:layout>
            <c:manualLayout>
              <c:xMode val="edge"/>
              <c:yMode val="edge"/>
              <c:x val="1.1339582502841949E-2"/>
              <c:y val="0.26400703191757202"/>
            </c:manualLayout>
          </c:layout>
          <c:overlay val="0"/>
        </c:title>
        <c:numFmt formatCode="#,##0.0" sourceLinked="0"/>
        <c:majorTickMark val="none"/>
        <c:minorTickMark val="none"/>
        <c:tickLblPos val="nextTo"/>
        <c:txPr>
          <a:bodyPr/>
          <a:lstStyle/>
          <a:p>
            <a:pPr>
              <a:defRPr smtId="4294967295">
                <a:latin typeface="Arial" pitchFamily="34" charset="0"/>
                <a:cs typeface="Arial" pitchFamily="34" charset="0"/>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anose="020B0503020000020003" pitchFamily="34" charset="0"/>
        </a:defRPr>
      </a:pPr>
      <a:endParaRPr lang="en-US"/>
    </a:p>
  </c:txPr>
  <c:externalData r:id="rId2">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3776695728302"/>
          <c:y val="6.9267220795154572E-2"/>
          <c:w val="0.61299502849578857"/>
          <c:h val="0.66533744335174561"/>
        </c:manualLayout>
      </c:layout>
      <c:lineChart>
        <c:grouping val="standard"/>
        <c:varyColors val="0"/>
        <c:ser>
          <c:idx val="0"/>
          <c:order val="0"/>
          <c:tx>
            <c:strRef>
              <c:f>'Regional Nominal '!$N$2</c:f>
              <c:strCache>
                <c:ptCount val="1"/>
                <c:pt idx="0">
                  <c:v>3/31/2026</c:v>
                </c:pt>
              </c:strCache>
            </c:strRef>
          </c:tx>
          <c:spPr>
            <a:ln>
              <a:solidFill>
                <a:sysClr val="window" lastClr="FFFFFF">
                  <a:lumMod val="65000"/>
                </a:sysClr>
              </a:solidFill>
            </a:ln>
          </c:spPr>
          <c:marker>
            <c:symbol val="none"/>
          </c:marker>
          <c:dLbls>
            <c:dLbl>
              <c:idx val="29"/>
              <c:layout>
                <c:manualLayout>
                  <c:x val="-1.63400301065308E-2"/>
                  <c:y val="-2.4342009332166813E-2"/>
                </c:manualLayout>
              </c:layout>
              <c:spPr>
                <a:noFill/>
                <a:ln>
                  <a:noFill/>
                </a:ln>
                <a:effectLst/>
              </c:spPr>
              <c:txPr>
                <a:bodyPr/>
                <a:lstStyle/>
                <a:p>
                  <a:pPr>
                    <a:defRPr sz="800" b="1"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1"/>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layout>
                    <c:manualLayout>
                      <c:w val="0.24559429999999999"/>
                      <c:h val="0.1119911"/>
                    </c:manualLayout>
                  </c15:layout>
                </c:ext>
                <c:ext xmlns:c16="http://schemas.microsoft.com/office/drawing/2014/chart" uri="{C3380CC4-5D6E-409C-BE32-E72D297353CC}">
                  <c16:uniqueId val="{00000000-1CC3-4600-ADB4-93D5D7D9858D}"/>
                </c:ext>
              </c:extLst>
            </c:dLbl>
            <c:spPr>
              <a:noFill/>
              <a:ln>
                <a:noFill/>
              </a:ln>
              <a:effectLst/>
            </c:spPr>
            <c:txPr>
              <a:bodyPr/>
              <a:lstStyle/>
              <a:p>
                <a:pPr>
                  <a:defRPr sz="800"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'Regional Nominal '!$Q$3:$Q$32</c:f>
              <c:strCache>
                <c:ptCount val="30"/>
                <c:pt idx="0">
                  <c:v>1Y</c:v>
                </c:pt>
                <c:pt idx="4">
                  <c:v>5Y</c:v>
                </c:pt>
                <c:pt idx="9">
                  <c:v>10Y</c:v>
                </c:pt>
                <c:pt idx="19">
                  <c:v>20Y</c:v>
                </c:pt>
                <c:pt idx="29">
                  <c:v>30Y</c:v>
                </c:pt>
              </c:strCache>
            </c:strRef>
          </c:cat>
          <c:val>
            <c:numRef>
              <c:f>'Regional Nominal '!$N$3:$N$32</c:f>
              <c:numCache>
                <c:formatCode>General</c:formatCode>
                <c:ptCount val="30"/>
                <c:pt idx="0">
                  <c:v>4.4729999999999999</c:v>
                </c:pt>
                <c:pt idx="1">
                  <c:v>4.484</c:v>
                </c:pt>
                <c:pt idx="2">
                  <c:v>4.5599999999999996</c:v>
                </c:pt>
                <c:pt idx="3">
                  <c:v>4.6319999999999997</c:v>
                </c:pt>
                <c:pt idx="4">
                  <c:v>4.7</c:v>
                </c:pt>
                <c:pt idx="5">
                  <c:v>4.7640000000000002</c:v>
                </c:pt>
                <c:pt idx="6">
                  <c:v>4.8220000000000001</c:v>
                </c:pt>
                <c:pt idx="7">
                  <c:v>4.8769999999999998</c:v>
                </c:pt>
                <c:pt idx="8">
                  <c:v>4.9269999999999996</c:v>
                </c:pt>
                <c:pt idx="9">
                  <c:v>4.9729999999999999</c:v>
                </c:pt>
                <c:pt idx="10">
                  <c:v>5.0149999999999997</c:v>
                </c:pt>
                <c:pt idx="11">
                  <c:v>5.0540000000000003</c:v>
                </c:pt>
                <c:pt idx="12">
                  <c:v>5.09</c:v>
                </c:pt>
                <c:pt idx="13">
                  <c:v>5.1219999999999999</c:v>
                </c:pt>
                <c:pt idx="14">
                  <c:v>5.1520000000000001</c:v>
                </c:pt>
                <c:pt idx="15">
                  <c:v>5.1790000000000003</c:v>
                </c:pt>
                <c:pt idx="16">
                  <c:v>5.2039999999999997</c:v>
                </c:pt>
                <c:pt idx="17">
                  <c:v>5.226</c:v>
                </c:pt>
                <c:pt idx="18">
                  <c:v>5.2460000000000004</c:v>
                </c:pt>
                <c:pt idx="19">
                  <c:v>5.2649999999999997</c:v>
                </c:pt>
                <c:pt idx="20">
                  <c:v>5.2809999999999997</c:v>
                </c:pt>
                <c:pt idx="21">
                  <c:v>5.2960000000000003</c:v>
                </c:pt>
                <c:pt idx="22">
                  <c:v>5.3090000000000002</c:v>
                </c:pt>
                <c:pt idx="23">
                  <c:v>5.3209999999999997</c:v>
                </c:pt>
                <c:pt idx="24">
                  <c:v>5.3319999999999999</c:v>
                </c:pt>
                <c:pt idx="25">
                  <c:v>5.3410000000000002</c:v>
                </c:pt>
                <c:pt idx="26">
                  <c:v>5.3490000000000002</c:v>
                </c:pt>
                <c:pt idx="27">
                  <c:v>5.3559999999999999</c:v>
                </c:pt>
                <c:pt idx="28">
                  <c:v>5.3579999999999997</c:v>
                </c:pt>
                <c:pt idx="29">
                  <c:v>5.3579999999999997</c:v>
                </c:pt>
              </c:numCache>
            </c:numRef>
          </c:val>
          <c:smooth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1-1CC3-4600-ADB4-93D5D7D9858D}"/>
            </c:ext>
          </c:extLst>
        </c:ser>
        <c:ser>
          <c:idx val="1"/>
          <c:order val="1"/>
          <c:tx>
            <c:strRef>
              <c:f>'Regional Nominal '!$O$2</c:f>
              <c:strCache>
                <c:ptCount val="1"/>
                <c:pt idx="0">
                  <c:v>6/30/2026</c:v>
                </c:pt>
              </c:strCache>
            </c:strRef>
          </c:tx>
          <c:spPr>
            <a:ln>
              <a:solidFill>
                <a:srgbClr val="4D859E"/>
              </a:solidFill>
            </a:ln>
          </c:spPr>
          <c:marker>
            <c:symbol val="none"/>
          </c:marker>
          <c:dLbls>
            <c:dLbl>
              <c:idx val="29"/>
              <c:layout>
                <c:manualLayout>
                  <c:x val="-2.0654977870413257E-2"/>
                  <c:y val="3.7249562554680662E-2"/>
                </c:manualLayout>
              </c:layout>
              <c:spPr>
                <a:noFill/>
                <a:ln>
                  <a:noFill/>
                </a:ln>
                <a:effectLst/>
              </c:spPr>
              <c:txPr>
                <a:bodyPr/>
                <a:lstStyle/>
                <a:p>
                  <a:pPr>
                    <a:defRPr sz="800" b="1" smtId="4294967295">
                      <a:solidFill>
                        <a:schemeClr val="tx2"/>
                      </a:solidFill>
                      <a:latin typeface="Arial" pitchFamily="34" charset="0"/>
                      <a:cs typeface="Arial" pitchFamily="34" charset="0"/>
                    </a:defRPr>
                  </a:pPr>
                  <a:endParaRPr lang="en-US"/>
                </a:p>
              </c:txPr>
              <c:showLegendKey val="0"/>
              <c:showVal val="0"/>
              <c:showCatName val="0"/>
              <c:showSerName val="1"/>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layout>
                    <c:manualLayout>
                      <c:w val="0.23695920000000001"/>
                      <c:h val="9.2453220000000003E-2"/>
                    </c:manualLayout>
                  </c15:layout>
                </c:ext>
                <c:ext xmlns:c16="http://schemas.microsoft.com/office/drawing/2014/chart" uri="{C3380CC4-5D6E-409C-BE32-E72D297353CC}">
                  <c16:uniqueId val="{00000002-1CC3-4600-ADB4-93D5D7D9858D}"/>
                </c:ext>
              </c:extLst>
            </c:dLbl>
            <c:spPr>
              <a:noFill/>
              <a:ln>
                <a:noFill/>
              </a:ln>
              <a:effectLst/>
            </c:spPr>
            <c:txPr>
              <a:bodyPr wrap="square" lIns="38100" tIns="19050" rIns="38100" bIns="19050" anchor="ctr">
                <a:spAutoFit/>
              </a:bodyPr>
              <a:lstStyle/>
              <a:p>
                <a:pPr>
                  <a:defRPr smtId="4294967295">
                    <a:solidFill>
                      <a:schemeClr val="tx2"/>
                    </a:solidFill>
                    <a:latin typeface="Arial" pitchFamily="34" charset="0"/>
                    <a:cs typeface="Arial" pitchFamily="34" charset="0"/>
                  </a:defRPr>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'Regional Nominal '!$Q$3:$Q$32</c:f>
              <c:strCache>
                <c:ptCount val="30"/>
                <c:pt idx="0">
                  <c:v>1Y</c:v>
                </c:pt>
                <c:pt idx="4">
                  <c:v>5Y</c:v>
                </c:pt>
                <c:pt idx="9">
                  <c:v>10Y</c:v>
                </c:pt>
                <c:pt idx="19">
                  <c:v>20Y</c:v>
                </c:pt>
                <c:pt idx="29">
                  <c:v>30Y</c:v>
                </c:pt>
              </c:strCache>
            </c:strRef>
          </c:cat>
          <c:val>
            <c:numRef>
              <c:f>'Regional Nominal '!$O$3:$O$32</c:f>
              <c:numCache>
                <c:formatCode>General</c:formatCode>
                <c:ptCount val="30"/>
                <c:pt idx="0">
                  <c:v>4.4720000000000004</c:v>
                </c:pt>
                <c:pt idx="1">
                  <c:v>4.2149999999999999</c:v>
                </c:pt>
                <c:pt idx="2">
                  <c:v>4.22</c:v>
                </c:pt>
                <c:pt idx="3">
                  <c:v>4.3109999999999999</c:v>
                </c:pt>
                <c:pt idx="4">
                  <c:v>4.3979999999999997</c:v>
                </c:pt>
                <c:pt idx="5">
                  <c:v>4.4790000000000001</c:v>
                </c:pt>
                <c:pt idx="6">
                  <c:v>4.5540000000000003</c:v>
                </c:pt>
                <c:pt idx="7">
                  <c:v>4.6219999999999999</c:v>
                </c:pt>
                <c:pt idx="8">
                  <c:v>4.6840000000000002</c:v>
                </c:pt>
                <c:pt idx="9">
                  <c:v>4.7409999999999997</c:v>
                </c:pt>
                <c:pt idx="10">
                  <c:v>4.7930000000000001</c:v>
                </c:pt>
                <c:pt idx="11">
                  <c:v>4.84</c:v>
                </c:pt>
                <c:pt idx="12">
                  <c:v>4.8840000000000003</c:v>
                </c:pt>
                <c:pt idx="13">
                  <c:v>4.923</c:v>
                </c:pt>
                <c:pt idx="14">
                  <c:v>4.96</c:v>
                </c:pt>
                <c:pt idx="15">
                  <c:v>4.9930000000000003</c:v>
                </c:pt>
                <c:pt idx="16">
                  <c:v>5.024</c:v>
                </c:pt>
                <c:pt idx="17">
                  <c:v>5.0519999999999996</c:v>
                </c:pt>
                <c:pt idx="18">
                  <c:v>5.0780000000000003</c:v>
                </c:pt>
                <c:pt idx="19">
                  <c:v>5.1020000000000003</c:v>
                </c:pt>
                <c:pt idx="20">
                  <c:v>5.125</c:v>
                </c:pt>
                <c:pt idx="21">
                  <c:v>5.1459999999999999</c:v>
                </c:pt>
                <c:pt idx="22">
                  <c:v>5.1660000000000004</c:v>
                </c:pt>
                <c:pt idx="23">
                  <c:v>5.1849999999999996</c:v>
                </c:pt>
                <c:pt idx="24">
                  <c:v>5.2030000000000003</c:v>
                </c:pt>
                <c:pt idx="25">
                  <c:v>5.22</c:v>
                </c:pt>
                <c:pt idx="26">
                  <c:v>5.2370000000000001</c:v>
                </c:pt>
                <c:pt idx="27">
                  <c:v>5.2530000000000001</c:v>
                </c:pt>
                <c:pt idx="28">
                  <c:v>5.2530000000000001</c:v>
                </c:pt>
                <c:pt idx="29">
                  <c:v>5.2519999999999998</c:v>
                </c:pt>
              </c:numCache>
            </c:numRef>
          </c:val>
          <c:smooth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3-1CC3-4600-ADB4-93D5D7D9858D}"/>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a:defRPr b="0">
                    <a:latin typeface="+mn-lt"/>
                  </a:defRPr>
                </a:pPr>
                <a:r>
                  <a:rPr lang="en-US" sz="800" b="1" i="0" u="none" strike="noStrike" kern="1200" baseline="0">
                    <a:solidFill>
                      <a:srgbClr val="000000"/>
                    </a:solidFill>
                    <a:latin typeface="+mn-lt"/>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a:defRPr b="0">
                    <a:latin typeface="+mn-lt"/>
                  </a:defRPr>
                </a:pPr>
                <a:r>
                  <a:rPr lang="en-US" sz="800" b="1" i="0" u="none" strike="noStrike" kern="1200" baseline="0">
                    <a:solidFill>
                      <a:srgbClr val="000000"/>
                    </a:solidFill>
                    <a:latin typeface="+mn-lt"/>
                  </a:rPr>
                  <a:t>Yield (%)</a:t>
                </a:r>
              </a:p>
            </c:rich>
          </c:tx>
          <c:layout>
            <c:manualLayout>
              <c:xMode val="edge"/>
              <c:yMode val="edge"/>
              <c:x val="1.1339582502841949E-2"/>
              <c:y val="0.26400703191757202"/>
            </c:manualLayout>
          </c:layout>
          <c:overlay val="0"/>
        </c:title>
        <c:numFmt formatCode="#,##0.0" sourceLinked="0"/>
        <c:majorTickMark val="none"/>
        <c:minorTickMark val="none"/>
        <c:tickLblPos val="nextTo"/>
        <c:txPr>
          <a:bodyPr/>
          <a:lstStyle/>
          <a:p>
            <a:pPr>
              <a:defRPr smtId="4294967295">
                <a:latin typeface="Arial" pitchFamily="34" charset="0"/>
                <a:cs typeface="Arial" pitchFamily="34" charset="0"/>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anose="020B0503020000020003" pitchFamily="34" charset="0"/>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5064350813627243E-2"/>
          <c:y val="3.1530044972896576E-2"/>
          <c:w val="0.94797003269195557"/>
          <c:h val="0.87315446138381958"/>
        </c:manualLayout>
      </c:layout>
      <c:areaChart>
        <c:grouping val="standard"/>
        <c:varyColors val="0"/>
        <c:ser>
          <c:idx val="1"/>
          <c:order val="1"/>
          <c:tx>
            <c:strRef>
              <c:f>Sheet1!$C$1</c:f>
              <c:strCache>
                <c:ptCount val="1"/>
                <c:pt idx="0">
                  <c:v>line</c:v>
                </c:pt>
              </c:strCache>
            </c:strRef>
          </c:tx>
          <c:spPr>
            <a:solidFill>
              <a:srgbClr val="A5C3CF">
                <a:lumMod val="40000"/>
                <a:lumOff val="60000"/>
              </a:srgbClr>
            </a:solidFill>
            <a:ln w="25400">
              <a:noFill/>
            </a:ln>
          </c:spPr>
          <c:cat>
            <c:numRef>
              <c:f>Sheet1!$A$2:$A$263</c:f>
              <c:numCache>
                <c:formatCode>m/d/yyyy</c:formatCode>
                <c:ptCount val="262"/>
                <c:pt idx="0">
                  <c:v>45838</c:v>
                </c:pt>
                <c:pt idx="1">
                  <c:v>45839</c:v>
                </c:pt>
                <c:pt idx="2">
                  <c:v>45840</c:v>
                </c:pt>
                <c:pt idx="3">
                  <c:v>45841</c:v>
                </c:pt>
                <c:pt idx="4">
                  <c:v>45842</c:v>
                </c:pt>
                <c:pt idx="5">
                  <c:v>45845</c:v>
                </c:pt>
                <c:pt idx="6">
                  <c:v>45846</c:v>
                </c:pt>
                <c:pt idx="7">
                  <c:v>45847</c:v>
                </c:pt>
                <c:pt idx="8">
                  <c:v>45848</c:v>
                </c:pt>
                <c:pt idx="9">
                  <c:v>45849</c:v>
                </c:pt>
                <c:pt idx="10">
                  <c:v>45852</c:v>
                </c:pt>
                <c:pt idx="11">
                  <c:v>45853</c:v>
                </c:pt>
                <c:pt idx="12">
                  <c:v>45854</c:v>
                </c:pt>
                <c:pt idx="13">
                  <c:v>45855</c:v>
                </c:pt>
                <c:pt idx="14">
                  <c:v>45856</c:v>
                </c:pt>
                <c:pt idx="15">
                  <c:v>45859</c:v>
                </c:pt>
                <c:pt idx="16">
                  <c:v>45860</c:v>
                </c:pt>
                <c:pt idx="17">
                  <c:v>45861</c:v>
                </c:pt>
                <c:pt idx="18">
                  <c:v>45862</c:v>
                </c:pt>
                <c:pt idx="19">
                  <c:v>45863</c:v>
                </c:pt>
                <c:pt idx="20">
                  <c:v>45866</c:v>
                </c:pt>
                <c:pt idx="21">
                  <c:v>45867</c:v>
                </c:pt>
                <c:pt idx="22">
                  <c:v>45868</c:v>
                </c:pt>
                <c:pt idx="23">
                  <c:v>45869</c:v>
                </c:pt>
                <c:pt idx="24">
                  <c:v>45870</c:v>
                </c:pt>
                <c:pt idx="25">
                  <c:v>45873</c:v>
                </c:pt>
                <c:pt idx="26">
                  <c:v>45874</c:v>
                </c:pt>
                <c:pt idx="27">
                  <c:v>45875</c:v>
                </c:pt>
                <c:pt idx="28">
                  <c:v>45876</c:v>
                </c:pt>
                <c:pt idx="29">
                  <c:v>45877</c:v>
                </c:pt>
                <c:pt idx="30">
                  <c:v>45880</c:v>
                </c:pt>
                <c:pt idx="31">
                  <c:v>45881</c:v>
                </c:pt>
                <c:pt idx="32">
                  <c:v>45882</c:v>
                </c:pt>
                <c:pt idx="33">
                  <c:v>45883</c:v>
                </c:pt>
                <c:pt idx="34">
                  <c:v>45884</c:v>
                </c:pt>
                <c:pt idx="35">
                  <c:v>45887</c:v>
                </c:pt>
                <c:pt idx="36">
                  <c:v>45888</c:v>
                </c:pt>
                <c:pt idx="37">
                  <c:v>45889</c:v>
                </c:pt>
                <c:pt idx="38">
                  <c:v>45890</c:v>
                </c:pt>
                <c:pt idx="39">
                  <c:v>45891</c:v>
                </c:pt>
                <c:pt idx="40">
                  <c:v>45894</c:v>
                </c:pt>
                <c:pt idx="41">
                  <c:v>45895</c:v>
                </c:pt>
                <c:pt idx="42">
                  <c:v>45896</c:v>
                </c:pt>
                <c:pt idx="43">
                  <c:v>45897</c:v>
                </c:pt>
                <c:pt idx="44">
                  <c:v>45898</c:v>
                </c:pt>
                <c:pt idx="45">
                  <c:v>45901</c:v>
                </c:pt>
                <c:pt idx="46">
                  <c:v>45902</c:v>
                </c:pt>
                <c:pt idx="47">
                  <c:v>45903</c:v>
                </c:pt>
                <c:pt idx="48">
                  <c:v>45904</c:v>
                </c:pt>
                <c:pt idx="49">
                  <c:v>45905</c:v>
                </c:pt>
                <c:pt idx="50">
                  <c:v>45908</c:v>
                </c:pt>
                <c:pt idx="51">
                  <c:v>45909</c:v>
                </c:pt>
                <c:pt idx="52">
                  <c:v>45910</c:v>
                </c:pt>
                <c:pt idx="53">
                  <c:v>45911</c:v>
                </c:pt>
                <c:pt idx="54">
                  <c:v>45912</c:v>
                </c:pt>
                <c:pt idx="55">
                  <c:v>45915</c:v>
                </c:pt>
                <c:pt idx="56">
                  <c:v>45916</c:v>
                </c:pt>
                <c:pt idx="57">
                  <c:v>45917</c:v>
                </c:pt>
                <c:pt idx="58">
                  <c:v>45918</c:v>
                </c:pt>
                <c:pt idx="59">
                  <c:v>45919</c:v>
                </c:pt>
                <c:pt idx="60">
                  <c:v>45922</c:v>
                </c:pt>
                <c:pt idx="61">
                  <c:v>45923</c:v>
                </c:pt>
                <c:pt idx="62">
                  <c:v>45924</c:v>
                </c:pt>
                <c:pt idx="63">
                  <c:v>45925</c:v>
                </c:pt>
                <c:pt idx="64">
                  <c:v>45926</c:v>
                </c:pt>
                <c:pt idx="65">
                  <c:v>45929</c:v>
                </c:pt>
                <c:pt idx="66">
                  <c:v>45930</c:v>
                </c:pt>
                <c:pt idx="67">
                  <c:v>45931</c:v>
                </c:pt>
                <c:pt idx="68">
                  <c:v>45932</c:v>
                </c:pt>
                <c:pt idx="69">
                  <c:v>45933</c:v>
                </c:pt>
                <c:pt idx="70">
                  <c:v>45936</c:v>
                </c:pt>
                <c:pt idx="71">
                  <c:v>45937</c:v>
                </c:pt>
                <c:pt idx="72">
                  <c:v>45938</c:v>
                </c:pt>
                <c:pt idx="73">
                  <c:v>45939</c:v>
                </c:pt>
                <c:pt idx="74">
                  <c:v>45940</c:v>
                </c:pt>
                <c:pt idx="75">
                  <c:v>45943</c:v>
                </c:pt>
                <c:pt idx="76">
                  <c:v>45944</c:v>
                </c:pt>
                <c:pt idx="77">
                  <c:v>45945</c:v>
                </c:pt>
                <c:pt idx="78">
                  <c:v>45946</c:v>
                </c:pt>
                <c:pt idx="79">
                  <c:v>45947</c:v>
                </c:pt>
                <c:pt idx="80">
                  <c:v>45950</c:v>
                </c:pt>
                <c:pt idx="81">
                  <c:v>45951</c:v>
                </c:pt>
                <c:pt idx="82">
                  <c:v>45952</c:v>
                </c:pt>
                <c:pt idx="83">
                  <c:v>45953</c:v>
                </c:pt>
                <c:pt idx="84">
                  <c:v>45954</c:v>
                </c:pt>
                <c:pt idx="85">
                  <c:v>45957</c:v>
                </c:pt>
                <c:pt idx="86">
                  <c:v>45958</c:v>
                </c:pt>
                <c:pt idx="87">
                  <c:v>45959</c:v>
                </c:pt>
                <c:pt idx="88">
                  <c:v>45960</c:v>
                </c:pt>
                <c:pt idx="89">
                  <c:v>45961</c:v>
                </c:pt>
                <c:pt idx="90">
                  <c:v>45964</c:v>
                </c:pt>
                <c:pt idx="91">
                  <c:v>45965</c:v>
                </c:pt>
                <c:pt idx="92">
                  <c:v>45966</c:v>
                </c:pt>
                <c:pt idx="93">
                  <c:v>45967</c:v>
                </c:pt>
                <c:pt idx="94">
                  <c:v>45968</c:v>
                </c:pt>
                <c:pt idx="95">
                  <c:v>45971</c:v>
                </c:pt>
                <c:pt idx="96">
                  <c:v>45972</c:v>
                </c:pt>
                <c:pt idx="97">
                  <c:v>45973</c:v>
                </c:pt>
                <c:pt idx="98">
                  <c:v>45974</c:v>
                </c:pt>
                <c:pt idx="99">
                  <c:v>45975</c:v>
                </c:pt>
                <c:pt idx="100">
                  <c:v>45978</c:v>
                </c:pt>
                <c:pt idx="101">
                  <c:v>45979</c:v>
                </c:pt>
                <c:pt idx="102">
                  <c:v>45980</c:v>
                </c:pt>
                <c:pt idx="103">
                  <c:v>45981</c:v>
                </c:pt>
                <c:pt idx="104">
                  <c:v>45982</c:v>
                </c:pt>
                <c:pt idx="105">
                  <c:v>45985</c:v>
                </c:pt>
                <c:pt idx="106">
                  <c:v>45986</c:v>
                </c:pt>
                <c:pt idx="107">
                  <c:v>45987</c:v>
                </c:pt>
                <c:pt idx="108">
                  <c:v>45988</c:v>
                </c:pt>
                <c:pt idx="109">
                  <c:v>45989</c:v>
                </c:pt>
                <c:pt idx="110">
                  <c:v>45992</c:v>
                </c:pt>
                <c:pt idx="111">
                  <c:v>45993</c:v>
                </c:pt>
                <c:pt idx="112">
                  <c:v>45994</c:v>
                </c:pt>
                <c:pt idx="113">
                  <c:v>45995</c:v>
                </c:pt>
                <c:pt idx="114">
                  <c:v>45996</c:v>
                </c:pt>
                <c:pt idx="115">
                  <c:v>45999</c:v>
                </c:pt>
                <c:pt idx="116">
                  <c:v>46000</c:v>
                </c:pt>
                <c:pt idx="117">
                  <c:v>46001</c:v>
                </c:pt>
                <c:pt idx="118">
                  <c:v>46002</c:v>
                </c:pt>
                <c:pt idx="119">
                  <c:v>46003</c:v>
                </c:pt>
                <c:pt idx="120">
                  <c:v>46006</c:v>
                </c:pt>
                <c:pt idx="121">
                  <c:v>46007</c:v>
                </c:pt>
                <c:pt idx="122">
                  <c:v>46008</c:v>
                </c:pt>
                <c:pt idx="123">
                  <c:v>46009</c:v>
                </c:pt>
                <c:pt idx="124">
                  <c:v>46010</c:v>
                </c:pt>
                <c:pt idx="125">
                  <c:v>46013</c:v>
                </c:pt>
                <c:pt idx="126">
                  <c:v>46014</c:v>
                </c:pt>
                <c:pt idx="127">
                  <c:v>46015</c:v>
                </c:pt>
                <c:pt idx="128">
                  <c:v>46016</c:v>
                </c:pt>
                <c:pt idx="129">
                  <c:v>46017</c:v>
                </c:pt>
                <c:pt idx="130">
                  <c:v>46020</c:v>
                </c:pt>
                <c:pt idx="131">
                  <c:v>46021</c:v>
                </c:pt>
                <c:pt idx="132">
                  <c:v>46022</c:v>
                </c:pt>
                <c:pt idx="133">
                  <c:v>46023</c:v>
                </c:pt>
                <c:pt idx="134">
                  <c:v>46024</c:v>
                </c:pt>
                <c:pt idx="135">
                  <c:v>46027</c:v>
                </c:pt>
                <c:pt idx="136">
                  <c:v>46028</c:v>
                </c:pt>
                <c:pt idx="137">
                  <c:v>46029</c:v>
                </c:pt>
                <c:pt idx="138">
                  <c:v>46030</c:v>
                </c:pt>
                <c:pt idx="139">
                  <c:v>46031</c:v>
                </c:pt>
                <c:pt idx="140">
                  <c:v>46034</c:v>
                </c:pt>
                <c:pt idx="141">
                  <c:v>46035</c:v>
                </c:pt>
                <c:pt idx="142">
                  <c:v>46036</c:v>
                </c:pt>
                <c:pt idx="143">
                  <c:v>46037</c:v>
                </c:pt>
                <c:pt idx="144">
                  <c:v>46038</c:v>
                </c:pt>
                <c:pt idx="145">
                  <c:v>46041</c:v>
                </c:pt>
                <c:pt idx="146">
                  <c:v>46042</c:v>
                </c:pt>
                <c:pt idx="147">
                  <c:v>46043</c:v>
                </c:pt>
                <c:pt idx="148">
                  <c:v>46044</c:v>
                </c:pt>
                <c:pt idx="149">
                  <c:v>46045</c:v>
                </c:pt>
                <c:pt idx="150">
                  <c:v>46048</c:v>
                </c:pt>
                <c:pt idx="151">
                  <c:v>46049</c:v>
                </c:pt>
                <c:pt idx="152">
                  <c:v>46050</c:v>
                </c:pt>
                <c:pt idx="153">
                  <c:v>46051</c:v>
                </c:pt>
                <c:pt idx="154">
                  <c:v>46052</c:v>
                </c:pt>
                <c:pt idx="155">
                  <c:v>46055</c:v>
                </c:pt>
                <c:pt idx="156">
                  <c:v>46056</c:v>
                </c:pt>
                <c:pt idx="157">
                  <c:v>46057</c:v>
                </c:pt>
                <c:pt idx="158">
                  <c:v>46058</c:v>
                </c:pt>
                <c:pt idx="159">
                  <c:v>46059</c:v>
                </c:pt>
                <c:pt idx="160">
                  <c:v>46062</c:v>
                </c:pt>
                <c:pt idx="161">
                  <c:v>46063</c:v>
                </c:pt>
                <c:pt idx="162">
                  <c:v>46064</c:v>
                </c:pt>
                <c:pt idx="163">
                  <c:v>46065</c:v>
                </c:pt>
                <c:pt idx="164">
                  <c:v>46066</c:v>
                </c:pt>
                <c:pt idx="165">
                  <c:v>46069</c:v>
                </c:pt>
                <c:pt idx="166">
                  <c:v>46070</c:v>
                </c:pt>
                <c:pt idx="167">
                  <c:v>46071</c:v>
                </c:pt>
                <c:pt idx="168">
                  <c:v>46072</c:v>
                </c:pt>
                <c:pt idx="169">
                  <c:v>46073</c:v>
                </c:pt>
                <c:pt idx="170">
                  <c:v>46076</c:v>
                </c:pt>
                <c:pt idx="171">
                  <c:v>46077</c:v>
                </c:pt>
                <c:pt idx="172">
                  <c:v>46078</c:v>
                </c:pt>
                <c:pt idx="173">
                  <c:v>46079</c:v>
                </c:pt>
                <c:pt idx="174">
                  <c:v>46080</c:v>
                </c:pt>
                <c:pt idx="175">
                  <c:v>46083</c:v>
                </c:pt>
                <c:pt idx="176">
                  <c:v>46084</c:v>
                </c:pt>
                <c:pt idx="177">
                  <c:v>46085</c:v>
                </c:pt>
                <c:pt idx="178">
                  <c:v>46086</c:v>
                </c:pt>
                <c:pt idx="179">
                  <c:v>46087</c:v>
                </c:pt>
                <c:pt idx="180">
                  <c:v>46090</c:v>
                </c:pt>
                <c:pt idx="181">
                  <c:v>46091</c:v>
                </c:pt>
                <c:pt idx="182">
                  <c:v>46092</c:v>
                </c:pt>
                <c:pt idx="183">
                  <c:v>46093</c:v>
                </c:pt>
                <c:pt idx="184">
                  <c:v>46094</c:v>
                </c:pt>
                <c:pt idx="185">
                  <c:v>46097</c:v>
                </c:pt>
                <c:pt idx="186">
                  <c:v>46098</c:v>
                </c:pt>
                <c:pt idx="187">
                  <c:v>46099</c:v>
                </c:pt>
                <c:pt idx="188">
                  <c:v>46100</c:v>
                </c:pt>
                <c:pt idx="189">
                  <c:v>46101</c:v>
                </c:pt>
                <c:pt idx="190">
                  <c:v>46104</c:v>
                </c:pt>
                <c:pt idx="191">
                  <c:v>46105</c:v>
                </c:pt>
                <c:pt idx="192">
                  <c:v>46106</c:v>
                </c:pt>
                <c:pt idx="193">
                  <c:v>46107</c:v>
                </c:pt>
                <c:pt idx="194">
                  <c:v>46108</c:v>
                </c:pt>
                <c:pt idx="195">
                  <c:v>46111</c:v>
                </c:pt>
                <c:pt idx="196">
                  <c:v>46112</c:v>
                </c:pt>
                <c:pt idx="197">
                  <c:v>46113</c:v>
                </c:pt>
                <c:pt idx="198">
                  <c:v>46114</c:v>
                </c:pt>
                <c:pt idx="199">
                  <c:v>46115</c:v>
                </c:pt>
                <c:pt idx="200">
                  <c:v>46118</c:v>
                </c:pt>
                <c:pt idx="201">
                  <c:v>46119</c:v>
                </c:pt>
                <c:pt idx="202">
                  <c:v>46120</c:v>
                </c:pt>
                <c:pt idx="203">
                  <c:v>46121</c:v>
                </c:pt>
                <c:pt idx="204">
                  <c:v>46122</c:v>
                </c:pt>
                <c:pt idx="205">
                  <c:v>46125</c:v>
                </c:pt>
                <c:pt idx="206">
                  <c:v>46126</c:v>
                </c:pt>
                <c:pt idx="207">
                  <c:v>46127</c:v>
                </c:pt>
                <c:pt idx="208">
                  <c:v>46128</c:v>
                </c:pt>
                <c:pt idx="209">
                  <c:v>46129</c:v>
                </c:pt>
                <c:pt idx="210">
                  <c:v>46132</c:v>
                </c:pt>
                <c:pt idx="211">
                  <c:v>46133</c:v>
                </c:pt>
                <c:pt idx="212">
                  <c:v>46134</c:v>
                </c:pt>
                <c:pt idx="213">
                  <c:v>46135</c:v>
                </c:pt>
                <c:pt idx="214">
                  <c:v>46136</c:v>
                </c:pt>
                <c:pt idx="215">
                  <c:v>46139</c:v>
                </c:pt>
                <c:pt idx="216">
                  <c:v>46140</c:v>
                </c:pt>
                <c:pt idx="217">
                  <c:v>46141</c:v>
                </c:pt>
                <c:pt idx="218">
                  <c:v>46142</c:v>
                </c:pt>
                <c:pt idx="219">
                  <c:v>46143</c:v>
                </c:pt>
                <c:pt idx="220">
                  <c:v>46146</c:v>
                </c:pt>
                <c:pt idx="221">
                  <c:v>46147</c:v>
                </c:pt>
                <c:pt idx="222">
                  <c:v>46148</c:v>
                </c:pt>
                <c:pt idx="223">
                  <c:v>46149</c:v>
                </c:pt>
                <c:pt idx="224">
                  <c:v>46150</c:v>
                </c:pt>
                <c:pt idx="225">
                  <c:v>46153</c:v>
                </c:pt>
                <c:pt idx="226">
                  <c:v>46154</c:v>
                </c:pt>
                <c:pt idx="227">
                  <c:v>46155</c:v>
                </c:pt>
                <c:pt idx="228">
                  <c:v>46156</c:v>
                </c:pt>
                <c:pt idx="229">
                  <c:v>46157</c:v>
                </c:pt>
                <c:pt idx="230">
                  <c:v>46160</c:v>
                </c:pt>
                <c:pt idx="231">
                  <c:v>46161</c:v>
                </c:pt>
                <c:pt idx="232">
                  <c:v>46162</c:v>
                </c:pt>
                <c:pt idx="233">
                  <c:v>46163</c:v>
                </c:pt>
                <c:pt idx="234">
                  <c:v>46164</c:v>
                </c:pt>
                <c:pt idx="235">
                  <c:v>46167</c:v>
                </c:pt>
                <c:pt idx="236">
                  <c:v>46168</c:v>
                </c:pt>
                <c:pt idx="237">
                  <c:v>46169</c:v>
                </c:pt>
                <c:pt idx="238">
                  <c:v>46170</c:v>
                </c:pt>
                <c:pt idx="239">
                  <c:v>46171</c:v>
                </c:pt>
                <c:pt idx="240">
                  <c:v>46174</c:v>
                </c:pt>
                <c:pt idx="241">
                  <c:v>46175</c:v>
                </c:pt>
                <c:pt idx="242">
                  <c:v>46176</c:v>
                </c:pt>
                <c:pt idx="243">
                  <c:v>46177</c:v>
                </c:pt>
                <c:pt idx="244">
                  <c:v>46178</c:v>
                </c:pt>
                <c:pt idx="245">
                  <c:v>46181</c:v>
                </c:pt>
                <c:pt idx="246">
                  <c:v>46182</c:v>
                </c:pt>
                <c:pt idx="247">
                  <c:v>46183</c:v>
                </c:pt>
                <c:pt idx="248">
                  <c:v>46184</c:v>
                </c:pt>
                <c:pt idx="249">
                  <c:v>46185</c:v>
                </c:pt>
                <c:pt idx="250">
                  <c:v>46188</c:v>
                </c:pt>
                <c:pt idx="251">
                  <c:v>46189</c:v>
                </c:pt>
                <c:pt idx="252">
                  <c:v>46190</c:v>
                </c:pt>
                <c:pt idx="253">
                  <c:v>46191</c:v>
                </c:pt>
                <c:pt idx="254">
                  <c:v>46192</c:v>
                </c:pt>
                <c:pt idx="255">
                  <c:v>46195</c:v>
                </c:pt>
                <c:pt idx="256">
                  <c:v>46196</c:v>
                </c:pt>
                <c:pt idx="257">
                  <c:v>46197</c:v>
                </c:pt>
                <c:pt idx="258">
                  <c:v>46198</c:v>
                </c:pt>
                <c:pt idx="259">
                  <c:v>46199</c:v>
                </c:pt>
                <c:pt idx="260">
                  <c:v>46202</c:v>
                </c:pt>
                <c:pt idx="261">
                  <c:v>46203</c:v>
                </c:pt>
              </c:numCache>
            </c:numRef>
          </c:cat>
          <c:val>
            <c:numRef>
              <c:f>Sheet1!$C$2:$C$263</c:f>
              <c:numCache>
                <c:formatCode>#,##0.000</c:formatCode>
                <c:ptCount val="262"/>
                <c:pt idx="0">
                  <c:v>430.53471136478697</c:v>
                </c:pt>
                <c:pt idx="1">
                  <c:v>430.32495382012598</c:v>
                </c:pt>
                <c:pt idx="2">
                  <c:v>431.79859641755201</c:v>
                </c:pt>
                <c:pt idx="3">
                  <c:v>434.66566180581498</c:v>
                </c:pt>
                <c:pt idx="4">
                  <c:v>434.32440527313298</c:v>
                </c:pt>
                <c:pt idx="5">
                  <c:v>431.61029981663302</c:v>
                </c:pt>
                <c:pt idx="6">
                  <c:v>431.32034052117302</c:v>
                </c:pt>
                <c:pt idx="7">
                  <c:v>433.67799586010301</c:v>
                </c:pt>
                <c:pt idx="8">
                  <c:v>434.613594987574</c:v>
                </c:pt>
                <c:pt idx="9">
                  <c:v>432.89842902942002</c:v>
                </c:pt>
                <c:pt idx="10">
                  <c:v>433.33225563597199</c:v>
                </c:pt>
                <c:pt idx="11">
                  <c:v>431.84244915778697</c:v>
                </c:pt>
                <c:pt idx="12">
                  <c:v>432.24709239894298</c:v>
                </c:pt>
                <c:pt idx="13">
                  <c:v>434.68780396158297</c:v>
                </c:pt>
                <c:pt idx="14">
                  <c:v>435.49781795096499</c:v>
                </c:pt>
                <c:pt idx="15">
                  <c:v>436.28405025132099</c:v>
                </c:pt>
                <c:pt idx="16">
                  <c:v>436.36554409809497</c:v>
                </c:pt>
                <c:pt idx="17">
                  <c:v>440.85598868974603</c:v>
                </c:pt>
                <c:pt idx="18">
                  <c:v>441.811732643423</c:v>
                </c:pt>
                <c:pt idx="19">
                  <c:v>441.78564476513901</c:v>
                </c:pt>
                <c:pt idx="20">
                  <c:v>440.90781098995598</c:v>
                </c:pt>
                <c:pt idx="21">
                  <c:v>439.23070825662899</c:v>
                </c:pt>
                <c:pt idx="22">
                  <c:v>438.55696265408199</c:v>
                </c:pt>
                <c:pt idx="23">
                  <c:v>436.37357458157197</c:v>
                </c:pt>
                <c:pt idx="24">
                  <c:v>430.64367182371598</c:v>
                </c:pt>
                <c:pt idx="25">
                  <c:v>435.85661885418801</c:v>
                </c:pt>
                <c:pt idx="26">
                  <c:v>435.29831646878603</c:v>
                </c:pt>
                <c:pt idx="27">
                  <c:v>438.110948788423</c:v>
                </c:pt>
                <c:pt idx="28">
                  <c:v>439.203172176593</c:v>
                </c:pt>
                <c:pt idx="29">
                  <c:v>441.59898344907202</c:v>
                </c:pt>
                <c:pt idx="30">
                  <c:v>440.520060952248</c:v>
                </c:pt>
                <c:pt idx="31">
                  <c:v>444.75628868292199</c:v>
                </c:pt>
                <c:pt idx="32">
                  <c:v>447.56393372894399</c:v>
                </c:pt>
                <c:pt idx="33">
                  <c:v>447.08921430110001</c:v>
                </c:pt>
                <c:pt idx="34">
                  <c:v>447.210297729361</c:v>
                </c:pt>
                <c:pt idx="35">
                  <c:v>446.88666621595002</c:v>
                </c:pt>
                <c:pt idx="36">
                  <c:v>445.32124885864101</c:v>
                </c:pt>
                <c:pt idx="37">
                  <c:v>444.35714153637099</c:v>
                </c:pt>
                <c:pt idx="38">
                  <c:v>442.86011019165602</c:v>
                </c:pt>
                <c:pt idx="39">
                  <c:v>448.88008379495699</c:v>
                </c:pt>
                <c:pt idx="40">
                  <c:v>447.792761927085</c:v>
                </c:pt>
                <c:pt idx="41">
                  <c:v>447.63143177772798</c:v>
                </c:pt>
                <c:pt idx="42">
                  <c:v>447.79345515264299</c:v>
                </c:pt>
                <c:pt idx="43">
                  <c:v>449.36672967776002</c:v>
                </c:pt>
                <c:pt idx="44">
                  <c:v>447.14800239046599</c:v>
                </c:pt>
                <c:pt idx="45">
                  <c:v>447.40818032956997</c:v>
                </c:pt>
                <c:pt idx="46">
                  <c:v>444.14757626291998</c:v>
                </c:pt>
                <c:pt idx="47">
                  <c:v>445.70662415107199</c:v>
                </c:pt>
                <c:pt idx="48">
                  <c:v>448.44886455335302</c:v>
                </c:pt>
                <c:pt idx="49">
                  <c:v>449.22418452160298</c:v>
                </c:pt>
                <c:pt idx="50">
                  <c:v>450.72943422756202</c:v>
                </c:pt>
                <c:pt idx="51">
                  <c:v>452.07067782797702</c:v>
                </c:pt>
                <c:pt idx="52">
                  <c:v>453.557387973853</c:v>
                </c:pt>
                <c:pt idx="53">
                  <c:v>456.69230828843001</c:v>
                </c:pt>
                <c:pt idx="54">
                  <c:v>457.03320448085202</c:v>
                </c:pt>
                <c:pt idx="55">
                  <c:v>459.17786355121302</c:v>
                </c:pt>
                <c:pt idx="56">
                  <c:v>459.28662928725902</c:v>
                </c:pt>
                <c:pt idx="57">
                  <c:v>459.115657405288</c:v>
                </c:pt>
                <c:pt idx="58">
                  <c:v>460.437617582825</c:v>
                </c:pt>
                <c:pt idx="59">
                  <c:v>461.65377109379699</c:v>
                </c:pt>
                <c:pt idx="60">
                  <c:v>463.25472160192601</c:v>
                </c:pt>
                <c:pt idx="61">
                  <c:v>461.86808440649099</c:v>
                </c:pt>
                <c:pt idx="62">
                  <c:v>460.50921838948</c:v>
                </c:pt>
                <c:pt idx="63">
                  <c:v>457.81590379250002</c:v>
                </c:pt>
                <c:pt idx="64">
                  <c:v>459.45392143763399</c:v>
                </c:pt>
                <c:pt idx="65">
                  <c:v>461.33212491494902</c:v>
                </c:pt>
                <c:pt idx="66">
                  <c:v>463.35352391100798</c:v>
                </c:pt>
                <c:pt idx="67">
                  <c:v>465.15763339220899</c:v>
                </c:pt>
                <c:pt idx="68">
                  <c:v>466.18444444714697</c:v>
                </c:pt>
                <c:pt idx="69">
                  <c:v>467.37615822244999</c:v>
                </c:pt>
                <c:pt idx="70">
                  <c:v>468.73493671716602</c:v>
                </c:pt>
                <c:pt idx="71">
                  <c:v>466.89329336903302</c:v>
                </c:pt>
                <c:pt idx="72">
                  <c:v>468.76790715330498</c:v>
                </c:pt>
                <c:pt idx="73">
                  <c:v>467.541954055698</c:v>
                </c:pt>
                <c:pt idx="74">
                  <c:v>457.58642187926199</c:v>
                </c:pt>
                <c:pt idx="75">
                  <c:v>461.74866975031603</c:v>
                </c:pt>
                <c:pt idx="76">
                  <c:v>460.45049642651799</c:v>
                </c:pt>
                <c:pt idx="77">
                  <c:v>463.81298116268601</c:v>
                </c:pt>
                <c:pt idx="78">
                  <c:v>463.33911883842302</c:v>
                </c:pt>
                <c:pt idx="79">
                  <c:v>463.11696214078597</c:v>
                </c:pt>
                <c:pt idx="80">
                  <c:v>468.66974317714198</c:v>
                </c:pt>
                <c:pt idx="81">
                  <c:v>468.27587673373301</c:v>
                </c:pt>
                <c:pt idx="82">
                  <c:v>466.36072022679099</c:v>
                </c:pt>
                <c:pt idx="83">
                  <c:v>468.39990551420198</c:v>
                </c:pt>
                <c:pt idx="84">
                  <c:v>471.36917326740001</c:v>
                </c:pt>
                <c:pt idx="85">
                  <c:v>476.62155709841801</c:v>
                </c:pt>
                <c:pt idx="86">
                  <c:v>477.141952389577</c:v>
                </c:pt>
                <c:pt idx="87">
                  <c:v>477.53355037646099</c:v>
                </c:pt>
                <c:pt idx="88">
                  <c:v>473.20259135853598</c:v>
                </c:pt>
                <c:pt idx="89">
                  <c:v>473.71684886475998</c:v>
                </c:pt>
                <c:pt idx="90">
                  <c:v>474.49267673912101</c:v>
                </c:pt>
                <c:pt idx="91">
                  <c:v>469.30815381145197</c:v>
                </c:pt>
                <c:pt idx="92">
                  <c:v>469.826341582753</c:v>
                </c:pt>
                <c:pt idx="93">
                  <c:v>467.08827682327097</c:v>
                </c:pt>
                <c:pt idx="94">
                  <c:v>466.79346919963598</c:v>
                </c:pt>
                <c:pt idx="95">
                  <c:v>473.25702612505398</c:v>
                </c:pt>
                <c:pt idx="96">
                  <c:v>475.25380518424902</c:v>
                </c:pt>
                <c:pt idx="97">
                  <c:v>476.486112304708</c:v>
                </c:pt>
                <c:pt idx="98">
                  <c:v>471.06151770674597</c:v>
                </c:pt>
                <c:pt idx="99">
                  <c:v>468.88717937597301</c:v>
                </c:pt>
                <c:pt idx="100">
                  <c:v>465.32602621489298</c:v>
                </c:pt>
                <c:pt idx="101">
                  <c:v>459.78779095450398</c:v>
                </c:pt>
                <c:pt idx="102">
                  <c:v>460.36358711331201</c:v>
                </c:pt>
                <c:pt idx="103">
                  <c:v>456.31052109462399</c:v>
                </c:pt>
                <c:pt idx="104">
                  <c:v>457.38140969930799</c:v>
                </c:pt>
                <c:pt idx="105">
                  <c:v>462.85582672759</c:v>
                </c:pt>
                <c:pt idx="106">
                  <c:v>466.99470644155099</c:v>
                </c:pt>
                <c:pt idx="107">
                  <c:v>471.31863022906902</c:v>
                </c:pt>
                <c:pt idx="108">
                  <c:v>471.55908200627999</c:v>
                </c:pt>
                <c:pt idx="109">
                  <c:v>473.664276749826</c:v>
                </c:pt>
                <c:pt idx="110">
                  <c:v>471.81581436718</c:v>
                </c:pt>
                <c:pt idx="111">
                  <c:v>472.76029332993602</c:v>
                </c:pt>
                <c:pt idx="112">
                  <c:v>474.35622476363102</c:v>
                </c:pt>
                <c:pt idx="113">
                  <c:v>476.06374461090201</c:v>
                </c:pt>
                <c:pt idx="114">
                  <c:v>476.442092320602</c:v>
                </c:pt>
                <c:pt idx="115">
                  <c:v>475.20213481399901</c:v>
                </c:pt>
                <c:pt idx="116">
                  <c:v>474.45006461393399</c:v>
                </c:pt>
                <c:pt idx="117">
                  <c:v>476.97103975496799</c:v>
                </c:pt>
                <c:pt idx="118">
                  <c:v>478.65788370528401</c:v>
                </c:pt>
                <c:pt idx="119">
                  <c:v>475.674717898349</c:v>
                </c:pt>
                <c:pt idx="120">
                  <c:v>475.18809519384598</c:v>
                </c:pt>
                <c:pt idx="121">
                  <c:v>472.88452885845999</c:v>
                </c:pt>
                <c:pt idx="122">
                  <c:v>469.21053465153699</c:v>
                </c:pt>
                <c:pt idx="123">
                  <c:v>472.10817246091</c:v>
                </c:pt>
                <c:pt idx="124">
                  <c:v>475.52473932988499</c:v>
                </c:pt>
                <c:pt idx="125">
                  <c:v>478.88860794569803</c:v>
                </c:pt>
                <c:pt idx="126">
                  <c:v>481.071546431618</c:v>
                </c:pt>
                <c:pt idx="127">
                  <c:v>482.24097478698002</c:v>
                </c:pt>
                <c:pt idx="128">
                  <c:v>482.26820462006901</c:v>
                </c:pt>
                <c:pt idx="129">
                  <c:v>482.36969232119401</c:v>
                </c:pt>
                <c:pt idx="130">
                  <c:v>481.42616996746801</c:v>
                </c:pt>
                <c:pt idx="131">
                  <c:v>481.18839329326499</c:v>
                </c:pt>
                <c:pt idx="132">
                  <c:v>478.60767176888299</c:v>
                </c:pt>
                <c:pt idx="133">
                  <c:v>478.66203102316598</c:v>
                </c:pt>
                <c:pt idx="134">
                  <c:v>480.98547365785299</c:v>
                </c:pt>
                <c:pt idx="135">
                  <c:v>484.94293243131898</c:v>
                </c:pt>
                <c:pt idx="136">
                  <c:v>488.33179157347899</c:v>
                </c:pt>
                <c:pt idx="137">
                  <c:v>486.60146038730898</c:v>
                </c:pt>
                <c:pt idx="138">
                  <c:v>485.64865151766099</c:v>
                </c:pt>
                <c:pt idx="139">
                  <c:v>488.21962234883301</c:v>
                </c:pt>
                <c:pt idx="140">
                  <c:v>489.85563238906502</c:v>
                </c:pt>
                <c:pt idx="141">
                  <c:v>489.76957420866802</c:v>
                </c:pt>
                <c:pt idx="142">
                  <c:v>489.061053902857</c:v>
                </c:pt>
                <c:pt idx="143">
                  <c:v>489.92525388423701</c:v>
                </c:pt>
                <c:pt idx="144">
                  <c:v>489.92038152859402</c:v>
                </c:pt>
                <c:pt idx="145">
                  <c:v>489.42761328888002</c:v>
                </c:pt>
                <c:pt idx="146">
                  <c:v>482.363297978763</c:v>
                </c:pt>
                <c:pt idx="147">
                  <c:v>485.37520446257599</c:v>
                </c:pt>
                <c:pt idx="148">
                  <c:v>488.86260254254199</c:v>
                </c:pt>
                <c:pt idx="149">
                  <c:v>489.59809271048402</c:v>
                </c:pt>
                <c:pt idx="150">
                  <c:v>492.730842361513</c:v>
                </c:pt>
                <c:pt idx="151">
                  <c:v>495.98957179077098</c:v>
                </c:pt>
                <c:pt idx="152">
                  <c:v>496.27034583308102</c:v>
                </c:pt>
                <c:pt idx="153">
                  <c:v>495.576926434884</c:v>
                </c:pt>
                <c:pt idx="154">
                  <c:v>492.79568330757701</c:v>
                </c:pt>
                <c:pt idx="155">
                  <c:v>492.59012033958601</c:v>
                </c:pt>
                <c:pt idx="156">
                  <c:v>492.69280661199298</c:v>
                </c:pt>
                <c:pt idx="157">
                  <c:v>490.83839430079797</c:v>
                </c:pt>
                <c:pt idx="158">
                  <c:v>484.80014621841599</c:v>
                </c:pt>
                <c:pt idx="159">
                  <c:v>492.16499602673503</c:v>
                </c:pt>
                <c:pt idx="160">
                  <c:v>497.452876985042</c:v>
                </c:pt>
                <c:pt idx="161">
                  <c:v>497.82061265695597</c:v>
                </c:pt>
                <c:pt idx="162">
                  <c:v>498.22919046184398</c:v>
                </c:pt>
                <c:pt idx="163">
                  <c:v>493.362874205796</c:v>
                </c:pt>
                <c:pt idx="164">
                  <c:v>492.25212926620799</c:v>
                </c:pt>
                <c:pt idx="165">
                  <c:v>492.20230345645899</c:v>
                </c:pt>
                <c:pt idx="166">
                  <c:v>492.14947218391399</c:v>
                </c:pt>
                <c:pt idx="167">
                  <c:v>495.59636695340402</c:v>
                </c:pt>
                <c:pt idx="168">
                  <c:v>494.49937673550198</c:v>
                </c:pt>
                <c:pt idx="169">
                  <c:v>497.23387066356003</c:v>
                </c:pt>
                <c:pt idx="170">
                  <c:v>494.18510380972702</c:v>
                </c:pt>
                <c:pt idx="171">
                  <c:v>496.75928856493903</c:v>
                </c:pt>
                <c:pt idx="172">
                  <c:v>501.263494749085</c:v>
                </c:pt>
                <c:pt idx="173">
                  <c:v>500.29368973926</c:v>
                </c:pt>
                <c:pt idx="174">
                  <c:v>499.13088823446702</c:v>
                </c:pt>
                <c:pt idx="175">
                  <c:v>495.88389561106499</c:v>
                </c:pt>
                <c:pt idx="176">
                  <c:v>486.42541461620499</c:v>
                </c:pt>
                <c:pt idx="177">
                  <c:v>487.290514579221</c:v>
                </c:pt>
                <c:pt idx="178">
                  <c:v>485.71670811612802</c:v>
                </c:pt>
                <c:pt idx="179">
                  <c:v>480.68759290027202</c:v>
                </c:pt>
                <c:pt idx="180">
                  <c:v>480.049517710467</c:v>
                </c:pt>
                <c:pt idx="181">
                  <c:v>483.93286959508902</c:v>
                </c:pt>
                <c:pt idx="182">
                  <c:v>483.26836245007303</c:v>
                </c:pt>
                <c:pt idx="183">
                  <c:v>476.34439684542002</c:v>
                </c:pt>
                <c:pt idx="184">
                  <c:v>472.33580731608203</c:v>
                </c:pt>
                <c:pt idx="185">
                  <c:v>476.58834053694</c:v>
                </c:pt>
                <c:pt idx="186">
                  <c:v>478.94090650047002</c:v>
                </c:pt>
                <c:pt idx="187">
                  <c:v>475.366007184963</c:v>
                </c:pt>
                <c:pt idx="188">
                  <c:v>470.53196039200498</c:v>
                </c:pt>
                <c:pt idx="189">
                  <c:v>463.99665169903699</c:v>
                </c:pt>
                <c:pt idx="190">
                  <c:v>465.721569181257</c:v>
                </c:pt>
                <c:pt idx="191">
                  <c:v>466.16357471782601</c:v>
                </c:pt>
                <c:pt idx="192">
                  <c:v>470.765416409137</c:v>
                </c:pt>
                <c:pt idx="193">
                  <c:v>463.28591613983099</c:v>
                </c:pt>
                <c:pt idx="194">
                  <c:v>457.08093106111301</c:v>
                </c:pt>
                <c:pt idx="195">
                  <c:v>454.69445863577897</c:v>
                </c:pt>
                <c:pt idx="196">
                  <c:v>463.28475446198001</c:v>
                </c:pt>
                <c:pt idx="197">
                  <c:v>471.70690451555902</c:v>
                </c:pt>
                <c:pt idx="198">
                  <c:v>470.08595161681399</c:v>
                </c:pt>
                <c:pt idx="199">
                  <c:v>470.579492036901</c:v>
                </c:pt>
                <c:pt idx="200">
                  <c:v>472.23483266929401</c:v>
                </c:pt>
                <c:pt idx="201">
                  <c:v>472.45490453770702</c:v>
                </c:pt>
                <c:pt idx="202">
                  <c:v>488.09448942894198</c:v>
                </c:pt>
                <c:pt idx="203">
                  <c:v>488.891906918914</c:v>
                </c:pt>
                <c:pt idx="204">
                  <c:v>489.99790307534403</c:v>
                </c:pt>
                <c:pt idx="205">
                  <c:v>492.45251699493099</c:v>
                </c:pt>
                <c:pt idx="206">
                  <c:v>499.33678409039499</c:v>
                </c:pt>
                <c:pt idx="207">
                  <c:v>502.38981672206199</c:v>
                </c:pt>
                <c:pt idx="208">
                  <c:v>503.91309299070798</c:v>
                </c:pt>
                <c:pt idx="209">
                  <c:v>508.98216668855702</c:v>
                </c:pt>
                <c:pt idx="210">
                  <c:v>507.73382781395998</c:v>
                </c:pt>
                <c:pt idx="211">
                  <c:v>505.16259272872099</c:v>
                </c:pt>
                <c:pt idx="212">
                  <c:v>507.47722156118198</c:v>
                </c:pt>
                <c:pt idx="213">
                  <c:v>505.63372758133499</c:v>
                </c:pt>
                <c:pt idx="214">
                  <c:v>507.98660412983099</c:v>
                </c:pt>
                <c:pt idx="215">
                  <c:v>509.32557325452098</c:v>
                </c:pt>
                <c:pt idx="216">
                  <c:v>506.49117883319002</c:v>
                </c:pt>
                <c:pt idx="217">
                  <c:v>505.84594310756302</c:v>
                </c:pt>
                <c:pt idx="218">
                  <c:v>510.41729469738698</c:v>
                </c:pt>
                <c:pt idx="219">
                  <c:v>511.78025832441301</c:v>
                </c:pt>
                <c:pt idx="220">
                  <c:v>510.99032222029501</c:v>
                </c:pt>
                <c:pt idx="221">
                  <c:v>513.89357449273905</c:v>
                </c:pt>
                <c:pt idx="222">
                  <c:v>523.27111672213903</c:v>
                </c:pt>
                <c:pt idx="223">
                  <c:v>522.99732044767995</c:v>
                </c:pt>
                <c:pt idx="224">
                  <c:v>524.19060854982399</c:v>
                </c:pt>
                <c:pt idx="225">
                  <c:v>525.532116368939</c:v>
                </c:pt>
                <c:pt idx="226">
                  <c:v>523.197534905623</c:v>
                </c:pt>
                <c:pt idx="227">
                  <c:v>526.06270592242004</c:v>
                </c:pt>
                <c:pt idx="228">
                  <c:v>529.32047958718294</c:v>
                </c:pt>
                <c:pt idx="229">
                  <c:v>521.31205250383903</c:v>
                </c:pt>
                <c:pt idx="230">
                  <c:v>521.04986183916697</c:v>
                </c:pt>
                <c:pt idx="231">
                  <c:v>518.01377640753105</c:v>
                </c:pt>
                <c:pt idx="232">
                  <c:v>522.707850138092</c:v>
                </c:pt>
                <c:pt idx="233">
                  <c:v>525.255182532964</c:v>
                </c:pt>
                <c:pt idx="234">
                  <c:v>527.97197856013804</c:v>
                </c:pt>
                <c:pt idx="235">
                  <c:v>530.64367521604299</c:v>
                </c:pt>
                <c:pt idx="236">
                  <c:v>532.23355721420398</c:v>
                </c:pt>
                <c:pt idx="237">
                  <c:v>532.65803380740397</c:v>
                </c:pt>
                <c:pt idx="238">
                  <c:v>533.85794190700096</c:v>
                </c:pt>
                <c:pt idx="239">
                  <c:v>536.75303500109203</c:v>
                </c:pt>
                <c:pt idx="240">
                  <c:v>537.24118488774798</c:v>
                </c:pt>
                <c:pt idx="241">
                  <c:v>539.58777691315902</c:v>
                </c:pt>
                <c:pt idx="242">
                  <c:v>536.49521908739302</c:v>
                </c:pt>
                <c:pt idx="243">
                  <c:v>537.22933741713598</c:v>
                </c:pt>
                <c:pt idx="244">
                  <c:v>525.07132161005302</c:v>
                </c:pt>
                <c:pt idx="245">
                  <c:v>522.79243609644595</c:v>
                </c:pt>
                <c:pt idx="246">
                  <c:v>523.975388393049</c:v>
                </c:pt>
                <c:pt idx="247">
                  <c:v>516.19573114472098</c:v>
                </c:pt>
                <c:pt idx="248">
                  <c:v>522.19594174952897</c:v>
                </c:pt>
                <c:pt idx="249">
                  <c:v>528.28652863285799</c:v>
                </c:pt>
                <c:pt idx="250">
                  <c:v>537.35959063758503</c:v>
                </c:pt>
                <c:pt idx="251">
                  <c:v>535.95948695139703</c:v>
                </c:pt>
                <c:pt idx="252">
                  <c:v>532.56276459522201</c:v>
                </c:pt>
                <c:pt idx="253">
                  <c:v>535.66016390678999</c:v>
                </c:pt>
                <c:pt idx="254">
                  <c:v>534.86954916359105</c:v>
                </c:pt>
                <c:pt idx="255">
                  <c:v>534.95146855354096</c:v>
                </c:pt>
                <c:pt idx="256">
                  <c:v>525.69144322627699</c:v>
                </c:pt>
                <c:pt idx="257">
                  <c:v>524.69148878628505</c:v>
                </c:pt>
                <c:pt idx="258">
                  <c:v>526.64778090653999</c:v>
                </c:pt>
                <c:pt idx="259">
                  <c:v>523.86668964004105</c:v>
                </c:pt>
                <c:pt idx="260">
                  <c:v>528.39898532662505</c:v>
                </c:pt>
                <c:pt idx="261">
                  <c:v>532.44754876185402</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9CDC-4AF7-B660-242661C5B36B}"/>
            </c:ext>
          </c:extLst>
        </c:ser>
        <c:dLbls>
          <c:showLegendKey val="0"/>
          <c:showVal val="0"/>
          <c:showCatName val="0"/>
          <c:showSerName val="0"/>
          <c:showPercent val="0"/>
          <c:showBubbleSize val="0"/>
        </c:dLbls>
        <c:axId val="2079027976"/>
        <c:axId val="2079031016"/>
      </c:areaChart>
      <c:lineChart>
        <c:grouping val="standard"/>
        <c:varyColors val="0"/>
        <c:ser>
          <c:idx val="0"/>
          <c:order val="0"/>
          <c:tx>
            <c:strRef>
              <c:f>Sheet1!$B$1</c:f>
              <c:strCache>
                <c:ptCount val="1"/>
                <c:pt idx="0">
                  <c:v>MSCI All Country World Index (net div.)</c:v>
                </c:pt>
              </c:strCache>
            </c:strRef>
          </c:tx>
          <c:spPr>
            <a:ln w="9525">
              <a:solidFill>
                <a:srgbClr val="35627D"/>
              </a:solidFill>
            </a:ln>
          </c:spPr>
          <c:marker>
            <c:symbol val="none"/>
          </c:marker>
          <c:dPt>
            <c:idx val="7"/>
            <c:bubble3D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9CDC-4AF7-B660-242661C5B36B}"/>
              </c:ext>
            </c:extLst>
          </c:dPt>
          <c:dPt>
            <c:idx val="22"/>
            <c:bubble3D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9CDC-4AF7-B660-242661C5B36B}"/>
              </c:ext>
            </c:extLst>
          </c:dPt>
          <c:cat>
            <c:numRef>
              <c:f>Sheet1!$A$2:$A$263</c:f>
              <c:numCache>
                <c:formatCode>m/d/yyyy</c:formatCode>
                <c:ptCount val="262"/>
                <c:pt idx="0">
                  <c:v>45838</c:v>
                </c:pt>
                <c:pt idx="1">
                  <c:v>45839</c:v>
                </c:pt>
                <c:pt idx="2">
                  <c:v>45840</c:v>
                </c:pt>
                <c:pt idx="3">
                  <c:v>45841</c:v>
                </c:pt>
                <c:pt idx="4">
                  <c:v>45842</c:v>
                </c:pt>
                <c:pt idx="5">
                  <c:v>45845</c:v>
                </c:pt>
                <c:pt idx="6">
                  <c:v>45846</c:v>
                </c:pt>
                <c:pt idx="7">
                  <c:v>45847</c:v>
                </c:pt>
                <c:pt idx="8">
                  <c:v>45848</c:v>
                </c:pt>
                <c:pt idx="9">
                  <c:v>45849</c:v>
                </c:pt>
                <c:pt idx="10">
                  <c:v>45852</c:v>
                </c:pt>
                <c:pt idx="11">
                  <c:v>45853</c:v>
                </c:pt>
                <c:pt idx="12">
                  <c:v>45854</c:v>
                </c:pt>
                <c:pt idx="13">
                  <c:v>45855</c:v>
                </c:pt>
                <c:pt idx="14">
                  <c:v>45856</c:v>
                </c:pt>
                <c:pt idx="15">
                  <c:v>45859</c:v>
                </c:pt>
                <c:pt idx="16">
                  <c:v>45860</c:v>
                </c:pt>
                <c:pt idx="17">
                  <c:v>45861</c:v>
                </c:pt>
                <c:pt idx="18">
                  <c:v>45862</c:v>
                </c:pt>
                <c:pt idx="19">
                  <c:v>45863</c:v>
                </c:pt>
                <c:pt idx="20">
                  <c:v>45866</c:v>
                </c:pt>
                <c:pt idx="21">
                  <c:v>45867</c:v>
                </c:pt>
                <c:pt idx="22">
                  <c:v>45868</c:v>
                </c:pt>
                <c:pt idx="23">
                  <c:v>45869</c:v>
                </c:pt>
                <c:pt idx="24">
                  <c:v>45870</c:v>
                </c:pt>
                <c:pt idx="25">
                  <c:v>45873</c:v>
                </c:pt>
                <c:pt idx="26">
                  <c:v>45874</c:v>
                </c:pt>
                <c:pt idx="27">
                  <c:v>45875</c:v>
                </c:pt>
                <c:pt idx="28">
                  <c:v>45876</c:v>
                </c:pt>
                <c:pt idx="29">
                  <c:v>45877</c:v>
                </c:pt>
                <c:pt idx="30">
                  <c:v>45880</c:v>
                </c:pt>
                <c:pt idx="31">
                  <c:v>45881</c:v>
                </c:pt>
                <c:pt idx="32">
                  <c:v>45882</c:v>
                </c:pt>
                <c:pt idx="33">
                  <c:v>45883</c:v>
                </c:pt>
                <c:pt idx="34">
                  <c:v>45884</c:v>
                </c:pt>
                <c:pt idx="35">
                  <c:v>45887</c:v>
                </c:pt>
                <c:pt idx="36">
                  <c:v>45888</c:v>
                </c:pt>
                <c:pt idx="37">
                  <c:v>45889</c:v>
                </c:pt>
                <c:pt idx="38">
                  <c:v>45890</c:v>
                </c:pt>
                <c:pt idx="39">
                  <c:v>45891</c:v>
                </c:pt>
                <c:pt idx="40">
                  <c:v>45894</c:v>
                </c:pt>
                <c:pt idx="41">
                  <c:v>45895</c:v>
                </c:pt>
                <c:pt idx="42">
                  <c:v>45896</c:v>
                </c:pt>
                <c:pt idx="43">
                  <c:v>45897</c:v>
                </c:pt>
                <c:pt idx="44">
                  <c:v>45898</c:v>
                </c:pt>
                <c:pt idx="45">
                  <c:v>45901</c:v>
                </c:pt>
                <c:pt idx="46">
                  <c:v>45902</c:v>
                </c:pt>
                <c:pt idx="47">
                  <c:v>45903</c:v>
                </c:pt>
                <c:pt idx="48">
                  <c:v>45904</c:v>
                </c:pt>
                <c:pt idx="49">
                  <c:v>45905</c:v>
                </c:pt>
                <c:pt idx="50">
                  <c:v>45908</c:v>
                </c:pt>
                <c:pt idx="51">
                  <c:v>45909</c:v>
                </c:pt>
                <c:pt idx="52">
                  <c:v>45910</c:v>
                </c:pt>
                <c:pt idx="53">
                  <c:v>45911</c:v>
                </c:pt>
                <c:pt idx="54">
                  <c:v>45912</c:v>
                </c:pt>
                <c:pt idx="55">
                  <c:v>45915</c:v>
                </c:pt>
                <c:pt idx="56">
                  <c:v>45916</c:v>
                </c:pt>
                <c:pt idx="57">
                  <c:v>45917</c:v>
                </c:pt>
                <c:pt idx="58">
                  <c:v>45918</c:v>
                </c:pt>
                <c:pt idx="59">
                  <c:v>45919</c:v>
                </c:pt>
                <c:pt idx="60">
                  <c:v>45922</c:v>
                </c:pt>
                <c:pt idx="61">
                  <c:v>45923</c:v>
                </c:pt>
                <c:pt idx="62">
                  <c:v>45924</c:v>
                </c:pt>
                <c:pt idx="63">
                  <c:v>45925</c:v>
                </c:pt>
                <c:pt idx="64">
                  <c:v>45926</c:v>
                </c:pt>
                <c:pt idx="65">
                  <c:v>45929</c:v>
                </c:pt>
                <c:pt idx="66">
                  <c:v>45930</c:v>
                </c:pt>
                <c:pt idx="67">
                  <c:v>45931</c:v>
                </c:pt>
                <c:pt idx="68">
                  <c:v>45932</c:v>
                </c:pt>
                <c:pt idx="69">
                  <c:v>45933</c:v>
                </c:pt>
                <c:pt idx="70">
                  <c:v>45936</c:v>
                </c:pt>
                <c:pt idx="71">
                  <c:v>45937</c:v>
                </c:pt>
                <c:pt idx="72">
                  <c:v>45938</c:v>
                </c:pt>
                <c:pt idx="73">
                  <c:v>45939</c:v>
                </c:pt>
                <c:pt idx="74">
                  <c:v>45940</c:v>
                </c:pt>
                <c:pt idx="75">
                  <c:v>45943</c:v>
                </c:pt>
                <c:pt idx="76">
                  <c:v>45944</c:v>
                </c:pt>
                <c:pt idx="77">
                  <c:v>45945</c:v>
                </c:pt>
                <c:pt idx="78">
                  <c:v>45946</c:v>
                </c:pt>
                <c:pt idx="79">
                  <c:v>45947</c:v>
                </c:pt>
                <c:pt idx="80">
                  <c:v>45950</c:v>
                </c:pt>
                <c:pt idx="81">
                  <c:v>45951</c:v>
                </c:pt>
                <c:pt idx="82">
                  <c:v>45952</c:v>
                </c:pt>
                <c:pt idx="83">
                  <c:v>45953</c:v>
                </c:pt>
                <c:pt idx="84">
                  <c:v>45954</c:v>
                </c:pt>
                <c:pt idx="85">
                  <c:v>45957</c:v>
                </c:pt>
                <c:pt idx="86">
                  <c:v>45958</c:v>
                </c:pt>
                <c:pt idx="87">
                  <c:v>45959</c:v>
                </c:pt>
                <c:pt idx="88">
                  <c:v>45960</c:v>
                </c:pt>
                <c:pt idx="89">
                  <c:v>45961</c:v>
                </c:pt>
                <c:pt idx="90">
                  <c:v>45964</c:v>
                </c:pt>
                <c:pt idx="91">
                  <c:v>45965</c:v>
                </c:pt>
                <c:pt idx="92">
                  <c:v>45966</c:v>
                </c:pt>
                <c:pt idx="93">
                  <c:v>45967</c:v>
                </c:pt>
                <c:pt idx="94">
                  <c:v>45968</c:v>
                </c:pt>
                <c:pt idx="95">
                  <c:v>45971</c:v>
                </c:pt>
                <c:pt idx="96">
                  <c:v>45972</c:v>
                </c:pt>
                <c:pt idx="97">
                  <c:v>45973</c:v>
                </c:pt>
                <c:pt idx="98">
                  <c:v>45974</c:v>
                </c:pt>
                <c:pt idx="99">
                  <c:v>45975</c:v>
                </c:pt>
                <c:pt idx="100">
                  <c:v>45978</c:v>
                </c:pt>
                <c:pt idx="101">
                  <c:v>45979</c:v>
                </c:pt>
                <c:pt idx="102">
                  <c:v>45980</c:v>
                </c:pt>
                <c:pt idx="103">
                  <c:v>45981</c:v>
                </c:pt>
                <c:pt idx="104">
                  <c:v>45982</c:v>
                </c:pt>
                <c:pt idx="105">
                  <c:v>45985</c:v>
                </c:pt>
                <c:pt idx="106">
                  <c:v>45986</c:v>
                </c:pt>
                <c:pt idx="107">
                  <c:v>45987</c:v>
                </c:pt>
                <c:pt idx="108">
                  <c:v>45988</c:v>
                </c:pt>
                <c:pt idx="109">
                  <c:v>45989</c:v>
                </c:pt>
                <c:pt idx="110">
                  <c:v>45992</c:v>
                </c:pt>
                <c:pt idx="111">
                  <c:v>45993</c:v>
                </c:pt>
                <c:pt idx="112">
                  <c:v>45994</c:v>
                </c:pt>
                <c:pt idx="113">
                  <c:v>45995</c:v>
                </c:pt>
                <c:pt idx="114">
                  <c:v>45996</c:v>
                </c:pt>
                <c:pt idx="115">
                  <c:v>45999</c:v>
                </c:pt>
                <c:pt idx="116">
                  <c:v>46000</c:v>
                </c:pt>
                <c:pt idx="117">
                  <c:v>46001</c:v>
                </c:pt>
                <c:pt idx="118">
                  <c:v>46002</c:v>
                </c:pt>
                <c:pt idx="119">
                  <c:v>46003</c:v>
                </c:pt>
                <c:pt idx="120">
                  <c:v>46006</c:v>
                </c:pt>
                <c:pt idx="121">
                  <c:v>46007</c:v>
                </c:pt>
                <c:pt idx="122">
                  <c:v>46008</c:v>
                </c:pt>
                <c:pt idx="123">
                  <c:v>46009</c:v>
                </c:pt>
                <c:pt idx="124">
                  <c:v>46010</c:v>
                </c:pt>
                <c:pt idx="125">
                  <c:v>46013</c:v>
                </c:pt>
                <c:pt idx="126">
                  <c:v>46014</c:v>
                </c:pt>
                <c:pt idx="127">
                  <c:v>46015</c:v>
                </c:pt>
                <c:pt idx="128">
                  <c:v>46016</c:v>
                </c:pt>
                <c:pt idx="129">
                  <c:v>46017</c:v>
                </c:pt>
                <c:pt idx="130">
                  <c:v>46020</c:v>
                </c:pt>
                <c:pt idx="131">
                  <c:v>46021</c:v>
                </c:pt>
                <c:pt idx="132">
                  <c:v>46022</c:v>
                </c:pt>
                <c:pt idx="133">
                  <c:v>46023</c:v>
                </c:pt>
                <c:pt idx="134">
                  <c:v>46024</c:v>
                </c:pt>
                <c:pt idx="135">
                  <c:v>46027</c:v>
                </c:pt>
                <c:pt idx="136">
                  <c:v>46028</c:v>
                </c:pt>
                <c:pt idx="137">
                  <c:v>46029</c:v>
                </c:pt>
                <c:pt idx="138">
                  <c:v>46030</c:v>
                </c:pt>
                <c:pt idx="139">
                  <c:v>46031</c:v>
                </c:pt>
                <c:pt idx="140">
                  <c:v>46034</c:v>
                </c:pt>
                <c:pt idx="141">
                  <c:v>46035</c:v>
                </c:pt>
                <c:pt idx="142">
                  <c:v>46036</c:v>
                </c:pt>
                <c:pt idx="143">
                  <c:v>46037</c:v>
                </c:pt>
                <c:pt idx="144">
                  <c:v>46038</c:v>
                </c:pt>
                <c:pt idx="145">
                  <c:v>46041</c:v>
                </c:pt>
                <c:pt idx="146">
                  <c:v>46042</c:v>
                </c:pt>
                <c:pt idx="147">
                  <c:v>46043</c:v>
                </c:pt>
                <c:pt idx="148">
                  <c:v>46044</c:v>
                </c:pt>
                <c:pt idx="149">
                  <c:v>46045</c:v>
                </c:pt>
                <c:pt idx="150">
                  <c:v>46048</c:v>
                </c:pt>
                <c:pt idx="151">
                  <c:v>46049</c:v>
                </c:pt>
                <c:pt idx="152">
                  <c:v>46050</c:v>
                </c:pt>
                <c:pt idx="153">
                  <c:v>46051</c:v>
                </c:pt>
                <c:pt idx="154">
                  <c:v>46052</c:v>
                </c:pt>
                <c:pt idx="155">
                  <c:v>46055</c:v>
                </c:pt>
                <c:pt idx="156">
                  <c:v>46056</c:v>
                </c:pt>
                <c:pt idx="157">
                  <c:v>46057</c:v>
                </c:pt>
                <c:pt idx="158">
                  <c:v>46058</c:v>
                </c:pt>
                <c:pt idx="159">
                  <c:v>46059</c:v>
                </c:pt>
                <c:pt idx="160">
                  <c:v>46062</c:v>
                </c:pt>
                <c:pt idx="161">
                  <c:v>46063</c:v>
                </c:pt>
                <c:pt idx="162">
                  <c:v>46064</c:v>
                </c:pt>
                <c:pt idx="163">
                  <c:v>46065</c:v>
                </c:pt>
                <c:pt idx="164">
                  <c:v>46066</c:v>
                </c:pt>
                <c:pt idx="165">
                  <c:v>46069</c:v>
                </c:pt>
                <c:pt idx="166">
                  <c:v>46070</c:v>
                </c:pt>
                <c:pt idx="167">
                  <c:v>46071</c:v>
                </c:pt>
                <c:pt idx="168">
                  <c:v>46072</c:v>
                </c:pt>
                <c:pt idx="169">
                  <c:v>46073</c:v>
                </c:pt>
                <c:pt idx="170">
                  <c:v>46076</c:v>
                </c:pt>
                <c:pt idx="171">
                  <c:v>46077</c:v>
                </c:pt>
                <c:pt idx="172">
                  <c:v>46078</c:v>
                </c:pt>
                <c:pt idx="173">
                  <c:v>46079</c:v>
                </c:pt>
                <c:pt idx="174">
                  <c:v>46080</c:v>
                </c:pt>
                <c:pt idx="175">
                  <c:v>46083</c:v>
                </c:pt>
                <c:pt idx="176">
                  <c:v>46084</c:v>
                </c:pt>
                <c:pt idx="177">
                  <c:v>46085</c:v>
                </c:pt>
                <c:pt idx="178">
                  <c:v>46086</c:v>
                </c:pt>
                <c:pt idx="179">
                  <c:v>46087</c:v>
                </c:pt>
                <c:pt idx="180">
                  <c:v>46090</c:v>
                </c:pt>
                <c:pt idx="181">
                  <c:v>46091</c:v>
                </c:pt>
                <c:pt idx="182">
                  <c:v>46092</c:v>
                </c:pt>
                <c:pt idx="183">
                  <c:v>46093</c:v>
                </c:pt>
                <c:pt idx="184">
                  <c:v>46094</c:v>
                </c:pt>
                <c:pt idx="185">
                  <c:v>46097</c:v>
                </c:pt>
                <c:pt idx="186">
                  <c:v>46098</c:v>
                </c:pt>
                <c:pt idx="187">
                  <c:v>46099</c:v>
                </c:pt>
                <c:pt idx="188">
                  <c:v>46100</c:v>
                </c:pt>
                <c:pt idx="189">
                  <c:v>46101</c:v>
                </c:pt>
                <c:pt idx="190">
                  <c:v>46104</c:v>
                </c:pt>
                <c:pt idx="191">
                  <c:v>46105</c:v>
                </c:pt>
                <c:pt idx="192">
                  <c:v>46106</c:v>
                </c:pt>
                <c:pt idx="193">
                  <c:v>46107</c:v>
                </c:pt>
                <c:pt idx="194">
                  <c:v>46108</c:v>
                </c:pt>
                <c:pt idx="195">
                  <c:v>46111</c:v>
                </c:pt>
                <c:pt idx="196">
                  <c:v>46112</c:v>
                </c:pt>
                <c:pt idx="197">
                  <c:v>46113</c:v>
                </c:pt>
                <c:pt idx="198">
                  <c:v>46114</c:v>
                </c:pt>
                <c:pt idx="199">
                  <c:v>46115</c:v>
                </c:pt>
                <c:pt idx="200">
                  <c:v>46118</c:v>
                </c:pt>
                <c:pt idx="201">
                  <c:v>46119</c:v>
                </c:pt>
                <c:pt idx="202">
                  <c:v>46120</c:v>
                </c:pt>
                <c:pt idx="203">
                  <c:v>46121</c:v>
                </c:pt>
                <c:pt idx="204">
                  <c:v>46122</c:v>
                </c:pt>
                <c:pt idx="205">
                  <c:v>46125</c:v>
                </c:pt>
                <c:pt idx="206">
                  <c:v>46126</c:v>
                </c:pt>
                <c:pt idx="207">
                  <c:v>46127</c:v>
                </c:pt>
                <c:pt idx="208">
                  <c:v>46128</c:v>
                </c:pt>
                <c:pt idx="209">
                  <c:v>46129</c:v>
                </c:pt>
                <c:pt idx="210">
                  <c:v>46132</c:v>
                </c:pt>
                <c:pt idx="211">
                  <c:v>46133</c:v>
                </c:pt>
                <c:pt idx="212">
                  <c:v>46134</c:v>
                </c:pt>
                <c:pt idx="213">
                  <c:v>46135</c:v>
                </c:pt>
                <c:pt idx="214">
                  <c:v>46136</c:v>
                </c:pt>
                <c:pt idx="215">
                  <c:v>46139</c:v>
                </c:pt>
                <c:pt idx="216">
                  <c:v>46140</c:v>
                </c:pt>
                <c:pt idx="217">
                  <c:v>46141</c:v>
                </c:pt>
                <c:pt idx="218">
                  <c:v>46142</c:v>
                </c:pt>
                <c:pt idx="219">
                  <c:v>46143</c:v>
                </c:pt>
                <c:pt idx="220">
                  <c:v>46146</c:v>
                </c:pt>
                <c:pt idx="221">
                  <c:v>46147</c:v>
                </c:pt>
                <c:pt idx="222">
                  <c:v>46148</c:v>
                </c:pt>
                <c:pt idx="223">
                  <c:v>46149</c:v>
                </c:pt>
                <c:pt idx="224">
                  <c:v>46150</c:v>
                </c:pt>
                <c:pt idx="225">
                  <c:v>46153</c:v>
                </c:pt>
                <c:pt idx="226">
                  <c:v>46154</c:v>
                </c:pt>
                <c:pt idx="227">
                  <c:v>46155</c:v>
                </c:pt>
                <c:pt idx="228">
                  <c:v>46156</c:v>
                </c:pt>
                <c:pt idx="229">
                  <c:v>46157</c:v>
                </c:pt>
                <c:pt idx="230">
                  <c:v>46160</c:v>
                </c:pt>
                <c:pt idx="231">
                  <c:v>46161</c:v>
                </c:pt>
                <c:pt idx="232">
                  <c:v>46162</c:v>
                </c:pt>
                <c:pt idx="233">
                  <c:v>46163</c:v>
                </c:pt>
                <c:pt idx="234">
                  <c:v>46164</c:v>
                </c:pt>
                <c:pt idx="235">
                  <c:v>46167</c:v>
                </c:pt>
                <c:pt idx="236">
                  <c:v>46168</c:v>
                </c:pt>
                <c:pt idx="237">
                  <c:v>46169</c:v>
                </c:pt>
                <c:pt idx="238">
                  <c:v>46170</c:v>
                </c:pt>
                <c:pt idx="239">
                  <c:v>46171</c:v>
                </c:pt>
                <c:pt idx="240">
                  <c:v>46174</c:v>
                </c:pt>
                <c:pt idx="241">
                  <c:v>46175</c:v>
                </c:pt>
                <c:pt idx="242">
                  <c:v>46176</c:v>
                </c:pt>
                <c:pt idx="243">
                  <c:v>46177</c:v>
                </c:pt>
                <c:pt idx="244">
                  <c:v>46178</c:v>
                </c:pt>
                <c:pt idx="245">
                  <c:v>46181</c:v>
                </c:pt>
                <c:pt idx="246">
                  <c:v>46182</c:v>
                </c:pt>
                <c:pt idx="247">
                  <c:v>46183</c:v>
                </c:pt>
                <c:pt idx="248">
                  <c:v>46184</c:v>
                </c:pt>
                <c:pt idx="249">
                  <c:v>46185</c:v>
                </c:pt>
                <c:pt idx="250">
                  <c:v>46188</c:v>
                </c:pt>
                <c:pt idx="251">
                  <c:v>46189</c:v>
                </c:pt>
                <c:pt idx="252">
                  <c:v>46190</c:v>
                </c:pt>
                <c:pt idx="253">
                  <c:v>46191</c:v>
                </c:pt>
                <c:pt idx="254">
                  <c:v>46192</c:v>
                </c:pt>
                <c:pt idx="255">
                  <c:v>46195</c:v>
                </c:pt>
                <c:pt idx="256">
                  <c:v>46196</c:v>
                </c:pt>
                <c:pt idx="257">
                  <c:v>46197</c:v>
                </c:pt>
                <c:pt idx="258">
                  <c:v>46198</c:v>
                </c:pt>
                <c:pt idx="259">
                  <c:v>46199</c:v>
                </c:pt>
                <c:pt idx="260">
                  <c:v>46202</c:v>
                </c:pt>
                <c:pt idx="261">
                  <c:v>46203</c:v>
                </c:pt>
              </c:numCache>
            </c:numRef>
          </c:cat>
          <c:val>
            <c:numRef>
              <c:f>Sheet1!$B$2:$B$263</c:f>
              <c:numCache>
                <c:formatCode>#,##0.000</c:formatCode>
                <c:ptCount val="262"/>
                <c:pt idx="0">
                  <c:v>430.53471136478697</c:v>
                </c:pt>
                <c:pt idx="1">
                  <c:v>430.32495382012598</c:v>
                </c:pt>
                <c:pt idx="2">
                  <c:v>431.79859641755201</c:v>
                </c:pt>
                <c:pt idx="3">
                  <c:v>434.66566180581498</c:v>
                </c:pt>
                <c:pt idx="4">
                  <c:v>434.32440527313298</c:v>
                </c:pt>
                <c:pt idx="5">
                  <c:v>431.61029981663302</c:v>
                </c:pt>
                <c:pt idx="6">
                  <c:v>431.32034052117302</c:v>
                </c:pt>
                <c:pt idx="7">
                  <c:v>433.67799586010301</c:v>
                </c:pt>
                <c:pt idx="8">
                  <c:v>434.613594987574</c:v>
                </c:pt>
                <c:pt idx="9">
                  <c:v>432.89842902942002</c:v>
                </c:pt>
                <c:pt idx="10">
                  <c:v>433.33225563597199</c:v>
                </c:pt>
                <c:pt idx="11">
                  <c:v>431.84244915778697</c:v>
                </c:pt>
                <c:pt idx="12">
                  <c:v>432.24709239894298</c:v>
                </c:pt>
                <c:pt idx="13">
                  <c:v>434.68780396158297</c:v>
                </c:pt>
                <c:pt idx="14">
                  <c:v>435.49781795096499</c:v>
                </c:pt>
                <c:pt idx="15">
                  <c:v>436.28405025132099</c:v>
                </c:pt>
                <c:pt idx="16">
                  <c:v>436.36554409809497</c:v>
                </c:pt>
                <c:pt idx="17">
                  <c:v>440.85598868974603</c:v>
                </c:pt>
                <c:pt idx="18">
                  <c:v>441.811732643423</c:v>
                </c:pt>
                <c:pt idx="19">
                  <c:v>441.78564476513901</c:v>
                </c:pt>
                <c:pt idx="20">
                  <c:v>440.90781098995598</c:v>
                </c:pt>
                <c:pt idx="21">
                  <c:v>439.23070825662899</c:v>
                </c:pt>
                <c:pt idx="22">
                  <c:v>438.55696265408199</c:v>
                </c:pt>
                <c:pt idx="23">
                  <c:v>436.37357458157197</c:v>
                </c:pt>
                <c:pt idx="24">
                  <c:v>430.64367182371598</c:v>
                </c:pt>
                <c:pt idx="25">
                  <c:v>435.85661885418801</c:v>
                </c:pt>
                <c:pt idx="26">
                  <c:v>435.29831646878603</c:v>
                </c:pt>
                <c:pt idx="27">
                  <c:v>438.110948788423</c:v>
                </c:pt>
                <c:pt idx="28">
                  <c:v>439.203172176593</c:v>
                </c:pt>
                <c:pt idx="29">
                  <c:v>441.59898344907202</c:v>
                </c:pt>
                <c:pt idx="30">
                  <c:v>440.520060952248</c:v>
                </c:pt>
                <c:pt idx="31">
                  <c:v>444.75628868292199</c:v>
                </c:pt>
                <c:pt idx="32">
                  <c:v>447.56393372894399</c:v>
                </c:pt>
                <c:pt idx="33">
                  <c:v>447.08921430110001</c:v>
                </c:pt>
                <c:pt idx="34">
                  <c:v>447.210297729361</c:v>
                </c:pt>
                <c:pt idx="35">
                  <c:v>446.88666621595002</c:v>
                </c:pt>
                <c:pt idx="36">
                  <c:v>445.32124885864101</c:v>
                </c:pt>
                <c:pt idx="37">
                  <c:v>444.35714153637099</c:v>
                </c:pt>
                <c:pt idx="38">
                  <c:v>442.86011019165602</c:v>
                </c:pt>
                <c:pt idx="39">
                  <c:v>448.88008379495699</c:v>
                </c:pt>
                <c:pt idx="40">
                  <c:v>447.792761927085</c:v>
                </c:pt>
                <c:pt idx="41">
                  <c:v>447.63143177772798</c:v>
                </c:pt>
                <c:pt idx="42">
                  <c:v>447.79345515264299</c:v>
                </c:pt>
                <c:pt idx="43">
                  <c:v>449.36672967776002</c:v>
                </c:pt>
                <c:pt idx="44">
                  <c:v>447.14800239046599</c:v>
                </c:pt>
                <c:pt idx="45">
                  <c:v>447.40818032956997</c:v>
                </c:pt>
                <c:pt idx="46">
                  <c:v>444.14757626291998</c:v>
                </c:pt>
                <c:pt idx="47">
                  <c:v>445.70662415107199</c:v>
                </c:pt>
                <c:pt idx="48">
                  <c:v>448.44886455335302</c:v>
                </c:pt>
                <c:pt idx="49">
                  <c:v>449.22418452160298</c:v>
                </c:pt>
                <c:pt idx="50">
                  <c:v>450.72943422756202</c:v>
                </c:pt>
                <c:pt idx="51">
                  <c:v>452.07067782797702</c:v>
                </c:pt>
                <c:pt idx="52">
                  <c:v>453.557387973853</c:v>
                </c:pt>
                <c:pt idx="53">
                  <c:v>456.69230828843001</c:v>
                </c:pt>
                <c:pt idx="54">
                  <c:v>457.03320448085202</c:v>
                </c:pt>
                <c:pt idx="55">
                  <c:v>459.17786355121302</c:v>
                </c:pt>
                <c:pt idx="56">
                  <c:v>459.28662928725902</c:v>
                </c:pt>
                <c:pt idx="57">
                  <c:v>459.115657405288</c:v>
                </c:pt>
                <c:pt idx="58">
                  <c:v>460.437617582825</c:v>
                </c:pt>
                <c:pt idx="59">
                  <c:v>461.65377109379699</c:v>
                </c:pt>
                <c:pt idx="60">
                  <c:v>463.25472160192601</c:v>
                </c:pt>
                <c:pt idx="61">
                  <c:v>461.86808440649099</c:v>
                </c:pt>
                <c:pt idx="62">
                  <c:v>460.50921838948</c:v>
                </c:pt>
                <c:pt idx="63">
                  <c:v>457.81590379250002</c:v>
                </c:pt>
                <c:pt idx="64">
                  <c:v>459.45392143763399</c:v>
                </c:pt>
                <c:pt idx="65">
                  <c:v>461.33212491494902</c:v>
                </c:pt>
                <c:pt idx="66">
                  <c:v>463.35352391100798</c:v>
                </c:pt>
                <c:pt idx="67">
                  <c:v>465.15763339220899</c:v>
                </c:pt>
                <c:pt idx="68">
                  <c:v>466.18444444714697</c:v>
                </c:pt>
                <c:pt idx="69">
                  <c:v>467.37615822244999</c:v>
                </c:pt>
                <c:pt idx="70">
                  <c:v>468.73493671716602</c:v>
                </c:pt>
                <c:pt idx="71">
                  <c:v>466.89329336903302</c:v>
                </c:pt>
                <c:pt idx="72">
                  <c:v>468.76790715330498</c:v>
                </c:pt>
                <c:pt idx="73">
                  <c:v>467.541954055698</c:v>
                </c:pt>
                <c:pt idx="74">
                  <c:v>457.58642187926199</c:v>
                </c:pt>
                <c:pt idx="75">
                  <c:v>461.74866975031603</c:v>
                </c:pt>
                <c:pt idx="76">
                  <c:v>460.45049642651799</c:v>
                </c:pt>
                <c:pt idx="77">
                  <c:v>463.81298116268601</c:v>
                </c:pt>
                <c:pt idx="78">
                  <c:v>463.33911883842302</c:v>
                </c:pt>
                <c:pt idx="79">
                  <c:v>463.11696214078597</c:v>
                </c:pt>
                <c:pt idx="80">
                  <c:v>468.66974317714198</c:v>
                </c:pt>
                <c:pt idx="81">
                  <c:v>468.27587673373301</c:v>
                </c:pt>
                <c:pt idx="82">
                  <c:v>466.36072022679099</c:v>
                </c:pt>
                <c:pt idx="83">
                  <c:v>468.39990551420198</c:v>
                </c:pt>
                <c:pt idx="84">
                  <c:v>471.36917326740001</c:v>
                </c:pt>
                <c:pt idx="85">
                  <c:v>476.62155709841801</c:v>
                </c:pt>
                <c:pt idx="86">
                  <c:v>477.141952389577</c:v>
                </c:pt>
                <c:pt idx="87">
                  <c:v>477.53355037646099</c:v>
                </c:pt>
                <c:pt idx="88">
                  <c:v>473.20259135853598</c:v>
                </c:pt>
                <c:pt idx="89">
                  <c:v>473.71684886475998</c:v>
                </c:pt>
                <c:pt idx="90">
                  <c:v>474.49267673912101</c:v>
                </c:pt>
                <c:pt idx="91">
                  <c:v>469.30815381145197</c:v>
                </c:pt>
                <c:pt idx="92">
                  <c:v>469.826341582753</c:v>
                </c:pt>
                <c:pt idx="93">
                  <c:v>467.08827682327097</c:v>
                </c:pt>
                <c:pt idx="94">
                  <c:v>466.79346919963598</c:v>
                </c:pt>
                <c:pt idx="95">
                  <c:v>473.25702612505398</c:v>
                </c:pt>
                <c:pt idx="96">
                  <c:v>475.25380518424902</c:v>
                </c:pt>
                <c:pt idx="97">
                  <c:v>476.486112304708</c:v>
                </c:pt>
                <c:pt idx="98">
                  <c:v>471.06151770674597</c:v>
                </c:pt>
                <c:pt idx="99">
                  <c:v>468.88717937597301</c:v>
                </c:pt>
                <c:pt idx="100">
                  <c:v>465.32602621489298</c:v>
                </c:pt>
                <c:pt idx="101">
                  <c:v>459.78779095450398</c:v>
                </c:pt>
                <c:pt idx="102">
                  <c:v>460.36358711331201</c:v>
                </c:pt>
                <c:pt idx="103">
                  <c:v>456.31052109462399</c:v>
                </c:pt>
                <c:pt idx="104">
                  <c:v>457.38140969930799</c:v>
                </c:pt>
                <c:pt idx="105">
                  <c:v>462.85582672759</c:v>
                </c:pt>
                <c:pt idx="106">
                  <c:v>466.99470644155099</c:v>
                </c:pt>
                <c:pt idx="107">
                  <c:v>471.31863022906902</c:v>
                </c:pt>
                <c:pt idx="108">
                  <c:v>471.55908200627999</c:v>
                </c:pt>
                <c:pt idx="109">
                  <c:v>473.664276749826</c:v>
                </c:pt>
                <c:pt idx="110">
                  <c:v>471.81581436718</c:v>
                </c:pt>
                <c:pt idx="111">
                  <c:v>472.76029332993602</c:v>
                </c:pt>
                <c:pt idx="112">
                  <c:v>474.35622476363102</c:v>
                </c:pt>
                <c:pt idx="113">
                  <c:v>476.06374461090201</c:v>
                </c:pt>
                <c:pt idx="114">
                  <c:v>476.442092320602</c:v>
                </c:pt>
                <c:pt idx="115">
                  <c:v>475.20213481399901</c:v>
                </c:pt>
                <c:pt idx="116">
                  <c:v>474.45006461393399</c:v>
                </c:pt>
                <c:pt idx="117">
                  <c:v>476.97103975496799</c:v>
                </c:pt>
                <c:pt idx="118">
                  <c:v>478.65788370528401</c:v>
                </c:pt>
                <c:pt idx="119">
                  <c:v>475.674717898349</c:v>
                </c:pt>
                <c:pt idx="120">
                  <c:v>475.18809519384598</c:v>
                </c:pt>
                <c:pt idx="121">
                  <c:v>472.88452885845999</c:v>
                </c:pt>
                <c:pt idx="122">
                  <c:v>469.21053465153699</c:v>
                </c:pt>
                <c:pt idx="123">
                  <c:v>472.10817246091</c:v>
                </c:pt>
                <c:pt idx="124">
                  <c:v>475.52473932988499</c:v>
                </c:pt>
                <c:pt idx="125">
                  <c:v>478.88860794569803</c:v>
                </c:pt>
                <c:pt idx="126">
                  <c:v>481.071546431618</c:v>
                </c:pt>
                <c:pt idx="127">
                  <c:v>482.24097478698002</c:v>
                </c:pt>
                <c:pt idx="128">
                  <c:v>482.26820462006901</c:v>
                </c:pt>
                <c:pt idx="129">
                  <c:v>482.36969232119401</c:v>
                </c:pt>
                <c:pt idx="130">
                  <c:v>481.42616996746801</c:v>
                </c:pt>
                <c:pt idx="131">
                  <c:v>481.18839329326499</c:v>
                </c:pt>
                <c:pt idx="132">
                  <c:v>478.60767176888299</c:v>
                </c:pt>
                <c:pt idx="133">
                  <c:v>478.66203102316598</c:v>
                </c:pt>
                <c:pt idx="134">
                  <c:v>480.98547365785299</c:v>
                </c:pt>
                <c:pt idx="135">
                  <c:v>484.94293243131898</c:v>
                </c:pt>
                <c:pt idx="136">
                  <c:v>488.33179157347899</c:v>
                </c:pt>
                <c:pt idx="137">
                  <c:v>486.60146038730898</c:v>
                </c:pt>
                <c:pt idx="138">
                  <c:v>485.64865151766099</c:v>
                </c:pt>
                <c:pt idx="139">
                  <c:v>488.21962234883301</c:v>
                </c:pt>
                <c:pt idx="140">
                  <c:v>489.85563238906502</c:v>
                </c:pt>
                <c:pt idx="141">
                  <c:v>489.76957420866802</c:v>
                </c:pt>
                <c:pt idx="142">
                  <c:v>489.061053902857</c:v>
                </c:pt>
                <c:pt idx="143">
                  <c:v>489.92525388423701</c:v>
                </c:pt>
                <c:pt idx="144">
                  <c:v>489.92038152859402</c:v>
                </c:pt>
                <c:pt idx="145">
                  <c:v>489.42761328888002</c:v>
                </c:pt>
                <c:pt idx="146">
                  <c:v>482.363297978763</c:v>
                </c:pt>
                <c:pt idx="147">
                  <c:v>485.37520446257599</c:v>
                </c:pt>
                <c:pt idx="148">
                  <c:v>488.86260254254199</c:v>
                </c:pt>
                <c:pt idx="149">
                  <c:v>489.59809271048402</c:v>
                </c:pt>
                <c:pt idx="150">
                  <c:v>492.730842361513</c:v>
                </c:pt>
                <c:pt idx="151">
                  <c:v>495.98957179077098</c:v>
                </c:pt>
                <c:pt idx="152">
                  <c:v>496.27034583308102</c:v>
                </c:pt>
                <c:pt idx="153">
                  <c:v>495.576926434884</c:v>
                </c:pt>
                <c:pt idx="154">
                  <c:v>492.79568330757701</c:v>
                </c:pt>
                <c:pt idx="155">
                  <c:v>492.59012033958601</c:v>
                </c:pt>
                <c:pt idx="156">
                  <c:v>492.69280661199298</c:v>
                </c:pt>
                <c:pt idx="157">
                  <c:v>490.83839430079797</c:v>
                </c:pt>
                <c:pt idx="158">
                  <c:v>484.80014621841599</c:v>
                </c:pt>
                <c:pt idx="159">
                  <c:v>492.16499602673503</c:v>
                </c:pt>
                <c:pt idx="160">
                  <c:v>497.452876985042</c:v>
                </c:pt>
                <c:pt idx="161">
                  <c:v>497.82061265695597</c:v>
                </c:pt>
                <c:pt idx="162">
                  <c:v>498.22919046184398</c:v>
                </c:pt>
                <c:pt idx="163">
                  <c:v>493.362874205796</c:v>
                </c:pt>
                <c:pt idx="164">
                  <c:v>492.25212926620799</c:v>
                </c:pt>
                <c:pt idx="165">
                  <c:v>492.20230345645899</c:v>
                </c:pt>
                <c:pt idx="166">
                  <c:v>492.14947218391399</c:v>
                </c:pt>
                <c:pt idx="167">
                  <c:v>495.59636695340402</c:v>
                </c:pt>
                <c:pt idx="168">
                  <c:v>494.49937673550198</c:v>
                </c:pt>
                <c:pt idx="169">
                  <c:v>497.23387066356003</c:v>
                </c:pt>
                <c:pt idx="170">
                  <c:v>494.18510380972702</c:v>
                </c:pt>
                <c:pt idx="171">
                  <c:v>496.75928856493903</c:v>
                </c:pt>
                <c:pt idx="172">
                  <c:v>501.263494749085</c:v>
                </c:pt>
                <c:pt idx="173">
                  <c:v>500.29368973926</c:v>
                </c:pt>
                <c:pt idx="174">
                  <c:v>499.13088823446702</c:v>
                </c:pt>
                <c:pt idx="175">
                  <c:v>495.88389561106499</c:v>
                </c:pt>
                <c:pt idx="176">
                  <c:v>486.42541461620499</c:v>
                </c:pt>
                <c:pt idx="177">
                  <c:v>487.290514579221</c:v>
                </c:pt>
                <c:pt idx="178">
                  <c:v>485.71670811612802</c:v>
                </c:pt>
                <c:pt idx="179">
                  <c:v>480.68759290027202</c:v>
                </c:pt>
                <c:pt idx="180">
                  <c:v>480.049517710467</c:v>
                </c:pt>
                <c:pt idx="181">
                  <c:v>483.93286959508902</c:v>
                </c:pt>
                <c:pt idx="182">
                  <c:v>483.26836245007303</c:v>
                </c:pt>
                <c:pt idx="183">
                  <c:v>476.34439684542002</c:v>
                </c:pt>
                <c:pt idx="184">
                  <c:v>472.33580731608203</c:v>
                </c:pt>
                <c:pt idx="185">
                  <c:v>476.58834053694</c:v>
                </c:pt>
                <c:pt idx="186">
                  <c:v>478.94090650047002</c:v>
                </c:pt>
                <c:pt idx="187">
                  <c:v>475.366007184963</c:v>
                </c:pt>
                <c:pt idx="188">
                  <c:v>470.53196039200498</c:v>
                </c:pt>
                <c:pt idx="189">
                  <c:v>463.99665169903699</c:v>
                </c:pt>
                <c:pt idx="190">
                  <c:v>465.721569181257</c:v>
                </c:pt>
                <c:pt idx="191">
                  <c:v>466.16357471782601</c:v>
                </c:pt>
                <c:pt idx="192">
                  <c:v>470.765416409137</c:v>
                </c:pt>
                <c:pt idx="193">
                  <c:v>463.28591613983099</c:v>
                </c:pt>
                <c:pt idx="194">
                  <c:v>457.08093106111301</c:v>
                </c:pt>
                <c:pt idx="195">
                  <c:v>454.69445863577897</c:v>
                </c:pt>
                <c:pt idx="196">
                  <c:v>463.28475446198001</c:v>
                </c:pt>
                <c:pt idx="197">
                  <c:v>471.70690451555902</c:v>
                </c:pt>
                <c:pt idx="198">
                  <c:v>470.08595161681399</c:v>
                </c:pt>
                <c:pt idx="199">
                  <c:v>470.579492036901</c:v>
                </c:pt>
                <c:pt idx="200">
                  <c:v>472.23483266929401</c:v>
                </c:pt>
                <c:pt idx="201">
                  <c:v>472.45490453770702</c:v>
                </c:pt>
                <c:pt idx="202">
                  <c:v>488.09448942894198</c:v>
                </c:pt>
                <c:pt idx="203">
                  <c:v>488.891906918914</c:v>
                </c:pt>
                <c:pt idx="204">
                  <c:v>489.99790307534403</c:v>
                </c:pt>
                <c:pt idx="205">
                  <c:v>492.45251699493099</c:v>
                </c:pt>
                <c:pt idx="206">
                  <c:v>499.33678409039499</c:v>
                </c:pt>
                <c:pt idx="207">
                  <c:v>502.38981672206199</c:v>
                </c:pt>
                <c:pt idx="208">
                  <c:v>503.91309299070798</c:v>
                </c:pt>
                <c:pt idx="209">
                  <c:v>508.98216668855702</c:v>
                </c:pt>
                <c:pt idx="210">
                  <c:v>507.73382781395998</c:v>
                </c:pt>
                <c:pt idx="211">
                  <c:v>505.16259272872099</c:v>
                </c:pt>
                <c:pt idx="212">
                  <c:v>507.47722156118198</c:v>
                </c:pt>
                <c:pt idx="213">
                  <c:v>505.63372758133499</c:v>
                </c:pt>
                <c:pt idx="214">
                  <c:v>507.98660412983099</c:v>
                </c:pt>
                <c:pt idx="215">
                  <c:v>509.32557325452098</c:v>
                </c:pt>
                <c:pt idx="216">
                  <c:v>506.49117883319002</c:v>
                </c:pt>
                <c:pt idx="217">
                  <c:v>505.84594310756302</c:v>
                </c:pt>
                <c:pt idx="218">
                  <c:v>510.41729469738698</c:v>
                </c:pt>
                <c:pt idx="219">
                  <c:v>511.78025832441301</c:v>
                </c:pt>
                <c:pt idx="220">
                  <c:v>510.99032222029501</c:v>
                </c:pt>
                <c:pt idx="221">
                  <c:v>513.89357449273905</c:v>
                </c:pt>
                <c:pt idx="222">
                  <c:v>523.27111672213903</c:v>
                </c:pt>
                <c:pt idx="223">
                  <c:v>522.99732044767995</c:v>
                </c:pt>
                <c:pt idx="224">
                  <c:v>524.19060854982399</c:v>
                </c:pt>
                <c:pt idx="225">
                  <c:v>525.532116368939</c:v>
                </c:pt>
                <c:pt idx="226">
                  <c:v>523.197534905623</c:v>
                </c:pt>
                <c:pt idx="227">
                  <c:v>526.06270592242004</c:v>
                </c:pt>
                <c:pt idx="228">
                  <c:v>529.32047958718294</c:v>
                </c:pt>
                <c:pt idx="229">
                  <c:v>521.31205250383903</c:v>
                </c:pt>
                <c:pt idx="230">
                  <c:v>521.04986183916697</c:v>
                </c:pt>
                <c:pt idx="231">
                  <c:v>518.01377640753105</c:v>
                </c:pt>
                <c:pt idx="232">
                  <c:v>522.707850138092</c:v>
                </c:pt>
                <c:pt idx="233">
                  <c:v>525.255182532964</c:v>
                </c:pt>
                <c:pt idx="234">
                  <c:v>527.97197856013804</c:v>
                </c:pt>
                <c:pt idx="235">
                  <c:v>530.64367521604299</c:v>
                </c:pt>
                <c:pt idx="236">
                  <c:v>532.23355721420398</c:v>
                </c:pt>
                <c:pt idx="237">
                  <c:v>532.65803380740397</c:v>
                </c:pt>
                <c:pt idx="238">
                  <c:v>533.85794190700096</c:v>
                </c:pt>
                <c:pt idx="239">
                  <c:v>536.75303500109203</c:v>
                </c:pt>
                <c:pt idx="240">
                  <c:v>537.24118488774798</c:v>
                </c:pt>
                <c:pt idx="241">
                  <c:v>539.58777691315902</c:v>
                </c:pt>
                <c:pt idx="242">
                  <c:v>536.49521908739302</c:v>
                </c:pt>
                <c:pt idx="243">
                  <c:v>537.22933741713598</c:v>
                </c:pt>
                <c:pt idx="244">
                  <c:v>525.07132161005302</c:v>
                </c:pt>
                <c:pt idx="245">
                  <c:v>522.79243609644595</c:v>
                </c:pt>
                <c:pt idx="246">
                  <c:v>523.975388393049</c:v>
                </c:pt>
                <c:pt idx="247">
                  <c:v>516.19573114472098</c:v>
                </c:pt>
                <c:pt idx="248">
                  <c:v>522.19594174952897</c:v>
                </c:pt>
                <c:pt idx="249">
                  <c:v>528.28652863285799</c:v>
                </c:pt>
                <c:pt idx="250">
                  <c:v>537.35959063758503</c:v>
                </c:pt>
                <c:pt idx="251">
                  <c:v>535.95948695139703</c:v>
                </c:pt>
                <c:pt idx="252">
                  <c:v>532.56276459522201</c:v>
                </c:pt>
                <c:pt idx="253">
                  <c:v>535.66016390678999</c:v>
                </c:pt>
                <c:pt idx="254">
                  <c:v>534.86954916359105</c:v>
                </c:pt>
                <c:pt idx="255">
                  <c:v>534.95146855354096</c:v>
                </c:pt>
                <c:pt idx="256">
                  <c:v>525.69144322627699</c:v>
                </c:pt>
                <c:pt idx="257">
                  <c:v>524.69148878628505</c:v>
                </c:pt>
                <c:pt idx="258">
                  <c:v>526.64778090653999</c:v>
                </c:pt>
                <c:pt idx="259">
                  <c:v>523.86668964004105</c:v>
                </c:pt>
                <c:pt idx="260">
                  <c:v>528.39898532662505</c:v>
                </c:pt>
                <c:pt idx="261">
                  <c:v>532.44754876185402</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9CDC-4AF7-B660-242661C5B36B}"/>
            </c:ext>
          </c:extLst>
        </c:ser>
        <c:ser>
          <c:idx val="2"/>
          <c:order val="2"/>
          <c:tx>
            <c:strRef>
              <c:f>Sheet1!$D$1</c:f>
              <c:strCache>
                <c:ptCount val="1"/>
                <c:pt idx="0">
                  <c:v>Annotations</c:v>
                </c:pt>
              </c:strCache>
            </c:strRef>
          </c:tx>
          <c:spPr>
            <a:ln>
              <a:noFill/>
            </a:ln>
          </c:spPr>
          <c:marker>
            <c:symbol val="circle"/>
            <c:size val="3"/>
            <c:spPr>
              <a:solidFill>
                <a:srgbClr val="000000">
                  <a:lumMod val="75000"/>
                  <a:lumOff val="25000"/>
                </a:srgbClr>
              </a:solidFill>
              <a:ln>
                <a:noFill/>
              </a:ln>
            </c:spPr>
          </c:marker>
          <c:cat>
            <c:numRef>
              <c:f>Sheet1!$A$2:$A$263</c:f>
              <c:numCache>
                <c:formatCode>m/d/yyyy</c:formatCode>
                <c:ptCount val="262"/>
                <c:pt idx="0">
                  <c:v>45838</c:v>
                </c:pt>
                <c:pt idx="1">
                  <c:v>45839</c:v>
                </c:pt>
                <c:pt idx="2">
                  <c:v>45840</c:v>
                </c:pt>
                <c:pt idx="3">
                  <c:v>45841</c:v>
                </c:pt>
                <c:pt idx="4">
                  <c:v>45842</c:v>
                </c:pt>
                <c:pt idx="5">
                  <c:v>45845</c:v>
                </c:pt>
                <c:pt idx="6">
                  <c:v>45846</c:v>
                </c:pt>
                <c:pt idx="7">
                  <c:v>45847</c:v>
                </c:pt>
                <c:pt idx="8">
                  <c:v>45848</c:v>
                </c:pt>
                <c:pt idx="9">
                  <c:v>45849</c:v>
                </c:pt>
                <c:pt idx="10">
                  <c:v>45852</c:v>
                </c:pt>
                <c:pt idx="11">
                  <c:v>45853</c:v>
                </c:pt>
                <c:pt idx="12">
                  <c:v>45854</c:v>
                </c:pt>
                <c:pt idx="13">
                  <c:v>45855</c:v>
                </c:pt>
                <c:pt idx="14">
                  <c:v>45856</c:v>
                </c:pt>
                <c:pt idx="15">
                  <c:v>45859</c:v>
                </c:pt>
                <c:pt idx="16">
                  <c:v>45860</c:v>
                </c:pt>
                <c:pt idx="17">
                  <c:v>45861</c:v>
                </c:pt>
                <c:pt idx="18">
                  <c:v>45862</c:v>
                </c:pt>
                <c:pt idx="19">
                  <c:v>45863</c:v>
                </c:pt>
                <c:pt idx="20">
                  <c:v>45866</c:v>
                </c:pt>
                <c:pt idx="21">
                  <c:v>45867</c:v>
                </c:pt>
                <c:pt idx="22">
                  <c:v>45868</c:v>
                </c:pt>
                <c:pt idx="23">
                  <c:v>45869</c:v>
                </c:pt>
                <c:pt idx="24">
                  <c:v>45870</c:v>
                </c:pt>
                <c:pt idx="25">
                  <c:v>45873</c:v>
                </c:pt>
                <c:pt idx="26">
                  <c:v>45874</c:v>
                </c:pt>
                <c:pt idx="27">
                  <c:v>45875</c:v>
                </c:pt>
                <c:pt idx="28">
                  <c:v>45876</c:v>
                </c:pt>
                <c:pt idx="29">
                  <c:v>45877</c:v>
                </c:pt>
                <c:pt idx="30">
                  <c:v>45880</c:v>
                </c:pt>
                <c:pt idx="31">
                  <c:v>45881</c:v>
                </c:pt>
                <c:pt idx="32">
                  <c:v>45882</c:v>
                </c:pt>
                <c:pt idx="33">
                  <c:v>45883</c:v>
                </c:pt>
                <c:pt idx="34">
                  <c:v>45884</c:v>
                </c:pt>
                <c:pt idx="35">
                  <c:v>45887</c:v>
                </c:pt>
                <c:pt idx="36">
                  <c:v>45888</c:v>
                </c:pt>
                <c:pt idx="37">
                  <c:v>45889</c:v>
                </c:pt>
                <c:pt idx="38">
                  <c:v>45890</c:v>
                </c:pt>
                <c:pt idx="39">
                  <c:v>45891</c:v>
                </c:pt>
                <c:pt idx="40">
                  <c:v>45894</c:v>
                </c:pt>
                <c:pt idx="41">
                  <c:v>45895</c:v>
                </c:pt>
                <c:pt idx="42">
                  <c:v>45896</c:v>
                </c:pt>
                <c:pt idx="43">
                  <c:v>45897</c:v>
                </c:pt>
                <c:pt idx="44">
                  <c:v>45898</c:v>
                </c:pt>
                <c:pt idx="45">
                  <c:v>45901</c:v>
                </c:pt>
                <c:pt idx="46">
                  <c:v>45902</c:v>
                </c:pt>
                <c:pt idx="47">
                  <c:v>45903</c:v>
                </c:pt>
                <c:pt idx="48">
                  <c:v>45904</c:v>
                </c:pt>
                <c:pt idx="49">
                  <c:v>45905</c:v>
                </c:pt>
                <c:pt idx="50">
                  <c:v>45908</c:v>
                </c:pt>
                <c:pt idx="51">
                  <c:v>45909</c:v>
                </c:pt>
                <c:pt idx="52">
                  <c:v>45910</c:v>
                </c:pt>
                <c:pt idx="53">
                  <c:v>45911</c:v>
                </c:pt>
                <c:pt idx="54">
                  <c:v>45912</c:v>
                </c:pt>
                <c:pt idx="55">
                  <c:v>45915</c:v>
                </c:pt>
                <c:pt idx="56">
                  <c:v>45916</c:v>
                </c:pt>
                <c:pt idx="57">
                  <c:v>45917</c:v>
                </c:pt>
                <c:pt idx="58">
                  <c:v>45918</c:v>
                </c:pt>
                <c:pt idx="59">
                  <c:v>45919</c:v>
                </c:pt>
                <c:pt idx="60">
                  <c:v>45922</c:v>
                </c:pt>
                <c:pt idx="61">
                  <c:v>45923</c:v>
                </c:pt>
                <c:pt idx="62">
                  <c:v>45924</c:v>
                </c:pt>
                <c:pt idx="63">
                  <c:v>45925</c:v>
                </c:pt>
                <c:pt idx="64">
                  <c:v>45926</c:v>
                </c:pt>
                <c:pt idx="65">
                  <c:v>45929</c:v>
                </c:pt>
                <c:pt idx="66">
                  <c:v>45930</c:v>
                </c:pt>
                <c:pt idx="67">
                  <c:v>45931</c:v>
                </c:pt>
                <c:pt idx="68">
                  <c:v>45932</c:v>
                </c:pt>
                <c:pt idx="69">
                  <c:v>45933</c:v>
                </c:pt>
                <c:pt idx="70">
                  <c:v>45936</c:v>
                </c:pt>
                <c:pt idx="71">
                  <c:v>45937</c:v>
                </c:pt>
                <c:pt idx="72">
                  <c:v>45938</c:v>
                </c:pt>
                <c:pt idx="73">
                  <c:v>45939</c:v>
                </c:pt>
                <c:pt idx="74">
                  <c:v>45940</c:v>
                </c:pt>
                <c:pt idx="75">
                  <c:v>45943</c:v>
                </c:pt>
                <c:pt idx="76">
                  <c:v>45944</c:v>
                </c:pt>
                <c:pt idx="77">
                  <c:v>45945</c:v>
                </c:pt>
                <c:pt idx="78">
                  <c:v>45946</c:v>
                </c:pt>
                <c:pt idx="79">
                  <c:v>45947</c:v>
                </c:pt>
                <c:pt idx="80">
                  <c:v>45950</c:v>
                </c:pt>
                <c:pt idx="81">
                  <c:v>45951</c:v>
                </c:pt>
                <c:pt idx="82">
                  <c:v>45952</c:v>
                </c:pt>
                <c:pt idx="83">
                  <c:v>45953</c:v>
                </c:pt>
                <c:pt idx="84">
                  <c:v>45954</c:v>
                </c:pt>
                <c:pt idx="85">
                  <c:v>45957</c:v>
                </c:pt>
                <c:pt idx="86">
                  <c:v>45958</c:v>
                </c:pt>
                <c:pt idx="87">
                  <c:v>45959</c:v>
                </c:pt>
                <c:pt idx="88">
                  <c:v>45960</c:v>
                </c:pt>
                <c:pt idx="89">
                  <c:v>45961</c:v>
                </c:pt>
                <c:pt idx="90">
                  <c:v>45964</c:v>
                </c:pt>
                <c:pt idx="91">
                  <c:v>45965</c:v>
                </c:pt>
                <c:pt idx="92">
                  <c:v>45966</c:v>
                </c:pt>
                <c:pt idx="93">
                  <c:v>45967</c:v>
                </c:pt>
                <c:pt idx="94">
                  <c:v>45968</c:v>
                </c:pt>
                <c:pt idx="95">
                  <c:v>45971</c:v>
                </c:pt>
                <c:pt idx="96">
                  <c:v>45972</c:v>
                </c:pt>
                <c:pt idx="97">
                  <c:v>45973</c:v>
                </c:pt>
                <c:pt idx="98">
                  <c:v>45974</c:v>
                </c:pt>
                <c:pt idx="99">
                  <c:v>45975</c:v>
                </c:pt>
                <c:pt idx="100">
                  <c:v>45978</c:v>
                </c:pt>
                <c:pt idx="101">
                  <c:v>45979</c:v>
                </c:pt>
                <c:pt idx="102">
                  <c:v>45980</c:v>
                </c:pt>
                <c:pt idx="103">
                  <c:v>45981</c:v>
                </c:pt>
                <c:pt idx="104">
                  <c:v>45982</c:v>
                </c:pt>
                <c:pt idx="105">
                  <c:v>45985</c:v>
                </c:pt>
                <c:pt idx="106">
                  <c:v>45986</c:v>
                </c:pt>
                <c:pt idx="107">
                  <c:v>45987</c:v>
                </c:pt>
                <c:pt idx="108">
                  <c:v>45988</c:v>
                </c:pt>
                <c:pt idx="109">
                  <c:v>45989</c:v>
                </c:pt>
                <c:pt idx="110">
                  <c:v>45992</c:v>
                </c:pt>
                <c:pt idx="111">
                  <c:v>45993</c:v>
                </c:pt>
                <c:pt idx="112">
                  <c:v>45994</c:v>
                </c:pt>
                <c:pt idx="113">
                  <c:v>45995</c:v>
                </c:pt>
                <c:pt idx="114">
                  <c:v>45996</c:v>
                </c:pt>
                <c:pt idx="115">
                  <c:v>45999</c:v>
                </c:pt>
                <c:pt idx="116">
                  <c:v>46000</c:v>
                </c:pt>
                <c:pt idx="117">
                  <c:v>46001</c:v>
                </c:pt>
                <c:pt idx="118">
                  <c:v>46002</c:v>
                </c:pt>
                <c:pt idx="119">
                  <c:v>46003</c:v>
                </c:pt>
                <c:pt idx="120">
                  <c:v>46006</c:v>
                </c:pt>
                <c:pt idx="121">
                  <c:v>46007</c:v>
                </c:pt>
                <c:pt idx="122">
                  <c:v>46008</c:v>
                </c:pt>
                <c:pt idx="123">
                  <c:v>46009</c:v>
                </c:pt>
                <c:pt idx="124">
                  <c:v>46010</c:v>
                </c:pt>
                <c:pt idx="125">
                  <c:v>46013</c:v>
                </c:pt>
                <c:pt idx="126">
                  <c:v>46014</c:v>
                </c:pt>
                <c:pt idx="127">
                  <c:v>46015</c:v>
                </c:pt>
                <c:pt idx="128">
                  <c:v>46016</c:v>
                </c:pt>
                <c:pt idx="129">
                  <c:v>46017</c:v>
                </c:pt>
                <c:pt idx="130">
                  <c:v>46020</c:v>
                </c:pt>
                <c:pt idx="131">
                  <c:v>46021</c:v>
                </c:pt>
                <c:pt idx="132">
                  <c:v>46022</c:v>
                </c:pt>
                <c:pt idx="133">
                  <c:v>46023</c:v>
                </c:pt>
                <c:pt idx="134">
                  <c:v>46024</c:v>
                </c:pt>
                <c:pt idx="135">
                  <c:v>46027</c:v>
                </c:pt>
                <c:pt idx="136">
                  <c:v>46028</c:v>
                </c:pt>
                <c:pt idx="137">
                  <c:v>46029</c:v>
                </c:pt>
                <c:pt idx="138">
                  <c:v>46030</c:v>
                </c:pt>
                <c:pt idx="139">
                  <c:v>46031</c:v>
                </c:pt>
                <c:pt idx="140">
                  <c:v>46034</c:v>
                </c:pt>
                <c:pt idx="141">
                  <c:v>46035</c:v>
                </c:pt>
                <c:pt idx="142">
                  <c:v>46036</c:v>
                </c:pt>
                <c:pt idx="143">
                  <c:v>46037</c:v>
                </c:pt>
                <c:pt idx="144">
                  <c:v>46038</c:v>
                </c:pt>
                <c:pt idx="145">
                  <c:v>46041</c:v>
                </c:pt>
                <c:pt idx="146">
                  <c:v>46042</c:v>
                </c:pt>
                <c:pt idx="147">
                  <c:v>46043</c:v>
                </c:pt>
                <c:pt idx="148">
                  <c:v>46044</c:v>
                </c:pt>
                <c:pt idx="149">
                  <c:v>46045</c:v>
                </c:pt>
                <c:pt idx="150">
                  <c:v>46048</c:v>
                </c:pt>
                <c:pt idx="151">
                  <c:v>46049</c:v>
                </c:pt>
                <c:pt idx="152">
                  <c:v>46050</c:v>
                </c:pt>
                <c:pt idx="153">
                  <c:v>46051</c:v>
                </c:pt>
                <c:pt idx="154">
                  <c:v>46052</c:v>
                </c:pt>
                <c:pt idx="155">
                  <c:v>46055</c:v>
                </c:pt>
                <c:pt idx="156">
                  <c:v>46056</c:v>
                </c:pt>
                <c:pt idx="157">
                  <c:v>46057</c:v>
                </c:pt>
                <c:pt idx="158">
                  <c:v>46058</c:v>
                </c:pt>
                <c:pt idx="159">
                  <c:v>46059</c:v>
                </c:pt>
                <c:pt idx="160">
                  <c:v>46062</c:v>
                </c:pt>
                <c:pt idx="161">
                  <c:v>46063</c:v>
                </c:pt>
                <c:pt idx="162">
                  <c:v>46064</c:v>
                </c:pt>
                <c:pt idx="163">
                  <c:v>46065</c:v>
                </c:pt>
                <c:pt idx="164">
                  <c:v>46066</c:v>
                </c:pt>
                <c:pt idx="165">
                  <c:v>46069</c:v>
                </c:pt>
                <c:pt idx="166">
                  <c:v>46070</c:v>
                </c:pt>
                <c:pt idx="167">
                  <c:v>46071</c:v>
                </c:pt>
                <c:pt idx="168">
                  <c:v>46072</c:v>
                </c:pt>
                <c:pt idx="169">
                  <c:v>46073</c:v>
                </c:pt>
                <c:pt idx="170">
                  <c:v>46076</c:v>
                </c:pt>
                <c:pt idx="171">
                  <c:v>46077</c:v>
                </c:pt>
                <c:pt idx="172">
                  <c:v>46078</c:v>
                </c:pt>
                <c:pt idx="173">
                  <c:v>46079</c:v>
                </c:pt>
                <c:pt idx="174">
                  <c:v>46080</c:v>
                </c:pt>
                <c:pt idx="175">
                  <c:v>46083</c:v>
                </c:pt>
                <c:pt idx="176">
                  <c:v>46084</c:v>
                </c:pt>
                <c:pt idx="177">
                  <c:v>46085</c:v>
                </c:pt>
                <c:pt idx="178">
                  <c:v>46086</c:v>
                </c:pt>
                <c:pt idx="179">
                  <c:v>46087</c:v>
                </c:pt>
                <c:pt idx="180">
                  <c:v>46090</c:v>
                </c:pt>
                <c:pt idx="181">
                  <c:v>46091</c:v>
                </c:pt>
                <c:pt idx="182">
                  <c:v>46092</c:v>
                </c:pt>
                <c:pt idx="183">
                  <c:v>46093</c:v>
                </c:pt>
                <c:pt idx="184">
                  <c:v>46094</c:v>
                </c:pt>
                <c:pt idx="185">
                  <c:v>46097</c:v>
                </c:pt>
                <c:pt idx="186">
                  <c:v>46098</c:v>
                </c:pt>
                <c:pt idx="187">
                  <c:v>46099</c:v>
                </c:pt>
                <c:pt idx="188">
                  <c:v>46100</c:v>
                </c:pt>
                <c:pt idx="189">
                  <c:v>46101</c:v>
                </c:pt>
                <c:pt idx="190">
                  <c:v>46104</c:v>
                </c:pt>
                <c:pt idx="191">
                  <c:v>46105</c:v>
                </c:pt>
                <c:pt idx="192">
                  <c:v>46106</c:v>
                </c:pt>
                <c:pt idx="193">
                  <c:v>46107</c:v>
                </c:pt>
                <c:pt idx="194">
                  <c:v>46108</c:v>
                </c:pt>
                <c:pt idx="195">
                  <c:v>46111</c:v>
                </c:pt>
                <c:pt idx="196">
                  <c:v>46112</c:v>
                </c:pt>
                <c:pt idx="197">
                  <c:v>46113</c:v>
                </c:pt>
                <c:pt idx="198">
                  <c:v>46114</c:v>
                </c:pt>
                <c:pt idx="199">
                  <c:v>46115</c:v>
                </c:pt>
                <c:pt idx="200">
                  <c:v>46118</c:v>
                </c:pt>
                <c:pt idx="201">
                  <c:v>46119</c:v>
                </c:pt>
                <c:pt idx="202">
                  <c:v>46120</c:v>
                </c:pt>
                <c:pt idx="203">
                  <c:v>46121</c:v>
                </c:pt>
                <c:pt idx="204">
                  <c:v>46122</c:v>
                </c:pt>
                <c:pt idx="205">
                  <c:v>46125</c:v>
                </c:pt>
                <c:pt idx="206">
                  <c:v>46126</c:v>
                </c:pt>
                <c:pt idx="207">
                  <c:v>46127</c:v>
                </c:pt>
                <c:pt idx="208">
                  <c:v>46128</c:v>
                </c:pt>
                <c:pt idx="209">
                  <c:v>46129</c:v>
                </c:pt>
                <c:pt idx="210">
                  <c:v>46132</c:v>
                </c:pt>
                <c:pt idx="211">
                  <c:v>46133</c:v>
                </c:pt>
                <c:pt idx="212">
                  <c:v>46134</c:v>
                </c:pt>
                <c:pt idx="213">
                  <c:v>46135</c:v>
                </c:pt>
                <c:pt idx="214">
                  <c:v>46136</c:v>
                </c:pt>
                <c:pt idx="215">
                  <c:v>46139</c:v>
                </c:pt>
                <c:pt idx="216">
                  <c:v>46140</c:v>
                </c:pt>
                <c:pt idx="217">
                  <c:v>46141</c:v>
                </c:pt>
                <c:pt idx="218">
                  <c:v>46142</c:v>
                </c:pt>
                <c:pt idx="219">
                  <c:v>46143</c:v>
                </c:pt>
                <c:pt idx="220">
                  <c:v>46146</c:v>
                </c:pt>
                <c:pt idx="221">
                  <c:v>46147</c:v>
                </c:pt>
                <c:pt idx="222">
                  <c:v>46148</c:v>
                </c:pt>
                <c:pt idx="223">
                  <c:v>46149</c:v>
                </c:pt>
                <c:pt idx="224">
                  <c:v>46150</c:v>
                </c:pt>
                <c:pt idx="225">
                  <c:v>46153</c:v>
                </c:pt>
                <c:pt idx="226">
                  <c:v>46154</c:v>
                </c:pt>
                <c:pt idx="227">
                  <c:v>46155</c:v>
                </c:pt>
                <c:pt idx="228">
                  <c:v>46156</c:v>
                </c:pt>
                <c:pt idx="229">
                  <c:v>46157</c:v>
                </c:pt>
                <c:pt idx="230">
                  <c:v>46160</c:v>
                </c:pt>
                <c:pt idx="231">
                  <c:v>46161</c:v>
                </c:pt>
                <c:pt idx="232">
                  <c:v>46162</c:v>
                </c:pt>
                <c:pt idx="233">
                  <c:v>46163</c:v>
                </c:pt>
                <c:pt idx="234">
                  <c:v>46164</c:v>
                </c:pt>
                <c:pt idx="235">
                  <c:v>46167</c:v>
                </c:pt>
                <c:pt idx="236">
                  <c:v>46168</c:v>
                </c:pt>
                <c:pt idx="237">
                  <c:v>46169</c:v>
                </c:pt>
                <c:pt idx="238">
                  <c:v>46170</c:v>
                </c:pt>
                <c:pt idx="239">
                  <c:v>46171</c:v>
                </c:pt>
                <c:pt idx="240">
                  <c:v>46174</c:v>
                </c:pt>
                <c:pt idx="241">
                  <c:v>46175</c:v>
                </c:pt>
                <c:pt idx="242">
                  <c:v>46176</c:v>
                </c:pt>
                <c:pt idx="243">
                  <c:v>46177</c:v>
                </c:pt>
                <c:pt idx="244">
                  <c:v>46178</c:v>
                </c:pt>
                <c:pt idx="245">
                  <c:v>46181</c:v>
                </c:pt>
                <c:pt idx="246">
                  <c:v>46182</c:v>
                </c:pt>
                <c:pt idx="247">
                  <c:v>46183</c:v>
                </c:pt>
                <c:pt idx="248">
                  <c:v>46184</c:v>
                </c:pt>
                <c:pt idx="249">
                  <c:v>46185</c:v>
                </c:pt>
                <c:pt idx="250">
                  <c:v>46188</c:v>
                </c:pt>
                <c:pt idx="251">
                  <c:v>46189</c:v>
                </c:pt>
                <c:pt idx="252">
                  <c:v>46190</c:v>
                </c:pt>
                <c:pt idx="253">
                  <c:v>46191</c:v>
                </c:pt>
                <c:pt idx="254">
                  <c:v>46192</c:v>
                </c:pt>
                <c:pt idx="255">
                  <c:v>46195</c:v>
                </c:pt>
                <c:pt idx="256">
                  <c:v>46196</c:v>
                </c:pt>
                <c:pt idx="257">
                  <c:v>46197</c:v>
                </c:pt>
                <c:pt idx="258">
                  <c:v>46198</c:v>
                </c:pt>
                <c:pt idx="259">
                  <c:v>46199</c:v>
                </c:pt>
                <c:pt idx="260">
                  <c:v>46202</c:v>
                </c:pt>
                <c:pt idx="261">
                  <c:v>46203</c:v>
                </c:pt>
              </c:numCache>
            </c:numRef>
          </c:cat>
          <c:val>
            <c:numRef>
              <c:f>Sheet1!$D$2:$D$263</c:f>
              <c:numCache>
                <c:formatCode>General</c:formatCode>
                <c:ptCount val="262"/>
                <c:pt idx="3" formatCode="#,##0.000">
                  <c:v>300</c:v>
                </c:pt>
                <c:pt idx="20" formatCode="#,##0.000">
                  <c:v>300</c:v>
                </c:pt>
                <c:pt idx="34" formatCode="#,##0.000">
                  <c:v>300</c:v>
                </c:pt>
                <c:pt idx="57" formatCode="#,##0.000">
                  <c:v>300</c:v>
                </c:pt>
                <c:pt idx="60" formatCode="#,##0.000">
                  <c:v>300</c:v>
                </c:pt>
                <c:pt idx="67" formatCode="#,##0.000">
                  <c:v>300</c:v>
                </c:pt>
                <c:pt idx="94" formatCode="#,##0.000">
                  <c:v>300</c:v>
                </c:pt>
                <c:pt idx="98" formatCode="#,##0.000">
                  <c:v>300</c:v>
                </c:pt>
                <c:pt idx="117" formatCode="#,##0.000">
                  <c:v>300</c:v>
                </c:pt>
                <c:pt idx="132" formatCode="#,##0.000">
                  <c:v>300</c:v>
                </c:pt>
                <c:pt idx="146" formatCode="#,##0.000">
                  <c:v>300</c:v>
                </c:pt>
                <c:pt idx="152" formatCode="#,##0.000">
                  <c:v>300</c:v>
                </c:pt>
                <c:pt idx="169" formatCode="#,##0.000">
                  <c:v>300</c:v>
                </c:pt>
                <c:pt idx="174" formatCode="#,##0.000">
                  <c:v>300</c:v>
                </c:pt>
                <c:pt idx="180" formatCode="#,##0.000">
                  <c:v>300</c:v>
                </c:pt>
                <c:pt idx="187" formatCode="#,##0.000">
                  <c:v>300</c:v>
                </c:pt>
                <c:pt idx="202" formatCode="#,##0.000">
                  <c:v>300</c:v>
                </c:pt>
                <c:pt idx="229" formatCode="#,##0.000">
                  <c:v>300</c:v>
                </c:pt>
                <c:pt idx="244" formatCode="#,##0.000">
                  <c:v>300</c:v>
                </c:pt>
                <c:pt idx="248" formatCode="#,##0.000">
                  <c:v>300</c:v>
                </c:pt>
                <c:pt idx="250" formatCode="#,##0.000">
                  <c:v>300</c:v>
                </c:pt>
                <c:pt idx="252" formatCode="#,##0.000">
                  <c:v>300</c:v>
                </c:pt>
                <c:pt idx="261" formatCode="#,##0.000">
                  <c:v>300</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4-9CDC-4AF7-B660-242661C5B36B}"/>
            </c:ext>
          </c:extLst>
        </c:ser>
        <c:dLbls>
          <c:showLegendKey val="0"/>
          <c:showVal val="0"/>
          <c:showCatName val="0"/>
          <c:showSerName val="0"/>
          <c:showPercent val="0"/>
          <c:showBubbleSize val="0"/>
        </c:dLbls>
        <c:hiLowLines>
          <c:spPr>
            <a:ln w="6350" cap="rnd">
              <a:solidFill>
                <a:srgbClr val="000000">
                  <a:lumMod val="75000"/>
                  <a:lumOff val="25000"/>
                </a:srgbClr>
              </a:solidFill>
              <a:prstDash val="sysDot"/>
            </a:ln>
          </c:spPr>
        </c:hiLowLines>
        <c:marker val="1"/>
        <c:smooth val="0"/>
        <c:axId val="2079027976"/>
        <c:axId val="2079031016"/>
      </c:lineChart>
      <c:dateAx>
        <c:axId val="2079027976"/>
        <c:scaling>
          <c:orientation val="minMax"/>
        </c:scaling>
        <c:delete val="0"/>
        <c:axPos val="b"/>
        <c:numFmt formatCode="mmm\ d" sourceLinked="0"/>
        <c:majorTickMark val="none"/>
        <c:minorTickMark val="none"/>
        <c:tickLblPos val="none"/>
        <c:spPr>
          <a:solidFill>
            <a:schemeClr val="bg1"/>
          </a:solidFill>
          <a:ln w="6350">
            <a:noFill/>
          </a:ln>
        </c:spPr>
        <c:txPr>
          <a:bodyPr/>
          <a:lstStyle/>
          <a:p>
            <a:pPr>
              <a:defRPr sz="800" baseline="0" smtId="4294967295">
                <a:solidFill>
                  <a:schemeClr val="bg1"/>
                </a:solidFill>
                <a:latin typeface="Avenir LT 55 Roman" panose="020B0503020000020003" pitchFamily="34" charset="0"/>
              </a:defRPr>
            </a:pPr>
            <a:endParaRPr lang="en-US"/>
          </a:p>
        </c:txPr>
        <c:crossAx val="2079031016"/>
        <c:crosses val="autoZero"/>
        <c:auto val="0"/>
        <c:lblOffset val="100"/>
        <c:baseTimeUnit val="days"/>
        <c:majorUnit val="1"/>
        <c:majorTimeUnit val="months"/>
        <c:minorUnit val="1"/>
        <c:minorTimeUnit val="months"/>
      </c:dateAx>
      <c:valAx>
        <c:axId val="2079031016"/>
        <c:scaling>
          <c:orientation val="minMax"/>
          <c:max val="600"/>
          <c:min val="300"/>
        </c:scaling>
        <c:delete val="0"/>
        <c:axPos val="l"/>
        <c:numFmt formatCode="#,##0" sourceLinked="0"/>
        <c:majorTickMark val="none"/>
        <c:minorTickMark val="none"/>
        <c:tickLblPos val="nextTo"/>
        <c:spPr>
          <a:ln w="6350">
            <a:noFill/>
          </a:ln>
        </c:spPr>
        <c:txPr>
          <a:bodyPr/>
          <a:lstStyle/>
          <a:p>
            <a:pPr>
              <a:defRPr sz="800" baseline="0" smtId="4294967295">
                <a:latin typeface="Arial" pitchFamily="34" charset="0"/>
                <a:cs typeface="Arial" pitchFamily="34" charset="0"/>
              </a:defRPr>
            </a:pPr>
            <a:endParaRPr lang="en-US"/>
          </a:p>
        </c:txPr>
        <c:crossAx val="2079027976"/>
        <c:crosses val="autoZero"/>
        <c:crossBetween val="midCat"/>
        <c:majorUnit val="50"/>
      </c:valAx>
    </c:plotArea>
    <c:plotVisOnly val="1"/>
    <c:dispBlanksAs val="gap"/>
    <c:showDLblsOverMax val="0"/>
  </c:chart>
  <c:spPr>
    <a:ln w="6350">
      <a:noFill/>
    </a:ln>
  </c:spPr>
  <c:txPr>
    <a:bodyPr/>
    <a:lstStyle/>
    <a:p>
      <a:pPr>
        <a:defRPr sz="1800" smtId="4294967295"/>
      </a:pPr>
      <a:endParaRPr lang="en-US"/>
    </a:p>
  </c:tx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2294991016387939E-2"/>
          <c:y val="0.22830556333065033"/>
          <c:w val="0.85488253831863403"/>
          <c:h val="0.57884389162063599"/>
        </c:manualLayout>
      </c:layout>
      <c:areaChart>
        <c:grouping val="standard"/>
        <c:varyColors val="0"/>
        <c:ser>
          <c:idx val="2"/>
          <c:order val="2"/>
          <c:tx>
            <c:strRef>
              <c:f>Sheet1!$D$1</c:f>
              <c:strCache>
                <c:ptCount val="1"/>
                <c:pt idx="0">
                  <c:v>blue area</c:v>
                </c:pt>
              </c:strCache>
            </c:strRef>
          </c:tx>
          <c:spPr>
            <a:solidFill>
              <a:srgbClr val="A5C3CF">
                <a:lumMod val="40000"/>
                <a:lumOff val="60000"/>
              </a:srgbClr>
            </a:solidFill>
          </c:spPr>
          <c:cat>
            <c:numRef>
              <c:f>Sheet1!$A$2:$A$320</c:f>
              <c:numCache>
                <c:formatCode>m/d/yyyy</c:formatCode>
                <c:ptCount val="319"/>
                <c:pt idx="0">
                  <c:v>36525</c:v>
                </c:pt>
                <c:pt idx="1">
                  <c:v>36556</c:v>
                </c:pt>
                <c:pt idx="2">
                  <c:v>36585</c:v>
                </c:pt>
                <c:pt idx="3">
                  <c:v>36616</c:v>
                </c:pt>
                <c:pt idx="4">
                  <c:v>36646</c:v>
                </c:pt>
                <c:pt idx="5">
                  <c:v>36677</c:v>
                </c:pt>
                <c:pt idx="6">
                  <c:v>36707</c:v>
                </c:pt>
                <c:pt idx="7">
                  <c:v>36738</c:v>
                </c:pt>
                <c:pt idx="8">
                  <c:v>36769</c:v>
                </c:pt>
                <c:pt idx="9">
                  <c:v>36799</c:v>
                </c:pt>
                <c:pt idx="10">
                  <c:v>36830</c:v>
                </c:pt>
                <c:pt idx="11">
                  <c:v>36860</c:v>
                </c:pt>
                <c:pt idx="12">
                  <c:v>36891</c:v>
                </c:pt>
                <c:pt idx="13">
                  <c:v>36922</c:v>
                </c:pt>
                <c:pt idx="14">
                  <c:v>36950</c:v>
                </c:pt>
                <c:pt idx="15">
                  <c:v>36981</c:v>
                </c:pt>
                <c:pt idx="16">
                  <c:v>37011</c:v>
                </c:pt>
                <c:pt idx="17">
                  <c:v>37042</c:v>
                </c:pt>
                <c:pt idx="18">
                  <c:v>37072</c:v>
                </c:pt>
                <c:pt idx="19">
                  <c:v>37103</c:v>
                </c:pt>
                <c:pt idx="20">
                  <c:v>37134</c:v>
                </c:pt>
                <c:pt idx="21">
                  <c:v>37164</c:v>
                </c:pt>
                <c:pt idx="22">
                  <c:v>37195</c:v>
                </c:pt>
                <c:pt idx="23">
                  <c:v>37225</c:v>
                </c:pt>
                <c:pt idx="24">
                  <c:v>37256</c:v>
                </c:pt>
                <c:pt idx="25">
                  <c:v>37287</c:v>
                </c:pt>
                <c:pt idx="26">
                  <c:v>37315</c:v>
                </c:pt>
                <c:pt idx="27">
                  <c:v>37346</c:v>
                </c:pt>
                <c:pt idx="28">
                  <c:v>37376</c:v>
                </c:pt>
                <c:pt idx="29">
                  <c:v>37407</c:v>
                </c:pt>
                <c:pt idx="30">
                  <c:v>37437</c:v>
                </c:pt>
                <c:pt idx="31">
                  <c:v>37468</c:v>
                </c:pt>
                <c:pt idx="32">
                  <c:v>37499</c:v>
                </c:pt>
                <c:pt idx="33">
                  <c:v>37529</c:v>
                </c:pt>
                <c:pt idx="34">
                  <c:v>37560</c:v>
                </c:pt>
                <c:pt idx="35">
                  <c:v>37590</c:v>
                </c:pt>
                <c:pt idx="36">
                  <c:v>37621</c:v>
                </c:pt>
                <c:pt idx="37">
                  <c:v>37652</c:v>
                </c:pt>
                <c:pt idx="38">
                  <c:v>37680</c:v>
                </c:pt>
                <c:pt idx="39">
                  <c:v>37711</c:v>
                </c:pt>
                <c:pt idx="40">
                  <c:v>37741</c:v>
                </c:pt>
                <c:pt idx="41">
                  <c:v>37772</c:v>
                </c:pt>
                <c:pt idx="42">
                  <c:v>37802</c:v>
                </c:pt>
                <c:pt idx="43">
                  <c:v>37833</c:v>
                </c:pt>
                <c:pt idx="44">
                  <c:v>37864</c:v>
                </c:pt>
                <c:pt idx="45">
                  <c:v>37894</c:v>
                </c:pt>
                <c:pt idx="46">
                  <c:v>37925</c:v>
                </c:pt>
                <c:pt idx="47">
                  <c:v>37955</c:v>
                </c:pt>
                <c:pt idx="48">
                  <c:v>37986</c:v>
                </c:pt>
                <c:pt idx="49">
                  <c:v>38017</c:v>
                </c:pt>
                <c:pt idx="50">
                  <c:v>38046</c:v>
                </c:pt>
                <c:pt idx="51">
                  <c:v>38077</c:v>
                </c:pt>
                <c:pt idx="52">
                  <c:v>38107</c:v>
                </c:pt>
                <c:pt idx="53">
                  <c:v>38138</c:v>
                </c:pt>
                <c:pt idx="54">
                  <c:v>38168</c:v>
                </c:pt>
                <c:pt idx="55">
                  <c:v>38199</c:v>
                </c:pt>
                <c:pt idx="56">
                  <c:v>38230</c:v>
                </c:pt>
                <c:pt idx="57">
                  <c:v>38260</c:v>
                </c:pt>
                <c:pt idx="58">
                  <c:v>38291</c:v>
                </c:pt>
                <c:pt idx="59">
                  <c:v>38321</c:v>
                </c:pt>
                <c:pt idx="60">
                  <c:v>38352</c:v>
                </c:pt>
                <c:pt idx="61">
                  <c:v>38383</c:v>
                </c:pt>
                <c:pt idx="62">
                  <c:v>38411</c:v>
                </c:pt>
                <c:pt idx="63">
                  <c:v>38442</c:v>
                </c:pt>
                <c:pt idx="64">
                  <c:v>38472</c:v>
                </c:pt>
                <c:pt idx="65">
                  <c:v>38503</c:v>
                </c:pt>
                <c:pt idx="66">
                  <c:v>38533</c:v>
                </c:pt>
                <c:pt idx="67">
                  <c:v>38564</c:v>
                </c:pt>
                <c:pt idx="68">
                  <c:v>38595</c:v>
                </c:pt>
                <c:pt idx="69">
                  <c:v>38625</c:v>
                </c:pt>
                <c:pt idx="70">
                  <c:v>38656</c:v>
                </c:pt>
                <c:pt idx="71">
                  <c:v>38686</c:v>
                </c:pt>
                <c:pt idx="72">
                  <c:v>38717</c:v>
                </c:pt>
                <c:pt idx="73">
                  <c:v>38748</c:v>
                </c:pt>
                <c:pt idx="74">
                  <c:v>38776</c:v>
                </c:pt>
                <c:pt idx="75">
                  <c:v>38807</c:v>
                </c:pt>
                <c:pt idx="76">
                  <c:v>38837</c:v>
                </c:pt>
                <c:pt idx="77">
                  <c:v>38868</c:v>
                </c:pt>
                <c:pt idx="78">
                  <c:v>38898</c:v>
                </c:pt>
                <c:pt idx="79">
                  <c:v>38929</c:v>
                </c:pt>
                <c:pt idx="80">
                  <c:v>38960</c:v>
                </c:pt>
                <c:pt idx="81">
                  <c:v>38990</c:v>
                </c:pt>
                <c:pt idx="82">
                  <c:v>39021</c:v>
                </c:pt>
                <c:pt idx="83">
                  <c:v>39051</c:v>
                </c:pt>
                <c:pt idx="84">
                  <c:v>39082</c:v>
                </c:pt>
                <c:pt idx="85">
                  <c:v>39113</c:v>
                </c:pt>
                <c:pt idx="86">
                  <c:v>39141</c:v>
                </c:pt>
                <c:pt idx="87">
                  <c:v>39172</c:v>
                </c:pt>
                <c:pt idx="88">
                  <c:v>39202</c:v>
                </c:pt>
                <c:pt idx="89">
                  <c:v>39233</c:v>
                </c:pt>
                <c:pt idx="90">
                  <c:v>39263</c:v>
                </c:pt>
                <c:pt idx="91">
                  <c:v>39294</c:v>
                </c:pt>
                <c:pt idx="92">
                  <c:v>39325</c:v>
                </c:pt>
                <c:pt idx="93">
                  <c:v>39355</c:v>
                </c:pt>
                <c:pt idx="94">
                  <c:v>39386</c:v>
                </c:pt>
                <c:pt idx="95">
                  <c:v>39416</c:v>
                </c:pt>
                <c:pt idx="96">
                  <c:v>39447</c:v>
                </c:pt>
                <c:pt idx="97">
                  <c:v>39478</c:v>
                </c:pt>
                <c:pt idx="98">
                  <c:v>39507</c:v>
                </c:pt>
                <c:pt idx="99">
                  <c:v>39538</c:v>
                </c:pt>
                <c:pt idx="100">
                  <c:v>39568</c:v>
                </c:pt>
                <c:pt idx="101">
                  <c:v>39599</c:v>
                </c:pt>
                <c:pt idx="102">
                  <c:v>39629</c:v>
                </c:pt>
                <c:pt idx="103">
                  <c:v>39660</c:v>
                </c:pt>
                <c:pt idx="104">
                  <c:v>39691</c:v>
                </c:pt>
                <c:pt idx="105">
                  <c:v>39721</c:v>
                </c:pt>
                <c:pt idx="106">
                  <c:v>39752</c:v>
                </c:pt>
                <c:pt idx="107">
                  <c:v>39782</c:v>
                </c:pt>
                <c:pt idx="108">
                  <c:v>39813</c:v>
                </c:pt>
                <c:pt idx="109">
                  <c:v>39844</c:v>
                </c:pt>
                <c:pt idx="110">
                  <c:v>39872</c:v>
                </c:pt>
                <c:pt idx="111">
                  <c:v>39903</c:v>
                </c:pt>
                <c:pt idx="112">
                  <c:v>39933</c:v>
                </c:pt>
                <c:pt idx="113">
                  <c:v>39964</c:v>
                </c:pt>
                <c:pt idx="114">
                  <c:v>39994</c:v>
                </c:pt>
                <c:pt idx="115">
                  <c:v>40025</c:v>
                </c:pt>
                <c:pt idx="116">
                  <c:v>40056</c:v>
                </c:pt>
                <c:pt idx="117">
                  <c:v>40086</c:v>
                </c:pt>
                <c:pt idx="118">
                  <c:v>40117</c:v>
                </c:pt>
                <c:pt idx="119">
                  <c:v>40147</c:v>
                </c:pt>
                <c:pt idx="120">
                  <c:v>40178</c:v>
                </c:pt>
                <c:pt idx="121">
                  <c:v>40209</c:v>
                </c:pt>
                <c:pt idx="122">
                  <c:v>40237</c:v>
                </c:pt>
                <c:pt idx="123">
                  <c:v>40268</c:v>
                </c:pt>
                <c:pt idx="124">
                  <c:v>40298</c:v>
                </c:pt>
                <c:pt idx="125">
                  <c:v>40329</c:v>
                </c:pt>
                <c:pt idx="126">
                  <c:v>40359</c:v>
                </c:pt>
                <c:pt idx="127">
                  <c:v>40390</c:v>
                </c:pt>
                <c:pt idx="128">
                  <c:v>40421</c:v>
                </c:pt>
                <c:pt idx="129">
                  <c:v>40451</c:v>
                </c:pt>
                <c:pt idx="130">
                  <c:v>40482</c:v>
                </c:pt>
                <c:pt idx="131">
                  <c:v>40512</c:v>
                </c:pt>
                <c:pt idx="132">
                  <c:v>40543</c:v>
                </c:pt>
                <c:pt idx="133">
                  <c:v>40574</c:v>
                </c:pt>
                <c:pt idx="134">
                  <c:v>40602</c:v>
                </c:pt>
                <c:pt idx="135">
                  <c:v>40633</c:v>
                </c:pt>
                <c:pt idx="136">
                  <c:v>40663</c:v>
                </c:pt>
                <c:pt idx="137">
                  <c:v>40694</c:v>
                </c:pt>
                <c:pt idx="138">
                  <c:v>40724</c:v>
                </c:pt>
                <c:pt idx="139">
                  <c:v>40755</c:v>
                </c:pt>
                <c:pt idx="140">
                  <c:v>40786</c:v>
                </c:pt>
                <c:pt idx="141">
                  <c:v>40816</c:v>
                </c:pt>
                <c:pt idx="142">
                  <c:v>40847</c:v>
                </c:pt>
                <c:pt idx="143">
                  <c:v>40877</c:v>
                </c:pt>
                <c:pt idx="144">
                  <c:v>40908</c:v>
                </c:pt>
                <c:pt idx="145">
                  <c:v>40939</c:v>
                </c:pt>
                <c:pt idx="146">
                  <c:v>40968</c:v>
                </c:pt>
                <c:pt idx="147">
                  <c:v>40999</c:v>
                </c:pt>
                <c:pt idx="148">
                  <c:v>41029</c:v>
                </c:pt>
                <c:pt idx="149">
                  <c:v>41060</c:v>
                </c:pt>
                <c:pt idx="150">
                  <c:v>41090</c:v>
                </c:pt>
                <c:pt idx="151">
                  <c:v>41121</c:v>
                </c:pt>
                <c:pt idx="152">
                  <c:v>41152</c:v>
                </c:pt>
                <c:pt idx="153">
                  <c:v>41182</c:v>
                </c:pt>
                <c:pt idx="154">
                  <c:v>41213</c:v>
                </c:pt>
                <c:pt idx="155">
                  <c:v>41243</c:v>
                </c:pt>
                <c:pt idx="156">
                  <c:v>41274</c:v>
                </c:pt>
                <c:pt idx="157">
                  <c:v>41305</c:v>
                </c:pt>
                <c:pt idx="158">
                  <c:v>41333</c:v>
                </c:pt>
                <c:pt idx="159">
                  <c:v>41364</c:v>
                </c:pt>
                <c:pt idx="160">
                  <c:v>41394</c:v>
                </c:pt>
                <c:pt idx="161">
                  <c:v>41425</c:v>
                </c:pt>
                <c:pt idx="162">
                  <c:v>41455</c:v>
                </c:pt>
                <c:pt idx="163">
                  <c:v>41486</c:v>
                </c:pt>
                <c:pt idx="164">
                  <c:v>41517</c:v>
                </c:pt>
                <c:pt idx="165">
                  <c:v>41547</c:v>
                </c:pt>
                <c:pt idx="166">
                  <c:v>41578</c:v>
                </c:pt>
                <c:pt idx="167">
                  <c:v>41608</c:v>
                </c:pt>
                <c:pt idx="168">
                  <c:v>41639</c:v>
                </c:pt>
                <c:pt idx="169">
                  <c:v>41670</c:v>
                </c:pt>
                <c:pt idx="170">
                  <c:v>41698</c:v>
                </c:pt>
                <c:pt idx="171">
                  <c:v>41729</c:v>
                </c:pt>
                <c:pt idx="172">
                  <c:v>41759</c:v>
                </c:pt>
                <c:pt idx="173">
                  <c:v>41790</c:v>
                </c:pt>
                <c:pt idx="174">
                  <c:v>41820</c:v>
                </c:pt>
                <c:pt idx="175">
                  <c:v>41851</c:v>
                </c:pt>
                <c:pt idx="176">
                  <c:v>41882</c:v>
                </c:pt>
                <c:pt idx="177">
                  <c:v>41912</c:v>
                </c:pt>
                <c:pt idx="178">
                  <c:v>41943</c:v>
                </c:pt>
                <c:pt idx="179">
                  <c:v>41973</c:v>
                </c:pt>
                <c:pt idx="180">
                  <c:v>42004</c:v>
                </c:pt>
                <c:pt idx="181">
                  <c:v>42035</c:v>
                </c:pt>
                <c:pt idx="182">
                  <c:v>42063</c:v>
                </c:pt>
                <c:pt idx="183">
                  <c:v>42094</c:v>
                </c:pt>
                <c:pt idx="184">
                  <c:v>42124</c:v>
                </c:pt>
                <c:pt idx="185">
                  <c:v>42155</c:v>
                </c:pt>
                <c:pt idx="186">
                  <c:v>42185</c:v>
                </c:pt>
                <c:pt idx="187">
                  <c:v>42216</c:v>
                </c:pt>
                <c:pt idx="188">
                  <c:v>42247</c:v>
                </c:pt>
                <c:pt idx="189">
                  <c:v>42277</c:v>
                </c:pt>
                <c:pt idx="190">
                  <c:v>42308</c:v>
                </c:pt>
                <c:pt idx="191">
                  <c:v>42338</c:v>
                </c:pt>
                <c:pt idx="192">
                  <c:v>42369</c:v>
                </c:pt>
                <c:pt idx="193">
                  <c:v>42400</c:v>
                </c:pt>
                <c:pt idx="194">
                  <c:v>42429</c:v>
                </c:pt>
                <c:pt idx="195">
                  <c:v>42460</c:v>
                </c:pt>
                <c:pt idx="196">
                  <c:v>42490</c:v>
                </c:pt>
                <c:pt idx="197">
                  <c:v>42521</c:v>
                </c:pt>
                <c:pt idx="198">
                  <c:v>42551</c:v>
                </c:pt>
                <c:pt idx="199">
                  <c:v>42582</c:v>
                </c:pt>
                <c:pt idx="200">
                  <c:v>42613</c:v>
                </c:pt>
                <c:pt idx="201">
                  <c:v>42643</c:v>
                </c:pt>
                <c:pt idx="202">
                  <c:v>42674</c:v>
                </c:pt>
                <c:pt idx="203">
                  <c:v>42704</c:v>
                </c:pt>
                <c:pt idx="204">
                  <c:v>42735</c:v>
                </c:pt>
                <c:pt idx="205">
                  <c:v>42766</c:v>
                </c:pt>
                <c:pt idx="206">
                  <c:v>42794</c:v>
                </c:pt>
                <c:pt idx="207">
                  <c:v>42825</c:v>
                </c:pt>
                <c:pt idx="208">
                  <c:v>42855</c:v>
                </c:pt>
                <c:pt idx="209">
                  <c:v>42886</c:v>
                </c:pt>
                <c:pt idx="210">
                  <c:v>42916</c:v>
                </c:pt>
                <c:pt idx="211">
                  <c:v>42947</c:v>
                </c:pt>
                <c:pt idx="212">
                  <c:v>42978</c:v>
                </c:pt>
                <c:pt idx="213">
                  <c:v>43008</c:v>
                </c:pt>
                <c:pt idx="214">
                  <c:v>43039</c:v>
                </c:pt>
                <c:pt idx="215">
                  <c:v>43069</c:v>
                </c:pt>
                <c:pt idx="216">
                  <c:v>43100</c:v>
                </c:pt>
                <c:pt idx="217">
                  <c:v>43131</c:v>
                </c:pt>
                <c:pt idx="218">
                  <c:v>43159</c:v>
                </c:pt>
                <c:pt idx="219">
                  <c:v>43190</c:v>
                </c:pt>
                <c:pt idx="220">
                  <c:v>43220</c:v>
                </c:pt>
                <c:pt idx="221">
                  <c:v>43251</c:v>
                </c:pt>
                <c:pt idx="222">
                  <c:v>43281</c:v>
                </c:pt>
                <c:pt idx="223">
                  <c:v>43312</c:v>
                </c:pt>
                <c:pt idx="224">
                  <c:v>43343</c:v>
                </c:pt>
                <c:pt idx="225">
                  <c:v>43373</c:v>
                </c:pt>
                <c:pt idx="226">
                  <c:v>43404</c:v>
                </c:pt>
                <c:pt idx="227">
                  <c:v>43434</c:v>
                </c:pt>
                <c:pt idx="228">
                  <c:v>43465</c:v>
                </c:pt>
                <c:pt idx="229">
                  <c:v>43496</c:v>
                </c:pt>
                <c:pt idx="230">
                  <c:v>43524</c:v>
                </c:pt>
                <c:pt idx="231">
                  <c:v>43555</c:v>
                </c:pt>
                <c:pt idx="232">
                  <c:v>43585</c:v>
                </c:pt>
                <c:pt idx="233">
                  <c:v>43616</c:v>
                </c:pt>
                <c:pt idx="234">
                  <c:v>43646</c:v>
                </c:pt>
                <c:pt idx="235">
                  <c:v>43677</c:v>
                </c:pt>
                <c:pt idx="236">
                  <c:v>43708</c:v>
                </c:pt>
                <c:pt idx="237">
                  <c:v>43738</c:v>
                </c:pt>
                <c:pt idx="238">
                  <c:v>43769</c:v>
                </c:pt>
                <c:pt idx="239">
                  <c:v>43799</c:v>
                </c:pt>
                <c:pt idx="240">
                  <c:v>43830</c:v>
                </c:pt>
                <c:pt idx="241">
                  <c:v>43861</c:v>
                </c:pt>
                <c:pt idx="242">
                  <c:v>43890</c:v>
                </c:pt>
                <c:pt idx="243">
                  <c:v>43921</c:v>
                </c:pt>
                <c:pt idx="244">
                  <c:v>43951</c:v>
                </c:pt>
                <c:pt idx="245">
                  <c:v>43982</c:v>
                </c:pt>
                <c:pt idx="246">
                  <c:v>44012</c:v>
                </c:pt>
                <c:pt idx="247">
                  <c:v>44043</c:v>
                </c:pt>
                <c:pt idx="248">
                  <c:v>44074</c:v>
                </c:pt>
                <c:pt idx="249">
                  <c:v>44104</c:v>
                </c:pt>
                <c:pt idx="250">
                  <c:v>44135</c:v>
                </c:pt>
                <c:pt idx="251">
                  <c:v>44165</c:v>
                </c:pt>
                <c:pt idx="252">
                  <c:v>44196</c:v>
                </c:pt>
                <c:pt idx="253">
                  <c:v>44227</c:v>
                </c:pt>
                <c:pt idx="254">
                  <c:v>44255</c:v>
                </c:pt>
                <c:pt idx="255">
                  <c:v>44286</c:v>
                </c:pt>
                <c:pt idx="256">
                  <c:v>44316</c:v>
                </c:pt>
                <c:pt idx="257">
                  <c:v>44347</c:v>
                </c:pt>
                <c:pt idx="258">
                  <c:v>44377</c:v>
                </c:pt>
                <c:pt idx="259">
                  <c:v>44408</c:v>
                </c:pt>
                <c:pt idx="260">
                  <c:v>44439</c:v>
                </c:pt>
                <c:pt idx="261">
                  <c:v>44469</c:v>
                </c:pt>
                <c:pt idx="262">
                  <c:v>44500</c:v>
                </c:pt>
                <c:pt idx="263">
                  <c:v>44530</c:v>
                </c:pt>
                <c:pt idx="264">
                  <c:v>44561</c:v>
                </c:pt>
                <c:pt idx="265">
                  <c:v>44592</c:v>
                </c:pt>
                <c:pt idx="266">
                  <c:v>44620</c:v>
                </c:pt>
                <c:pt idx="267">
                  <c:v>44651</c:v>
                </c:pt>
                <c:pt idx="268">
                  <c:v>44681</c:v>
                </c:pt>
                <c:pt idx="269">
                  <c:v>44712</c:v>
                </c:pt>
                <c:pt idx="270">
                  <c:v>44742</c:v>
                </c:pt>
                <c:pt idx="271">
                  <c:v>44773</c:v>
                </c:pt>
                <c:pt idx="272">
                  <c:v>44804</c:v>
                </c:pt>
                <c:pt idx="273">
                  <c:v>44834</c:v>
                </c:pt>
                <c:pt idx="274">
                  <c:v>44865</c:v>
                </c:pt>
                <c:pt idx="275">
                  <c:v>44895</c:v>
                </c:pt>
                <c:pt idx="276">
                  <c:v>44926</c:v>
                </c:pt>
                <c:pt idx="277">
                  <c:v>44957</c:v>
                </c:pt>
                <c:pt idx="278">
                  <c:v>44985</c:v>
                </c:pt>
                <c:pt idx="279">
                  <c:v>45016</c:v>
                </c:pt>
                <c:pt idx="280">
                  <c:v>45046</c:v>
                </c:pt>
                <c:pt idx="281">
                  <c:v>45077</c:v>
                </c:pt>
                <c:pt idx="282">
                  <c:v>45107</c:v>
                </c:pt>
                <c:pt idx="283">
                  <c:v>45138</c:v>
                </c:pt>
                <c:pt idx="284">
                  <c:v>45169</c:v>
                </c:pt>
                <c:pt idx="285">
                  <c:v>45199</c:v>
                </c:pt>
                <c:pt idx="286">
                  <c:v>45230</c:v>
                </c:pt>
                <c:pt idx="287">
                  <c:v>45260</c:v>
                </c:pt>
                <c:pt idx="288">
                  <c:v>45291</c:v>
                </c:pt>
                <c:pt idx="289">
                  <c:v>45322</c:v>
                </c:pt>
                <c:pt idx="290">
                  <c:v>45351</c:v>
                </c:pt>
                <c:pt idx="291">
                  <c:v>45382</c:v>
                </c:pt>
                <c:pt idx="292">
                  <c:v>45412</c:v>
                </c:pt>
                <c:pt idx="293">
                  <c:v>45443</c:v>
                </c:pt>
                <c:pt idx="294">
                  <c:v>45473</c:v>
                </c:pt>
                <c:pt idx="295">
                  <c:v>45504</c:v>
                </c:pt>
                <c:pt idx="296">
                  <c:v>45535</c:v>
                </c:pt>
                <c:pt idx="297">
                  <c:v>45565</c:v>
                </c:pt>
                <c:pt idx="298">
                  <c:v>45596</c:v>
                </c:pt>
                <c:pt idx="299">
                  <c:v>45626</c:v>
                </c:pt>
                <c:pt idx="300">
                  <c:v>45657</c:v>
                </c:pt>
                <c:pt idx="301">
                  <c:v>45688</c:v>
                </c:pt>
                <c:pt idx="302">
                  <c:v>45716</c:v>
                </c:pt>
                <c:pt idx="303">
                  <c:v>45747</c:v>
                </c:pt>
                <c:pt idx="304">
                  <c:v>45777</c:v>
                </c:pt>
                <c:pt idx="305">
                  <c:v>45808</c:v>
                </c:pt>
                <c:pt idx="306">
                  <c:v>45838</c:v>
                </c:pt>
                <c:pt idx="307">
                  <c:v>45869</c:v>
                </c:pt>
                <c:pt idx="308">
                  <c:v>45900</c:v>
                </c:pt>
                <c:pt idx="309">
                  <c:v>45930</c:v>
                </c:pt>
                <c:pt idx="310">
                  <c:v>45961</c:v>
                </c:pt>
                <c:pt idx="311">
                  <c:v>45991</c:v>
                </c:pt>
                <c:pt idx="312">
                  <c:v>46022</c:v>
                </c:pt>
                <c:pt idx="313">
                  <c:v>46053</c:v>
                </c:pt>
                <c:pt idx="314">
                  <c:v>46081</c:v>
                </c:pt>
                <c:pt idx="315">
                  <c:v>46112</c:v>
                </c:pt>
                <c:pt idx="316">
                  <c:v>46142</c:v>
                </c:pt>
                <c:pt idx="317">
                  <c:v>46173</c:v>
                </c:pt>
                <c:pt idx="318">
                  <c:v>46203</c:v>
                </c:pt>
              </c:numCache>
            </c:numRef>
          </c:cat>
          <c:val>
            <c:numRef>
              <c:f>Sheet1!$D$2:$D$320</c:f>
              <c:numCache>
                <c:formatCode>General</c:formatCode>
                <c:ptCount val="319"/>
                <c:pt idx="203">
                  <c:v>0</c:v>
                </c:pt>
                <c:pt idx="306">
                  <c:v>600</c:v>
                </c:pt>
                <c:pt idx="307">
                  <c:v>600</c:v>
                </c:pt>
                <c:pt idx="308">
                  <c:v>600</c:v>
                </c:pt>
                <c:pt idx="309">
                  <c:v>600</c:v>
                </c:pt>
                <c:pt idx="310">
                  <c:v>600</c:v>
                </c:pt>
                <c:pt idx="311">
                  <c:v>600</c:v>
                </c:pt>
                <c:pt idx="312">
                  <c:v>600</c:v>
                </c:pt>
                <c:pt idx="313">
                  <c:v>600</c:v>
                </c:pt>
                <c:pt idx="314">
                  <c:v>600</c:v>
                </c:pt>
                <c:pt idx="315">
                  <c:v>600</c:v>
                </c:pt>
                <c:pt idx="316">
                  <c:v>600</c:v>
                </c:pt>
                <c:pt idx="317">
                  <c:v>600</c:v>
                </c:pt>
                <c:pt idx="318">
                  <c:v>600</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6F4B-40BE-B6B2-DFA718910D4C}"/>
            </c:ext>
          </c:extLst>
        </c:ser>
        <c:dLbls>
          <c:showLegendKey val="0"/>
          <c:showVal val="0"/>
          <c:showCatName val="0"/>
          <c:showSerName val="0"/>
          <c:showPercent val="0"/>
          <c:showBubbleSize val="0"/>
        </c:dLbls>
        <c:axId val="43202048"/>
        <c:axId val="43203584"/>
      </c:areaChart>
      <c:lineChart>
        <c:grouping val="standard"/>
        <c:varyColors val="0"/>
        <c:ser>
          <c:idx val="0"/>
          <c:order val="0"/>
          <c:tx>
            <c:strRef>
              <c:f>Sheet1!$B$1</c:f>
              <c:strCache>
                <c:ptCount val="1"/>
                <c:pt idx="0">
                  <c:v>MSCI All Country World Index (gross div.)</c:v>
                </c:pt>
              </c:strCache>
            </c:strRef>
          </c:tx>
          <c:spPr>
            <a:ln w="6350">
              <a:solidFill>
                <a:srgbClr val="000000">
                  <a:lumMod val="65000"/>
                  <a:lumOff val="35000"/>
                </a:srgbClr>
              </a:solidFill>
            </a:ln>
          </c:spPr>
          <c:marker>
            <c:symbol val="none"/>
          </c:marker>
          <c:cat>
            <c:numRef>
              <c:f>Sheet1!$A$2:$A$320</c:f>
              <c:numCache>
                <c:formatCode>m/d/yyyy</c:formatCode>
                <c:ptCount val="319"/>
                <c:pt idx="0">
                  <c:v>36525</c:v>
                </c:pt>
                <c:pt idx="1">
                  <c:v>36556</c:v>
                </c:pt>
                <c:pt idx="2">
                  <c:v>36585</c:v>
                </c:pt>
                <c:pt idx="3">
                  <c:v>36616</c:v>
                </c:pt>
                <c:pt idx="4">
                  <c:v>36646</c:v>
                </c:pt>
                <c:pt idx="5">
                  <c:v>36677</c:v>
                </c:pt>
                <c:pt idx="6">
                  <c:v>36707</c:v>
                </c:pt>
                <c:pt idx="7">
                  <c:v>36738</c:v>
                </c:pt>
                <c:pt idx="8">
                  <c:v>36769</c:v>
                </c:pt>
                <c:pt idx="9">
                  <c:v>36799</c:v>
                </c:pt>
                <c:pt idx="10">
                  <c:v>36830</c:v>
                </c:pt>
                <c:pt idx="11">
                  <c:v>36860</c:v>
                </c:pt>
                <c:pt idx="12">
                  <c:v>36891</c:v>
                </c:pt>
                <c:pt idx="13">
                  <c:v>36922</c:v>
                </c:pt>
                <c:pt idx="14">
                  <c:v>36950</c:v>
                </c:pt>
                <c:pt idx="15">
                  <c:v>36981</c:v>
                </c:pt>
                <c:pt idx="16">
                  <c:v>37011</c:v>
                </c:pt>
                <c:pt idx="17">
                  <c:v>37042</c:v>
                </c:pt>
                <c:pt idx="18">
                  <c:v>37072</c:v>
                </c:pt>
                <c:pt idx="19">
                  <c:v>37103</c:v>
                </c:pt>
                <c:pt idx="20">
                  <c:v>37134</c:v>
                </c:pt>
                <c:pt idx="21">
                  <c:v>37164</c:v>
                </c:pt>
                <c:pt idx="22">
                  <c:v>37195</c:v>
                </c:pt>
                <c:pt idx="23">
                  <c:v>37225</c:v>
                </c:pt>
                <c:pt idx="24">
                  <c:v>37256</c:v>
                </c:pt>
                <c:pt idx="25">
                  <c:v>37287</c:v>
                </c:pt>
                <c:pt idx="26">
                  <c:v>37315</c:v>
                </c:pt>
                <c:pt idx="27">
                  <c:v>37346</c:v>
                </c:pt>
                <c:pt idx="28">
                  <c:v>37376</c:v>
                </c:pt>
                <c:pt idx="29">
                  <c:v>37407</c:v>
                </c:pt>
                <c:pt idx="30">
                  <c:v>37437</c:v>
                </c:pt>
                <c:pt idx="31">
                  <c:v>37468</c:v>
                </c:pt>
                <c:pt idx="32">
                  <c:v>37499</c:v>
                </c:pt>
                <c:pt idx="33">
                  <c:v>37529</c:v>
                </c:pt>
                <c:pt idx="34">
                  <c:v>37560</c:v>
                </c:pt>
                <c:pt idx="35">
                  <c:v>37590</c:v>
                </c:pt>
                <c:pt idx="36">
                  <c:v>37621</c:v>
                </c:pt>
                <c:pt idx="37">
                  <c:v>37652</c:v>
                </c:pt>
                <c:pt idx="38">
                  <c:v>37680</c:v>
                </c:pt>
                <c:pt idx="39">
                  <c:v>37711</c:v>
                </c:pt>
                <c:pt idx="40">
                  <c:v>37741</c:v>
                </c:pt>
                <c:pt idx="41">
                  <c:v>37772</c:v>
                </c:pt>
                <c:pt idx="42">
                  <c:v>37802</c:v>
                </c:pt>
                <c:pt idx="43">
                  <c:v>37833</c:v>
                </c:pt>
                <c:pt idx="44">
                  <c:v>37864</c:v>
                </c:pt>
                <c:pt idx="45">
                  <c:v>37894</c:v>
                </c:pt>
                <c:pt idx="46">
                  <c:v>37925</c:v>
                </c:pt>
                <c:pt idx="47">
                  <c:v>37955</c:v>
                </c:pt>
                <c:pt idx="48">
                  <c:v>37986</c:v>
                </c:pt>
                <c:pt idx="49">
                  <c:v>38017</c:v>
                </c:pt>
                <c:pt idx="50">
                  <c:v>38046</c:v>
                </c:pt>
                <c:pt idx="51">
                  <c:v>38077</c:v>
                </c:pt>
                <c:pt idx="52">
                  <c:v>38107</c:v>
                </c:pt>
                <c:pt idx="53">
                  <c:v>38138</c:v>
                </c:pt>
                <c:pt idx="54">
                  <c:v>38168</c:v>
                </c:pt>
                <c:pt idx="55">
                  <c:v>38199</c:v>
                </c:pt>
                <c:pt idx="56">
                  <c:v>38230</c:v>
                </c:pt>
                <c:pt idx="57">
                  <c:v>38260</c:v>
                </c:pt>
                <c:pt idx="58">
                  <c:v>38291</c:v>
                </c:pt>
                <c:pt idx="59">
                  <c:v>38321</c:v>
                </c:pt>
                <c:pt idx="60">
                  <c:v>38352</c:v>
                </c:pt>
                <c:pt idx="61">
                  <c:v>38383</c:v>
                </c:pt>
                <c:pt idx="62">
                  <c:v>38411</c:v>
                </c:pt>
                <c:pt idx="63">
                  <c:v>38442</c:v>
                </c:pt>
                <c:pt idx="64">
                  <c:v>38472</c:v>
                </c:pt>
                <c:pt idx="65">
                  <c:v>38503</c:v>
                </c:pt>
                <c:pt idx="66">
                  <c:v>38533</c:v>
                </c:pt>
                <c:pt idx="67">
                  <c:v>38564</c:v>
                </c:pt>
                <c:pt idx="68">
                  <c:v>38595</c:v>
                </c:pt>
                <c:pt idx="69">
                  <c:v>38625</c:v>
                </c:pt>
                <c:pt idx="70">
                  <c:v>38656</c:v>
                </c:pt>
                <c:pt idx="71">
                  <c:v>38686</c:v>
                </c:pt>
                <c:pt idx="72">
                  <c:v>38717</c:v>
                </c:pt>
                <c:pt idx="73">
                  <c:v>38748</c:v>
                </c:pt>
                <c:pt idx="74">
                  <c:v>38776</c:v>
                </c:pt>
                <c:pt idx="75">
                  <c:v>38807</c:v>
                </c:pt>
                <c:pt idx="76">
                  <c:v>38837</c:v>
                </c:pt>
                <c:pt idx="77">
                  <c:v>38868</c:v>
                </c:pt>
                <c:pt idx="78">
                  <c:v>38898</c:v>
                </c:pt>
                <c:pt idx="79">
                  <c:v>38929</c:v>
                </c:pt>
                <c:pt idx="80">
                  <c:v>38960</c:v>
                </c:pt>
                <c:pt idx="81">
                  <c:v>38990</c:v>
                </c:pt>
                <c:pt idx="82">
                  <c:v>39021</c:v>
                </c:pt>
                <c:pt idx="83">
                  <c:v>39051</c:v>
                </c:pt>
                <c:pt idx="84">
                  <c:v>39082</c:v>
                </c:pt>
                <c:pt idx="85">
                  <c:v>39113</c:v>
                </c:pt>
                <c:pt idx="86">
                  <c:v>39141</c:v>
                </c:pt>
                <c:pt idx="87">
                  <c:v>39172</c:v>
                </c:pt>
                <c:pt idx="88">
                  <c:v>39202</c:v>
                </c:pt>
                <c:pt idx="89">
                  <c:v>39233</c:v>
                </c:pt>
                <c:pt idx="90">
                  <c:v>39263</c:v>
                </c:pt>
                <c:pt idx="91">
                  <c:v>39294</c:v>
                </c:pt>
                <c:pt idx="92">
                  <c:v>39325</c:v>
                </c:pt>
                <c:pt idx="93">
                  <c:v>39355</c:v>
                </c:pt>
                <c:pt idx="94">
                  <c:v>39386</c:v>
                </c:pt>
                <c:pt idx="95">
                  <c:v>39416</c:v>
                </c:pt>
                <c:pt idx="96">
                  <c:v>39447</c:v>
                </c:pt>
                <c:pt idx="97">
                  <c:v>39478</c:v>
                </c:pt>
                <c:pt idx="98">
                  <c:v>39507</c:v>
                </c:pt>
                <c:pt idx="99">
                  <c:v>39538</c:v>
                </c:pt>
                <c:pt idx="100">
                  <c:v>39568</c:v>
                </c:pt>
                <c:pt idx="101">
                  <c:v>39599</c:v>
                </c:pt>
                <c:pt idx="102">
                  <c:v>39629</c:v>
                </c:pt>
                <c:pt idx="103">
                  <c:v>39660</c:v>
                </c:pt>
                <c:pt idx="104">
                  <c:v>39691</c:v>
                </c:pt>
                <c:pt idx="105">
                  <c:v>39721</c:v>
                </c:pt>
                <c:pt idx="106">
                  <c:v>39752</c:v>
                </c:pt>
                <c:pt idx="107">
                  <c:v>39782</c:v>
                </c:pt>
                <c:pt idx="108">
                  <c:v>39813</c:v>
                </c:pt>
                <c:pt idx="109">
                  <c:v>39844</c:v>
                </c:pt>
                <c:pt idx="110">
                  <c:v>39872</c:v>
                </c:pt>
                <c:pt idx="111">
                  <c:v>39903</c:v>
                </c:pt>
                <c:pt idx="112">
                  <c:v>39933</c:v>
                </c:pt>
                <c:pt idx="113">
                  <c:v>39964</c:v>
                </c:pt>
                <c:pt idx="114">
                  <c:v>39994</c:v>
                </c:pt>
                <c:pt idx="115">
                  <c:v>40025</c:v>
                </c:pt>
                <c:pt idx="116">
                  <c:v>40056</c:v>
                </c:pt>
                <c:pt idx="117">
                  <c:v>40086</c:v>
                </c:pt>
                <c:pt idx="118">
                  <c:v>40117</c:v>
                </c:pt>
                <c:pt idx="119">
                  <c:v>40147</c:v>
                </c:pt>
                <c:pt idx="120">
                  <c:v>40178</c:v>
                </c:pt>
                <c:pt idx="121">
                  <c:v>40209</c:v>
                </c:pt>
                <c:pt idx="122">
                  <c:v>40237</c:v>
                </c:pt>
                <c:pt idx="123">
                  <c:v>40268</c:v>
                </c:pt>
                <c:pt idx="124">
                  <c:v>40298</c:v>
                </c:pt>
                <c:pt idx="125">
                  <c:v>40329</c:v>
                </c:pt>
                <c:pt idx="126">
                  <c:v>40359</c:v>
                </c:pt>
                <c:pt idx="127">
                  <c:v>40390</c:v>
                </c:pt>
                <c:pt idx="128">
                  <c:v>40421</c:v>
                </c:pt>
                <c:pt idx="129">
                  <c:v>40451</c:v>
                </c:pt>
                <c:pt idx="130">
                  <c:v>40482</c:v>
                </c:pt>
                <c:pt idx="131">
                  <c:v>40512</c:v>
                </c:pt>
                <c:pt idx="132">
                  <c:v>40543</c:v>
                </c:pt>
                <c:pt idx="133">
                  <c:v>40574</c:v>
                </c:pt>
                <c:pt idx="134">
                  <c:v>40602</c:v>
                </c:pt>
                <c:pt idx="135">
                  <c:v>40633</c:v>
                </c:pt>
                <c:pt idx="136">
                  <c:v>40663</c:v>
                </c:pt>
                <c:pt idx="137">
                  <c:v>40694</c:v>
                </c:pt>
                <c:pt idx="138">
                  <c:v>40724</c:v>
                </c:pt>
                <c:pt idx="139">
                  <c:v>40755</c:v>
                </c:pt>
                <c:pt idx="140">
                  <c:v>40786</c:v>
                </c:pt>
                <c:pt idx="141">
                  <c:v>40816</c:v>
                </c:pt>
                <c:pt idx="142">
                  <c:v>40847</c:v>
                </c:pt>
                <c:pt idx="143">
                  <c:v>40877</c:v>
                </c:pt>
                <c:pt idx="144">
                  <c:v>40908</c:v>
                </c:pt>
                <c:pt idx="145">
                  <c:v>40939</c:v>
                </c:pt>
                <c:pt idx="146">
                  <c:v>40968</c:v>
                </c:pt>
                <c:pt idx="147">
                  <c:v>40999</c:v>
                </c:pt>
                <c:pt idx="148">
                  <c:v>41029</c:v>
                </c:pt>
                <c:pt idx="149">
                  <c:v>41060</c:v>
                </c:pt>
                <c:pt idx="150">
                  <c:v>41090</c:v>
                </c:pt>
                <c:pt idx="151">
                  <c:v>41121</c:v>
                </c:pt>
                <c:pt idx="152">
                  <c:v>41152</c:v>
                </c:pt>
                <c:pt idx="153">
                  <c:v>41182</c:v>
                </c:pt>
                <c:pt idx="154">
                  <c:v>41213</c:v>
                </c:pt>
                <c:pt idx="155">
                  <c:v>41243</c:v>
                </c:pt>
                <c:pt idx="156">
                  <c:v>41274</c:v>
                </c:pt>
                <c:pt idx="157">
                  <c:v>41305</c:v>
                </c:pt>
                <c:pt idx="158">
                  <c:v>41333</c:v>
                </c:pt>
                <c:pt idx="159">
                  <c:v>41364</c:v>
                </c:pt>
                <c:pt idx="160">
                  <c:v>41394</c:v>
                </c:pt>
                <c:pt idx="161">
                  <c:v>41425</c:v>
                </c:pt>
                <c:pt idx="162">
                  <c:v>41455</c:v>
                </c:pt>
                <c:pt idx="163">
                  <c:v>41486</c:v>
                </c:pt>
                <c:pt idx="164">
                  <c:v>41517</c:v>
                </c:pt>
                <c:pt idx="165">
                  <c:v>41547</c:v>
                </c:pt>
                <c:pt idx="166">
                  <c:v>41578</c:v>
                </c:pt>
                <c:pt idx="167">
                  <c:v>41608</c:v>
                </c:pt>
                <c:pt idx="168">
                  <c:v>41639</c:v>
                </c:pt>
                <c:pt idx="169">
                  <c:v>41670</c:v>
                </c:pt>
                <c:pt idx="170">
                  <c:v>41698</c:v>
                </c:pt>
                <c:pt idx="171">
                  <c:v>41729</c:v>
                </c:pt>
                <c:pt idx="172">
                  <c:v>41759</c:v>
                </c:pt>
                <c:pt idx="173">
                  <c:v>41790</c:v>
                </c:pt>
                <c:pt idx="174">
                  <c:v>41820</c:v>
                </c:pt>
                <c:pt idx="175">
                  <c:v>41851</c:v>
                </c:pt>
                <c:pt idx="176">
                  <c:v>41882</c:v>
                </c:pt>
                <c:pt idx="177">
                  <c:v>41912</c:v>
                </c:pt>
                <c:pt idx="178">
                  <c:v>41943</c:v>
                </c:pt>
                <c:pt idx="179">
                  <c:v>41973</c:v>
                </c:pt>
                <c:pt idx="180">
                  <c:v>42004</c:v>
                </c:pt>
                <c:pt idx="181">
                  <c:v>42035</c:v>
                </c:pt>
                <c:pt idx="182">
                  <c:v>42063</c:v>
                </c:pt>
                <c:pt idx="183">
                  <c:v>42094</c:v>
                </c:pt>
                <c:pt idx="184">
                  <c:v>42124</c:v>
                </c:pt>
                <c:pt idx="185">
                  <c:v>42155</c:v>
                </c:pt>
                <c:pt idx="186">
                  <c:v>42185</c:v>
                </c:pt>
                <c:pt idx="187">
                  <c:v>42216</c:v>
                </c:pt>
                <c:pt idx="188">
                  <c:v>42247</c:v>
                </c:pt>
                <c:pt idx="189">
                  <c:v>42277</c:v>
                </c:pt>
                <c:pt idx="190">
                  <c:v>42308</c:v>
                </c:pt>
                <c:pt idx="191">
                  <c:v>42338</c:v>
                </c:pt>
                <c:pt idx="192">
                  <c:v>42369</c:v>
                </c:pt>
                <c:pt idx="193">
                  <c:v>42400</c:v>
                </c:pt>
                <c:pt idx="194">
                  <c:v>42429</c:v>
                </c:pt>
                <c:pt idx="195">
                  <c:v>42460</c:v>
                </c:pt>
                <c:pt idx="196">
                  <c:v>42490</c:v>
                </c:pt>
                <c:pt idx="197">
                  <c:v>42521</c:v>
                </c:pt>
                <c:pt idx="198">
                  <c:v>42551</c:v>
                </c:pt>
                <c:pt idx="199">
                  <c:v>42582</c:v>
                </c:pt>
                <c:pt idx="200">
                  <c:v>42613</c:v>
                </c:pt>
                <c:pt idx="201">
                  <c:v>42643</c:v>
                </c:pt>
                <c:pt idx="202">
                  <c:v>42674</c:v>
                </c:pt>
                <c:pt idx="203">
                  <c:v>42704</c:v>
                </c:pt>
                <c:pt idx="204">
                  <c:v>42735</c:v>
                </c:pt>
                <c:pt idx="205">
                  <c:v>42766</c:v>
                </c:pt>
                <c:pt idx="206">
                  <c:v>42794</c:v>
                </c:pt>
                <c:pt idx="207">
                  <c:v>42825</c:v>
                </c:pt>
                <c:pt idx="208">
                  <c:v>42855</c:v>
                </c:pt>
                <c:pt idx="209">
                  <c:v>42886</c:v>
                </c:pt>
                <c:pt idx="210">
                  <c:v>42916</c:v>
                </c:pt>
                <c:pt idx="211">
                  <c:v>42947</c:v>
                </c:pt>
                <c:pt idx="212">
                  <c:v>42978</c:v>
                </c:pt>
                <c:pt idx="213">
                  <c:v>43008</c:v>
                </c:pt>
                <c:pt idx="214">
                  <c:v>43039</c:v>
                </c:pt>
                <c:pt idx="215">
                  <c:v>43069</c:v>
                </c:pt>
                <c:pt idx="216">
                  <c:v>43100</c:v>
                </c:pt>
                <c:pt idx="217">
                  <c:v>43131</c:v>
                </c:pt>
                <c:pt idx="218">
                  <c:v>43159</c:v>
                </c:pt>
                <c:pt idx="219">
                  <c:v>43190</c:v>
                </c:pt>
                <c:pt idx="220">
                  <c:v>43220</c:v>
                </c:pt>
                <c:pt idx="221">
                  <c:v>43251</c:v>
                </c:pt>
                <c:pt idx="222">
                  <c:v>43281</c:v>
                </c:pt>
                <c:pt idx="223">
                  <c:v>43312</c:v>
                </c:pt>
                <c:pt idx="224">
                  <c:v>43343</c:v>
                </c:pt>
                <c:pt idx="225">
                  <c:v>43373</c:v>
                </c:pt>
                <c:pt idx="226">
                  <c:v>43404</c:v>
                </c:pt>
                <c:pt idx="227">
                  <c:v>43434</c:v>
                </c:pt>
                <c:pt idx="228">
                  <c:v>43465</c:v>
                </c:pt>
                <c:pt idx="229">
                  <c:v>43496</c:v>
                </c:pt>
                <c:pt idx="230">
                  <c:v>43524</c:v>
                </c:pt>
                <c:pt idx="231">
                  <c:v>43555</c:v>
                </c:pt>
                <c:pt idx="232">
                  <c:v>43585</c:v>
                </c:pt>
                <c:pt idx="233">
                  <c:v>43616</c:v>
                </c:pt>
                <c:pt idx="234">
                  <c:v>43646</c:v>
                </c:pt>
                <c:pt idx="235">
                  <c:v>43677</c:v>
                </c:pt>
                <c:pt idx="236">
                  <c:v>43708</c:v>
                </c:pt>
                <c:pt idx="237">
                  <c:v>43738</c:v>
                </c:pt>
                <c:pt idx="238">
                  <c:v>43769</c:v>
                </c:pt>
                <c:pt idx="239">
                  <c:v>43799</c:v>
                </c:pt>
                <c:pt idx="240">
                  <c:v>43830</c:v>
                </c:pt>
                <c:pt idx="241">
                  <c:v>43861</c:v>
                </c:pt>
                <c:pt idx="242">
                  <c:v>43890</c:v>
                </c:pt>
                <c:pt idx="243">
                  <c:v>43921</c:v>
                </c:pt>
                <c:pt idx="244">
                  <c:v>43951</c:v>
                </c:pt>
                <c:pt idx="245">
                  <c:v>43982</c:v>
                </c:pt>
                <c:pt idx="246">
                  <c:v>44012</c:v>
                </c:pt>
                <c:pt idx="247">
                  <c:v>44043</c:v>
                </c:pt>
                <c:pt idx="248">
                  <c:v>44074</c:v>
                </c:pt>
                <c:pt idx="249">
                  <c:v>44104</c:v>
                </c:pt>
                <c:pt idx="250">
                  <c:v>44135</c:v>
                </c:pt>
                <c:pt idx="251">
                  <c:v>44165</c:v>
                </c:pt>
                <c:pt idx="252">
                  <c:v>44196</c:v>
                </c:pt>
                <c:pt idx="253">
                  <c:v>44227</c:v>
                </c:pt>
                <c:pt idx="254">
                  <c:v>44255</c:v>
                </c:pt>
                <c:pt idx="255">
                  <c:v>44286</c:v>
                </c:pt>
                <c:pt idx="256">
                  <c:v>44316</c:v>
                </c:pt>
                <c:pt idx="257">
                  <c:v>44347</c:v>
                </c:pt>
                <c:pt idx="258">
                  <c:v>44377</c:v>
                </c:pt>
                <c:pt idx="259">
                  <c:v>44408</c:v>
                </c:pt>
                <c:pt idx="260">
                  <c:v>44439</c:v>
                </c:pt>
                <c:pt idx="261">
                  <c:v>44469</c:v>
                </c:pt>
                <c:pt idx="262">
                  <c:v>44500</c:v>
                </c:pt>
                <c:pt idx="263">
                  <c:v>44530</c:v>
                </c:pt>
                <c:pt idx="264">
                  <c:v>44561</c:v>
                </c:pt>
                <c:pt idx="265">
                  <c:v>44592</c:v>
                </c:pt>
                <c:pt idx="266">
                  <c:v>44620</c:v>
                </c:pt>
                <c:pt idx="267">
                  <c:v>44651</c:v>
                </c:pt>
                <c:pt idx="268">
                  <c:v>44681</c:v>
                </c:pt>
                <c:pt idx="269">
                  <c:v>44712</c:v>
                </c:pt>
                <c:pt idx="270">
                  <c:v>44742</c:v>
                </c:pt>
                <c:pt idx="271">
                  <c:v>44773</c:v>
                </c:pt>
                <c:pt idx="272">
                  <c:v>44804</c:v>
                </c:pt>
                <c:pt idx="273">
                  <c:v>44834</c:v>
                </c:pt>
                <c:pt idx="274">
                  <c:v>44865</c:v>
                </c:pt>
                <c:pt idx="275">
                  <c:v>44895</c:v>
                </c:pt>
                <c:pt idx="276">
                  <c:v>44926</c:v>
                </c:pt>
                <c:pt idx="277">
                  <c:v>44957</c:v>
                </c:pt>
                <c:pt idx="278">
                  <c:v>44985</c:v>
                </c:pt>
                <c:pt idx="279">
                  <c:v>45016</c:v>
                </c:pt>
                <c:pt idx="280">
                  <c:v>45046</c:v>
                </c:pt>
                <c:pt idx="281">
                  <c:v>45077</c:v>
                </c:pt>
                <c:pt idx="282">
                  <c:v>45107</c:v>
                </c:pt>
                <c:pt idx="283">
                  <c:v>45138</c:v>
                </c:pt>
                <c:pt idx="284">
                  <c:v>45169</c:v>
                </c:pt>
                <c:pt idx="285">
                  <c:v>45199</c:v>
                </c:pt>
                <c:pt idx="286">
                  <c:v>45230</c:v>
                </c:pt>
                <c:pt idx="287">
                  <c:v>45260</c:v>
                </c:pt>
                <c:pt idx="288">
                  <c:v>45291</c:v>
                </c:pt>
                <c:pt idx="289">
                  <c:v>45322</c:v>
                </c:pt>
                <c:pt idx="290">
                  <c:v>45351</c:v>
                </c:pt>
                <c:pt idx="291">
                  <c:v>45382</c:v>
                </c:pt>
                <c:pt idx="292">
                  <c:v>45412</c:v>
                </c:pt>
                <c:pt idx="293">
                  <c:v>45443</c:v>
                </c:pt>
                <c:pt idx="294">
                  <c:v>45473</c:v>
                </c:pt>
                <c:pt idx="295">
                  <c:v>45504</c:v>
                </c:pt>
                <c:pt idx="296">
                  <c:v>45535</c:v>
                </c:pt>
                <c:pt idx="297">
                  <c:v>45565</c:v>
                </c:pt>
                <c:pt idx="298">
                  <c:v>45596</c:v>
                </c:pt>
                <c:pt idx="299">
                  <c:v>45626</c:v>
                </c:pt>
                <c:pt idx="300">
                  <c:v>45657</c:v>
                </c:pt>
                <c:pt idx="301">
                  <c:v>45688</c:v>
                </c:pt>
                <c:pt idx="302">
                  <c:v>45716</c:v>
                </c:pt>
                <c:pt idx="303">
                  <c:v>45747</c:v>
                </c:pt>
                <c:pt idx="304">
                  <c:v>45777</c:v>
                </c:pt>
                <c:pt idx="305">
                  <c:v>45808</c:v>
                </c:pt>
                <c:pt idx="306">
                  <c:v>45838</c:v>
                </c:pt>
                <c:pt idx="307">
                  <c:v>45869</c:v>
                </c:pt>
                <c:pt idx="308">
                  <c:v>45900</c:v>
                </c:pt>
                <c:pt idx="309">
                  <c:v>45930</c:v>
                </c:pt>
                <c:pt idx="310">
                  <c:v>45961</c:v>
                </c:pt>
                <c:pt idx="311">
                  <c:v>45991</c:v>
                </c:pt>
                <c:pt idx="312">
                  <c:v>46022</c:v>
                </c:pt>
                <c:pt idx="313">
                  <c:v>46053</c:v>
                </c:pt>
                <c:pt idx="314">
                  <c:v>46081</c:v>
                </c:pt>
                <c:pt idx="315">
                  <c:v>46112</c:v>
                </c:pt>
                <c:pt idx="316">
                  <c:v>46142</c:v>
                </c:pt>
                <c:pt idx="317">
                  <c:v>46173</c:v>
                </c:pt>
                <c:pt idx="318">
                  <c:v>46203</c:v>
                </c:pt>
              </c:numCache>
            </c:numRef>
          </c:cat>
          <c:val>
            <c:numRef>
              <c:f>Sheet1!$B$2:$B$320</c:f>
              <c:numCache>
                <c:formatCode>_(* #,##0.00_);_(* \(#,##0.00\);_(* "-"??_);_(@_)</c:formatCode>
                <c:ptCount val="319"/>
                <c:pt idx="0">
                  <c:v>100</c:v>
                </c:pt>
                <c:pt idx="1">
                  <c:v>94.534957289999994</c:v>
                </c:pt>
                <c:pt idx="2">
                  <c:v>94.835495093256796</c:v>
                </c:pt>
                <c:pt idx="3">
                  <c:v>101.099335654299</c:v>
                </c:pt>
                <c:pt idx="4">
                  <c:v>96.551724139822696</c:v>
                </c:pt>
                <c:pt idx="5">
                  <c:v>94.076241697015504</c:v>
                </c:pt>
                <c:pt idx="6">
                  <c:v>97.231888646613896</c:v>
                </c:pt>
                <c:pt idx="7">
                  <c:v>94.329326166841199</c:v>
                </c:pt>
                <c:pt idx="8">
                  <c:v>97.263524206544204</c:v>
                </c:pt>
                <c:pt idx="9">
                  <c:v>91.885479280413705</c:v>
                </c:pt>
                <c:pt idx="10">
                  <c:v>90.034799112984601</c:v>
                </c:pt>
                <c:pt idx="11">
                  <c:v>84.427396395534402</c:v>
                </c:pt>
                <c:pt idx="12">
                  <c:v>85.795634295558699</c:v>
                </c:pt>
                <c:pt idx="13">
                  <c:v>87.952536541749097</c:v>
                </c:pt>
                <c:pt idx="14">
                  <c:v>80.535503954982403</c:v>
                </c:pt>
                <c:pt idx="15">
                  <c:v>75.084907306902593</c:v>
                </c:pt>
                <c:pt idx="16">
                  <c:v>80.5217766499335</c:v>
                </c:pt>
                <c:pt idx="17">
                  <c:v>79.575450806918994</c:v>
                </c:pt>
                <c:pt idx="18">
                  <c:v>77.114832014125298</c:v>
                </c:pt>
                <c:pt idx="19">
                  <c:v>75.883664664151098</c:v>
                </c:pt>
                <c:pt idx="20">
                  <c:v>72.3703334378025</c:v>
                </c:pt>
                <c:pt idx="21">
                  <c:v>65.740904775626404</c:v>
                </c:pt>
                <c:pt idx="22">
                  <c:v>67.128220179069203</c:v>
                </c:pt>
                <c:pt idx="23">
                  <c:v>71.236973105444306</c:v>
                </c:pt>
                <c:pt idx="24">
                  <c:v>71.889019923321399</c:v>
                </c:pt>
                <c:pt idx="25">
                  <c:v>69.904566898983802</c:v>
                </c:pt>
                <c:pt idx="26">
                  <c:v>69.370060096977298</c:v>
                </c:pt>
                <c:pt idx="27">
                  <c:v>72.477577971769904</c:v>
                </c:pt>
                <c:pt idx="28">
                  <c:v>70.155090148539799</c:v>
                </c:pt>
                <c:pt idx="29">
                  <c:v>70.209141397318504</c:v>
                </c:pt>
                <c:pt idx="30">
                  <c:v>65.898768733458297</c:v>
                </c:pt>
                <c:pt idx="31">
                  <c:v>60.3580866714046</c:v>
                </c:pt>
                <c:pt idx="32">
                  <c:v>60.491927861589303</c:v>
                </c:pt>
                <c:pt idx="33">
                  <c:v>53.836760509083803</c:v>
                </c:pt>
                <c:pt idx="34">
                  <c:v>57.785933556310702</c:v>
                </c:pt>
                <c:pt idx="35">
                  <c:v>60.926053771248498</c:v>
                </c:pt>
                <c:pt idx="36">
                  <c:v>58.002138553555703</c:v>
                </c:pt>
                <c:pt idx="37">
                  <c:v>56.294805432950596</c:v>
                </c:pt>
                <c:pt idx="38">
                  <c:v>55.284990817496301</c:v>
                </c:pt>
                <c:pt idx="39">
                  <c:v>55.046478955629198</c:v>
                </c:pt>
                <c:pt idx="40">
                  <c:v>59.925676674596097</c:v>
                </c:pt>
                <c:pt idx="41">
                  <c:v>63.371229346863601</c:v>
                </c:pt>
                <c:pt idx="42">
                  <c:v>64.5577829676063</c:v>
                </c:pt>
                <c:pt idx="43">
                  <c:v>65.969979105270895</c:v>
                </c:pt>
                <c:pt idx="44">
                  <c:v>67.512584608673194</c:v>
                </c:pt>
                <c:pt idx="45">
                  <c:v>67.9226877379934</c:v>
                </c:pt>
                <c:pt idx="46">
                  <c:v>72.023719057611203</c:v>
                </c:pt>
                <c:pt idx="47">
                  <c:v>73.102170183427305</c:v>
                </c:pt>
                <c:pt idx="48">
                  <c:v>77.715401438499498</c:v>
                </c:pt>
                <c:pt idx="49">
                  <c:v>79.028074642801002</c:v>
                </c:pt>
                <c:pt idx="50">
                  <c:v>80.458287863186797</c:v>
                </c:pt>
                <c:pt idx="51">
                  <c:v>79.998423264978598</c:v>
                </c:pt>
                <c:pt idx="52">
                  <c:v>78.119498873782106</c:v>
                </c:pt>
                <c:pt idx="53">
                  <c:v>78.726074010703101</c:v>
                </c:pt>
                <c:pt idx="54">
                  <c:v>80.284122729102094</c:v>
                </c:pt>
                <c:pt idx="55">
                  <c:v>77.714543485174204</c:v>
                </c:pt>
                <c:pt idx="56">
                  <c:v>78.188135384714002</c:v>
                </c:pt>
                <c:pt idx="57">
                  <c:v>79.811388786225905</c:v>
                </c:pt>
                <c:pt idx="58">
                  <c:v>81.762381513240101</c:v>
                </c:pt>
                <c:pt idx="59">
                  <c:v>86.218957397579302</c:v>
                </c:pt>
                <c:pt idx="60">
                  <c:v>89.554218290895406</c:v>
                </c:pt>
                <c:pt idx="61">
                  <c:v>87.655070390198404</c:v>
                </c:pt>
                <c:pt idx="62">
                  <c:v>90.692241118433103</c:v>
                </c:pt>
                <c:pt idx="63">
                  <c:v>88.693839653171494</c:v>
                </c:pt>
                <c:pt idx="64">
                  <c:v>86.737107427321703</c:v>
                </c:pt>
                <c:pt idx="65">
                  <c:v>88.356947550539104</c:v>
                </c:pt>
                <c:pt idx="66">
                  <c:v>89.249613665372806</c:v>
                </c:pt>
                <c:pt idx="67">
                  <c:v>92.550473070549202</c:v>
                </c:pt>
                <c:pt idx="68">
                  <c:v>93.253228775710895</c:v>
                </c:pt>
                <c:pt idx="69">
                  <c:v>96.058987161564701</c:v>
                </c:pt>
                <c:pt idx="70">
                  <c:v>93.471581312147293</c:v>
                </c:pt>
                <c:pt idx="71">
                  <c:v>96.875181023933294</c:v>
                </c:pt>
                <c:pt idx="72">
                  <c:v>99.257654496521297</c:v>
                </c:pt>
                <c:pt idx="73">
                  <c:v>104.143758636454</c:v>
                </c:pt>
                <c:pt idx="74">
                  <c:v>103.990805562098</c:v>
                </c:pt>
                <c:pt idx="75">
                  <c:v>106.178365871042</c:v>
                </c:pt>
                <c:pt idx="76">
                  <c:v>109.71244534518</c:v>
                </c:pt>
                <c:pt idx="77">
                  <c:v>105.387340161251</c:v>
                </c:pt>
                <c:pt idx="78">
                  <c:v>105.341916510367</c:v>
                </c:pt>
                <c:pt idx="79">
                  <c:v>106.060873868584</c:v>
                </c:pt>
                <c:pt idx="80">
                  <c:v>108.809985666263</c:v>
                </c:pt>
                <c:pt idx="81">
                  <c:v>110.077983781596</c:v>
                </c:pt>
                <c:pt idx="82">
                  <c:v>114.207093063831</c:v>
                </c:pt>
                <c:pt idx="83">
                  <c:v>117.435854948496</c:v>
                </c:pt>
                <c:pt idx="84">
                  <c:v>120.05629642044001</c:v>
                </c:pt>
                <c:pt idx="85">
                  <c:v>121.25074791887501</c:v>
                </c:pt>
                <c:pt idx="86">
                  <c:v>120.61232351859</c:v>
                </c:pt>
                <c:pt idx="87">
                  <c:v>123.032765005345</c:v>
                </c:pt>
                <c:pt idx="88">
                  <c:v>128.48111300492999</c:v>
                </c:pt>
                <c:pt idx="89">
                  <c:v>132.31275157151501</c:v>
                </c:pt>
                <c:pt idx="90">
                  <c:v>131.92388102067099</c:v>
                </c:pt>
                <c:pt idx="91">
                  <c:v>129.909237581936</c:v>
                </c:pt>
                <c:pt idx="92">
                  <c:v>129.54982239703301</c:v>
                </c:pt>
                <c:pt idx="93">
                  <c:v>136.504274636557</c:v>
                </c:pt>
                <c:pt idx="94">
                  <c:v>141.829595942997</c:v>
                </c:pt>
                <c:pt idx="95">
                  <c:v>135.559032938645</c:v>
                </c:pt>
                <c:pt idx="96">
                  <c:v>134.05815279648201</c:v>
                </c:pt>
                <c:pt idx="97">
                  <c:v>123.078014515818</c:v>
                </c:pt>
                <c:pt idx="98">
                  <c:v>123.42592450565201</c:v>
                </c:pt>
                <c:pt idx="99">
                  <c:v>121.61519933333101</c:v>
                </c:pt>
                <c:pt idx="100">
                  <c:v>128.399599425763</c:v>
                </c:pt>
                <c:pt idx="101">
                  <c:v>130.406450047497</c:v>
                </c:pt>
                <c:pt idx="102">
                  <c:v>119.698805645142</c:v>
                </c:pt>
                <c:pt idx="103">
                  <c:v>116.590196301451</c:v>
                </c:pt>
                <c:pt idx="104">
                  <c:v>114.077211326959</c:v>
                </c:pt>
                <c:pt idx="105">
                  <c:v>99.820139459215497</c:v>
                </c:pt>
                <c:pt idx="106">
                  <c:v>80.040415410190207</c:v>
                </c:pt>
                <c:pt idx="107">
                  <c:v>74.782153708479498</c:v>
                </c:pt>
                <c:pt idx="108">
                  <c:v>77.492453265344693</c:v>
                </c:pt>
                <c:pt idx="109">
                  <c:v>70.871915169232594</c:v>
                </c:pt>
                <c:pt idx="110">
                  <c:v>63.932067923128301</c:v>
                </c:pt>
                <c:pt idx="111">
                  <c:v>69.198399570476695</c:v>
                </c:pt>
                <c:pt idx="112">
                  <c:v>77.366703427410002</c:v>
                </c:pt>
                <c:pt idx="113">
                  <c:v>85.0755740877553</c:v>
                </c:pt>
                <c:pt idx="114">
                  <c:v>84.599148201490905</c:v>
                </c:pt>
                <c:pt idx="115">
                  <c:v>92.0461653556236</c:v>
                </c:pt>
                <c:pt idx="116">
                  <c:v>95.337927850447699</c:v>
                </c:pt>
                <c:pt idx="117">
                  <c:v>99.711460400747498</c:v>
                </c:pt>
                <c:pt idx="118">
                  <c:v>98.170967545161602</c:v>
                </c:pt>
                <c:pt idx="119">
                  <c:v>102.208248016064</c:v>
                </c:pt>
                <c:pt idx="120">
                  <c:v>104.32460564644001</c:v>
                </c:pt>
                <c:pt idx="121">
                  <c:v>99.816779726620695</c:v>
                </c:pt>
                <c:pt idx="122">
                  <c:v>101.087992601663</c:v>
                </c:pt>
                <c:pt idx="123">
                  <c:v>107.59079074473399</c:v>
                </c:pt>
                <c:pt idx="124">
                  <c:v>107.77249051326601</c:v>
                </c:pt>
                <c:pt idx="125">
                  <c:v>97.554502541870605</c:v>
                </c:pt>
                <c:pt idx="126">
                  <c:v>94.549432260296797</c:v>
                </c:pt>
                <c:pt idx="127">
                  <c:v>102.242376669932</c:v>
                </c:pt>
                <c:pt idx="128">
                  <c:v>98.668197164621404</c:v>
                </c:pt>
                <c:pt idx="129">
                  <c:v>108.107530296231</c:v>
                </c:pt>
                <c:pt idx="130">
                  <c:v>112.014527479023</c:v>
                </c:pt>
                <c:pt idx="131">
                  <c:v>109.522347094742</c:v>
                </c:pt>
                <c:pt idx="132">
                  <c:v>117.542205577719</c:v>
                </c:pt>
                <c:pt idx="133">
                  <c:v>119.386831189698</c:v>
                </c:pt>
                <c:pt idx="134">
                  <c:v>122.86401270237999</c:v>
                </c:pt>
                <c:pt idx="135">
                  <c:v>122.740703749942</c:v>
                </c:pt>
                <c:pt idx="136">
                  <c:v>127.76229125665699</c:v>
                </c:pt>
                <c:pt idx="137">
                  <c:v>125.016633597574</c:v>
                </c:pt>
                <c:pt idx="138">
                  <c:v>123.046610758917</c:v>
                </c:pt>
                <c:pt idx="139">
                  <c:v>121.043451064584</c:v>
                </c:pt>
                <c:pt idx="140">
                  <c:v>112.201133906111</c:v>
                </c:pt>
                <c:pt idx="141">
                  <c:v>101.60776503134799</c:v>
                </c:pt>
                <c:pt idx="142">
                  <c:v>112.4948167485</c:v>
                </c:pt>
                <c:pt idx="143">
                  <c:v>109.126684103043</c:v>
                </c:pt>
                <c:pt idx="144">
                  <c:v>108.90652385515899</c:v>
                </c:pt>
                <c:pt idx="145">
                  <c:v>115.238707029826</c:v>
                </c:pt>
                <c:pt idx="146">
                  <c:v>121.036801902142</c:v>
                </c:pt>
                <c:pt idx="147">
                  <c:v>121.840993810394</c:v>
                </c:pt>
                <c:pt idx="148">
                  <c:v>120.447685987131</c:v>
                </c:pt>
                <c:pt idx="149">
                  <c:v>109.648301137061</c:v>
                </c:pt>
                <c:pt idx="150">
                  <c:v>115.063992735585</c:v>
                </c:pt>
                <c:pt idx="151">
                  <c:v>116.63892654510001</c:v>
                </c:pt>
                <c:pt idx="152">
                  <c:v>119.175476161658</c:v>
                </c:pt>
                <c:pt idx="153">
                  <c:v>122.92921398092</c:v>
                </c:pt>
                <c:pt idx="154">
                  <c:v>122.109290580143</c:v>
                </c:pt>
                <c:pt idx="155">
                  <c:v>123.67105046880801</c:v>
                </c:pt>
                <c:pt idx="156">
                  <c:v>126.47233803852799</c:v>
                </c:pt>
                <c:pt idx="157">
                  <c:v>132.298561886145</c:v>
                </c:pt>
                <c:pt idx="158">
                  <c:v>132.27766892681601</c:v>
                </c:pt>
                <c:pt idx="159">
                  <c:v>134.69622205276099</c:v>
                </c:pt>
                <c:pt idx="160">
                  <c:v>138.544178089284</c:v>
                </c:pt>
                <c:pt idx="161">
                  <c:v>138.164712457289</c:v>
                </c:pt>
                <c:pt idx="162">
                  <c:v>134.126145905649</c:v>
                </c:pt>
                <c:pt idx="163">
                  <c:v>140.547169624763</c:v>
                </c:pt>
                <c:pt idx="164">
                  <c:v>137.618645369662</c:v>
                </c:pt>
                <c:pt idx="165">
                  <c:v>144.727205497043</c:v>
                </c:pt>
                <c:pt idx="166">
                  <c:v>150.54365892508599</c:v>
                </c:pt>
                <c:pt idx="167">
                  <c:v>152.675929080934</c:v>
                </c:pt>
                <c:pt idx="168">
                  <c:v>155.310235134788</c:v>
                </c:pt>
                <c:pt idx="169">
                  <c:v>149.09753357531301</c:v>
                </c:pt>
                <c:pt idx="170">
                  <c:v>156.300346247102</c:v>
                </c:pt>
                <c:pt idx="171">
                  <c:v>156.995078341279</c:v>
                </c:pt>
                <c:pt idx="172">
                  <c:v>158.489205509996</c:v>
                </c:pt>
                <c:pt idx="173">
                  <c:v>161.860213173576</c:v>
                </c:pt>
                <c:pt idx="174">
                  <c:v>164.907927329393</c:v>
                </c:pt>
                <c:pt idx="175">
                  <c:v>162.907945507227</c:v>
                </c:pt>
                <c:pt idx="176">
                  <c:v>166.50621557834901</c:v>
                </c:pt>
                <c:pt idx="177">
                  <c:v>161.10676337529799</c:v>
                </c:pt>
                <c:pt idx="178">
                  <c:v>162.24137154710701</c:v>
                </c:pt>
                <c:pt idx="179">
                  <c:v>164.95544354484301</c:v>
                </c:pt>
                <c:pt idx="180">
                  <c:v>161.77171581060901</c:v>
                </c:pt>
                <c:pt idx="181">
                  <c:v>159.243112593549</c:v>
                </c:pt>
                <c:pt idx="182">
                  <c:v>168.108409262122</c:v>
                </c:pt>
                <c:pt idx="183">
                  <c:v>165.503078130158</c:v>
                </c:pt>
                <c:pt idx="184">
                  <c:v>170.305573547233</c:v>
                </c:pt>
                <c:pt idx="185">
                  <c:v>170.08338422742901</c:v>
                </c:pt>
                <c:pt idx="186">
                  <c:v>166.07907245261001</c:v>
                </c:pt>
                <c:pt idx="187">
                  <c:v>167.52141422468699</c:v>
                </c:pt>
                <c:pt idx="188">
                  <c:v>156.037742913068</c:v>
                </c:pt>
                <c:pt idx="189">
                  <c:v>150.38468732012799</c:v>
                </c:pt>
                <c:pt idx="190">
                  <c:v>162.187134994481</c:v>
                </c:pt>
                <c:pt idx="191">
                  <c:v>160.84811093660801</c:v>
                </c:pt>
                <c:pt idx="192">
                  <c:v>157.94752947265101</c:v>
                </c:pt>
                <c:pt idx="193">
                  <c:v>148.42160192217801</c:v>
                </c:pt>
                <c:pt idx="194">
                  <c:v>147.399976348211</c:v>
                </c:pt>
                <c:pt idx="195">
                  <c:v>158.32373917216501</c:v>
                </c:pt>
                <c:pt idx="196">
                  <c:v>160.66077440996301</c:v>
                </c:pt>
                <c:pt idx="197">
                  <c:v>160.863765233712</c:v>
                </c:pt>
                <c:pt idx="198">
                  <c:v>159.88930067436499</c:v>
                </c:pt>
                <c:pt idx="199">
                  <c:v>166.77996127086601</c:v>
                </c:pt>
                <c:pt idx="200">
                  <c:v>167.34081266049901</c:v>
                </c:pt>
                <c:pt idx="201">
                  <c:v>168.36638397412301</c:v>
                </c:pt>
                <c:pt idx="202">
                  <c:v>165.50874494582399</c:v>
                </c:pt>
                <c:pt idx="203">
                  <c:v>166.76654967265</c:v>
                </c:pt>
                <c:pt idx="204">
                  <c:v>170.36899028182799</c:v>
                </c:pt>
                <c:pt idx="205">
                  <c:v>175.02740561482599</c:v>
                </c:pt>
                <c:pt idx="206">
                  <c:v>179.937151615408</c:v>
                </c:pt>
                <c:pt idx="207">
                  <c:v>182.13842035304299</c:v>
                </c:pt>
                <c:pt idx="208">
                  <c:v>184.976987000365</c:v>
                </c:pt>
                <c:pt idx="209">
                  <c:v>189.061806853147</c:v>
                </c:pt>
                <c:pt idx="210">
                  <c:v>189.921554889069</c:v>
                </c:pt>
                <c:pt idx="211">
                  <c:v>195.22923061214999</c:v>
                </c:pt>
                <c:pt idx="212">
                  <c:v>195.977175738391</c:v>
                </c:pt>
                <c:pt idx="213">
                  <c:v>199.76345757613001</c:v>
                </c:pt>
                <c:pt idx="214">
                  <c:v>203.91161263352799</c:v>
                </c:pt>
                <c:pt idx="215">
                  <c:v>207.85897838948699</c:v>
                </c:pt>
                <c:pt idx="216">
                  <c:v>211.21002139141399</c:v>
                </c:pt>
                <c:pt idx="217">
                  <c:v>223.12577424719899</c:v>
                </c:pt>
                <c:pt idx="218">
                  <c:v>213.754877736406</c:v>
                </c:pt>
                <c:pt idx="219">
                  <c:v>209.17908191820499</c:v>
                </c:pt>
                <c:pt idx="220">
                  <c:v>211.17665117854099</c:v>
                </c:pt>
                <c:pt idx="221">
                  <c:v>211.44030210212301</c:v>
                </c:pt>
                <c:pt idx="222">
                  <c:v>210.295269770201</c:v>
                </c:pt>
                <c:pt idx="223">
                  <c:v>216.63708950183201</c:v>
                </c:pt>
                <c:pt idx="224">
                  <c:v>218.339073817247</c:v>
                </c:pt>
                <c:pt idx="225">
                  <c:v>219.28933026967701</c:v>
                </c:pt>
                <c:pt idx="226">
                  <c:v>202.856021402404</c:v>
                </c:pt>
                <c:pt idx="227">
                  <c:v>205.82287573237301</c:v>
                </c:pt>
                <c:pt idx="228">
                  <c:v>191.32585056628801</c:v>
                </c:pt>
                <c:pt idx="229">
                  <c:v>206.43285887269701</c:v>
                </c:pt>
                <c:pt idx="230">
                  <c:v>211.954349390034</c:v>
                </c:pt>
                <c:pt idx="231">
                  <c:v>214.61988762709001</c:v>
                </c:pt>
                <c:pt idx="232">
                  <c:v>221.86666284972301</c:v>
                </c:pt>
                <c:pt idx="233">
                  <c:v>208.70574810824701</c:v>
                </c:pt>
                <c:pt idx="234">
                  <c:v>222.37171960002701</c:v>
                </c:pt>
                <c:pt idx="235">
                  <c:v>223.02330247224501</c:v>
                </c:pt>
                <c:pt idx="236">
                  <c:v>217.73267691782101</c:v>
                </c:pt>
                <c:pt idx="237">
                  <c:v>222.31411038306001</c:v>
                </c:pt>
                <c:pt idx="238">
                  <c:v>228.398562866563</c:v>
                </c:pt>
                <c:pt idx="239">
                  <c:v>233.97410552211599</c:v>
                </c:pt>
                <c:pt idx="240">
                  <c:v>242.21355458424</c:v>
                </c:pt>
                <c:pt idx="241">
                  <c:v>239.53808119656401</c:v>
                </c:pt>
                <c:pt idx="242">
                  <c:v>220.19064202272801</c:v>
                </c:pt>
                <c:pt idx="243">
                  <c:v>190.46417554979601</c:v>
                </c:pt>
                <c:pt idx="244">
                  <c:v>210.86766153581499</c:v>
                </c:pt>
                <c:pt idx="245">
                  <c:v>220.03851088363399</c:v>
                </c:pt>
                <c:pt idx="246">
                  <c:v>227.06929039046599</c:v>
                </c:pt>
                <c:pt idx="247">
                  <c:v>239.07831171711601</c:v>
                </c:pt>
                <c:pt idx="248">
                  <c:v>253.71112567794401</c:v>
                </c:pt>
                <c:pt idx="249">
                  <c:v>245.530664573373</c:v>
                </c:pt>
                <c:pt idx="250">
                  <c:v>239.56215977566399</c:v>
                </c:pt>
                <c:pt idx="251">
                  <c:v>269.09129192563</c:v>
                </c:pt>
                <c:pt idx="252">
                  <c:v>281.58505702262403</c:v>
                </c:pt>
                <c:pt idx="253">
                  <c:v>280.30439545564099</c:v>
                </c:pt>
                <c:pt idx="254">
                  <c:v>286.79721297728798</c:v>
                </c:pt>
                <c:pt idx="255">
                  <c:v>294.457377450509</c:v>
                </c:pt>
                <c:pt idx="256">
                  <c:v>307.33179817477497</c:v>
                </c:pt>
                <c:pt idx="257">
                  <c:v>312.11462322213401</c:v>
                </c:pt>
                <c:pt idx="258">
                  <c:v>316.22800443867698</c:v>
                </c:pt>
                <c:pt idx="259">
                  <c:v>318.40651073520002</c:v>
                </c:pt>
                <c:pt idx="260">
                  <c:v>326.37600975560599</c:v>
                </c:pt>
                <c:pt idx="261">
                  <c:v>312.89349770121498</c:v>
                </c:pt>
                <c:pt idx="262">
                  <c:v>328.86468367833697</c:v>
                </c:pt>
                <c:pt idx="263">
                  <c:v>320.94547292234199</c:v>
                </c:pt>
                <c:pt idx="264">
                  <c:v>333.78345106028502</c:v>
                </c:pt>
                <c:pt idx="265">
                  <c:v>317.39054423113498</c:v>
                </c:pt>
                <c:pt idx="266">
                  <c:v>309.19322170981002</c:v>
                </c:pt>
                <c:pt idx="267">
                  <c:v>315.89004246039798</c:v>
                </c:pt>
                <c:pt idx="268">
                  <c:v>290.60562408794101</c:v>
                </c:pt>
                <c:pt idx="269">
                  <c:v>290.94570866149502</c:v>
                </c:pt>
                <c:pt idx="270">
                  <c:v>266.42004481284499</c:v>
                </c:pt>
                <c:pt idx="271">
                  <c:v>285.02482901296099</c:v>
                </c:pt>
                <c:pt idx="272">
                  <c:v>274.53166860634701</c:v>
                </c:pt>
                <c:pt idx="273">
                  <c:v>248.25094381339099</c:v>
                </c:pt>
                <c:pt idx="274">
                  <c:v>263.23215337526</c:v>
                </c:pt>
                <c:pt idx="275">
                  <c:v>283.64933233774201</c:v>
                </c:pt>
                <c:pt idx="276">
                  <c:v>272.48745909054202</c:v>
                </c:pt>
                <c:pt idx="277">
                  <c:v>292.01850441128698</c:v>
                </c:pt>
                <c:pt idx="278">
                  <c:v>283.64925337401502</c:v>
                </c:pt>
                <c:pt idx="279">
                  <c:v>292.39489169897502</c:v>
                </c:pt>
                <c:pt idx="280">
                  <c:v>296.59735628558599</c:v>
                </c:pt>
                <c:pt idx="281">
                  <c:v>293.42064404288499</c:v>
                </c:pt>
                <c:pt idx="282">
                  <c:v>310.45692224602601</c:v>
                </c:pt>
                <c:pt idx="283">
                  <c:v>321.82211491249802</c:v>
                </c:pt>
                <c:pt idx="284">
                  <c:v>312.82914399406798</c:v>
                </c:pt>
                <c:pt idx="285">
                  <c:v>299.89339739603201</c:v>
                </c:pt>
                <c:pt idx="286">
                  <c:v>290.87654697075902</c:v>
                </c:pt>
                <c:pt idx="287">
                  <c:v>317.72324343140599</c:v>
                </c:pt>
                <c:pt idx="288">
                  <c:v>332.98475255596099</c:v>
                </c:pt>
                <c:pt idx="289">
                  <c:v>334.93679948090897</c:v>
                </c:pt>
                <c:pt idx="290">
                  <c:v>349.31005238377202</c:v>
                </c:pt>
                <c:pt idx="291">
                  <c:v>360.27729301147002</c:v>
                </c:pt>
                <c:pt idx="292">
                  <c:v>348.39067206513198</c:v>
                </c:pt>
                <c:pt idx="293">
                  <c:v>362.54007637642502</c:v>
                </c:pt>
                <c:pt idx="294">
                  <c:v>370.61461757410501</c:v>
                </c:pt>
                <c:pt idx="295">
                  <c:v>376.59169937099699</c:v>
                </c:pt>
                <c:pt idx="296">
                  <c:v>386.15581114193702</c:v>
                </c:pt>
                <c:pt idx="297">
                  <c:v>395.12663131290498</c:v>
                </c:pt>
                <c:pt idx="298">
                  <c:v>386.25729624653599</c:v>
                </c:pt>
                <c:pt idx="299">
                  <c:v>400.70474182765503</c:v>
                </c:pt>
                <c:pt idx="300">
                  <c:v>391.21940936324802</c:v>
                </c:pt>
                <c:pt idx="301">
                  <c:v>404.35106264867102</c:v>
                </c:pt>
                <c:pt idx="302">
                  <c:v>401.915104178268</c:v>
                </c:pt>
                <c:pt idx="303">
                  <c:v>386.03758990392902</c:v>
                </c:pt>
                <c:pt idx="304">
                  <c:v>389.63799457861103</c:v>
                </c:pt>
                <c:pt idx="305">
                  <c:v>412.03394582641801</c:v>
                </c:pt>
                <c:pt idx="306">
                  <c:v>430.53471136478697</c:v>
                </c:pt>
                <c:pt idx="307">
                  <c:v>436.37357464210697</c:v>
                </c:pt>
                <c:pt idx="308">
                  <c:v>447.148002397406</c:v>
                </c:pt>
                <c:pt idx="309">
                  <c:v>463.353523800532</c:v>
                </c:pt>
                <c:pt idx="310">
                  <c:v>473.71684877278102</c:v>
                </c:pt>
                <c:pt idx="311">
                  <c:v>473.66427662433802</c:v>
                </c:pt>
                <c:pt idx="312">
                  <c:v>478.60767166847199</c:v>
                </c:pt>
                <c:pt idx="313">
                  <c:v>492.79568318138797</c:v>
                </c:pt>
                <c:pt idx="314">
                  <c:v>499.13088806351402</c:v>
                </c:pt>
                <c:pt idx="315">
                  <c:v>463.28475426393197</c:v>
                </c:pt>
                <c:pt idx="316">
                  <c:v>510.41729452543598</c:v>
                </c:pt>
                <c:pt idx="317">
                  <c:v>536.75303489886903</c:v>
                </c:pt>
                <c:pt idx="318">
                  <c:v>532.44754858066995</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6F4B-40BE-B6B2-DFA718910D4C}"/>
            </c:ext>
          </c:extLst>
        </c:ser>
        <c:ser>
          <c:idx val="1"/>
          <c:order val="1"/>
          <c:tx>
            <c:strRef>
              <c:f>Sheet1!$C$1</c:f>
              <c:strCache>
                <c:ptCount val="1"/>
                <c:pt idx="0">
                  <c:v>blue line</c:v>
                </c:pt>
              </c:strCache>
            </c:strRef>
          </c:tx>
          <c:spPr>
            <a:ln w="6350">
              <a:solidFill>
                <a:srgbClr val="35627D"/>
              </a:solidFill>
            </a:ln>
          </c:spPr>
          <c:marker>
            <c:symbol val="none"/>
          </c:marker>
          <c:cat>
            <c:numRef>
              <c:f>Sheet1!$A$2:$A$320</c:f>
              <c:numCache>
                <c:formatCode>m/d/yyyy</c:formatCode>
                <c:ptCount val="319"/>
                <c:pt idx="0">
                  <c:v>36525</c:v>
                </c:pt>
                <c:pt idx="1">
                  <c:v>36556</c:v>
                </c:pt>
                <c:pt idx="2">
                  <c:v>36585</c:v>
                </c:pt>
                <c:pt idx="3">
                  <c:v>36616</c:v>
                </c:pt>
                <c:pt idx="4">
                  <c:v>36646</c:v>
                </c:pt>
                <c:pt idx="5">
                  <c:v>36677</c:v>
                </c:pt>
                <c:pt idx="6">
                  <c:v>36707</c:v>
                </c:pt>
                <c:pt idx="7">
                  <c:v>36738</c:v>
                </c:pt>
                <c:pt idx="8">
                  <c:v>36769</c:v>
                </c:pt>
                <c:pt idx="9">
                  <c:v>36799</c:v>
                </c:pt>
                <c:pt idx="10">
                  <c:v>36830</c:v>
                </c:pt>
                <c:pt idx="11">
                  <c:v>36860</c:v>
                </c:pt>
                <c:pt idx="12">
                  <c:v>36891</c:v>
                </c:pt>
                <c:pt idx="13">
                  <c:v>36922</c:v>
                </c:pt>
                <c:pt idx="14">
                  <c:v>36950</c:v>
                </c:pt>
                <c:pt idx="15">
                  <c:v>36981</c:v>
                </c:pt>
                <c:pt idx="16">
                  <c:v>37011</c:v>
                </c:pt>
                <c:pt idx="17">
                  <c:v>37042</c:v>
                </c:pt>
                <c:pt idx="18">
                  <c:v>37072</c:v>
                </c:pt>
                <c:pt idx="19">
                  <c:v>37103</c:v>
                </c:pt>
                <c:pt idx="20">
                  <c:v>37134</c:v>
                </c:pt>
                <c:pt idx="21">
                  <c:v>37164</c:v>
                </c:pt>
                <c:pt idx="22">
                  <c:v>37195</c:v>
                </c:pt>
                <c:pt idx="23">
                  <c:v>37225</c:v>
                </c:pt>
                <c:pt idx="24">
                  <c:v>37256</c:v>
                </c:pt>
                <c:pt idx="25">
                  <c:v>37287</c:v>
                </c:pt>
                <c:pt idx="26">
                  <c:v>37315</c:v>
                </c:pt>
                <c:pt idx="27">
                  <c:v>37346</c:v>
                </c:pt>
                <c:pt idx="28">
                  <c:v>37376</c:v>
                </c:pt>
                <c:pt idx="29">
                  <c:v>37407</c:v>
                </c:pt>
                <c:pt idx="30">
                  <c:v>37437</c:v>
                </c:pt>
                <c:pt idx="31">
                  <c:v>37468</c:v>
                </c:pt>
                <c:pt idx="32">
                  <c:v>37499</c:v>
                </c:pt>
                <c:pt idx="33">
                  <c:v>37529</c:v>
                </c:pt>
                <c:pt idx="34">
                  <c:v>37560</c:v>
                </c:pt>
                <c:pt idx="35">
                  <c:v>37590</c:v>
                </c:pt>
                <c:pt idx="36">
                  <c:v>37621</c:v>
                </c:pt>
                <c:pt idx="37">
                  <c:v>37652</c:v>
                </c:pt>
                <c:pt idx="38">
                  <c:v>37680</c:v>
                </c:pt>
                <c:pt idx="39">
                  <c:v>37711</c:v>
                </c:pt>
                <c:pt idx="40">
                  <c:v>37741</c:v>
                </c:pt>
                <c:pt idx="41">
                  <c:v>37772</c:v>
                </c:pt>
                <c:pt idx="42">
                  <c:v>37802</c:v>
                </c:pt>
                <c:pt idx="43">
                  <c:v>37833</c:v>
                </c:pt>
                <c:pt idx="44">
                  <c:v>37864</c:v>
                </c:pt>
                <c:pt idx="45">
                  <c:v>37894</c:v>
                </c:pt>
                <c:pt idx="46">
                  <c:v>37925</c:v>
                </c:pt>
                <c:pt idx="47">
                  <c:v>37955</c:v>
                </c:pt>
                <c:pt idx="48">
                  <c:v>37986</c:v>
                </c:pt>
                <c:pt idx="49">
                  <c:v>38017</c:v>
                </c:pt>
                <c:pt idx="50">
                  <c:v>38046</c:v>
                </c:pt>
                <c:pt idx="51">
                  <c:v>38077</c:v>
                </c:pt>
                <c:pt idx="52">
                  <c:v>38107</c:v>
                </c:pt>
                <c:pt idx="53">
                  <c:v>38138</c:v>
                </c:pt>
                <c:pt idx="54">
                  <c:v>38168</c:v>
                </c:pt>
                <c:pt idx="55">
                  <c:v>38199</c:v>
                </c:pt>
                <c:pt idx="56">
                  <c:v>38230</c:v>
                </c:pt>
                <c:pt idx="57">
                  <c:v>38260</c:v>
                </c:pt>
                <c:pt idx="58">
                  <c:v>38291</c:v>
                </c:pt>
                <c:pt idx="59">
                  <c:v>38321</c:v>
                </c:pt>
                <c:pt idx="60">
                  <c:v>38352</c:v>
                </c:pt>
                <c:pt idx="61">
                  <c:v>38383</c:v>
                </c:pt>
                <c:pt idx="62">
                  <c:v>38411</c:v>
                </c:pt>
                <c:pt idx="63">
                  <c:v>38442</c:v>
                </c:pt>
                <c:pt idx="64">
                  <c:v>38472</c:v>
                </c:pt>
                <c:pt idx="65">
                  <c:v>38503</c:v>
                </c:pt>
                <c:pt idx="66">
                  <c:v>38533</c:v>
                </c:pt>
                <c:pt idx="67">
                  <c:v>38564</c:v>
                </c:pt>
                <c:pt idx="68">
                  <c:v>38595</c:v>
                </c:pt>
                <c:pt idx="69">
                  <c:v>38625</c:v>
                </c:pt>
                <c:pt idx="70">
                  <c:v>38656</c:v>
                </c:pt>
                <c:pt idx="71">
                  <c:v>38686</c:v>
                </c:pt>
                <c:pt idx="72">
                  <c:v>38717</c:v>
                </c:pt>
                <c:pt idx="73">
                  <c:v>38748</c:v>
                </c:pt>
                <c:pt idx="74">
                  <c:v>38776</c:v>
                </c:pt>
                <c:pt idx="75">
                  <c:v>38807</c:v>
                </c:pt>
                <c:pt idx="76">
                  <c:v>38837</c:v>
                </c:pt>
                <c:pt idx="77">
                  <c:v>38868</c:v>
                </c:pt>
                <c:pt idx="78">
                  <c:v>38898</c:v>
                </c:pt>
                <c:pt idx="79">
                  <c:v>38929</c:v>
                </c:pt>
                <c:pt idx="80">
                  <c:v>38960</c:v>
                </c:pt>
                <c:pt idx="81">
                  <c:v>38990</c:v>
                </c:pt>
                <c:pt idx="82">
                  <c:v>39021</c:v>
                </c:pt>
                <c:pt idx="83">
                  <c:v>39051</c:v>
                </c:pt>
                <c:pt idx="84">
                  <c:v>39082</c:v>
                </c:pt>
                <c:pt idx="85">
                  <c:v>39113</c:v>
                </c:pt>
                <c:pt idx="86">
                  <c:v>39141</c:v>
                </c:pt>
                <c:pt idx="87">
                  <c:v>39172</c:v>
                </c:pt>
                <c:pt idx="88">
                  <c:v>39202</c:v>
                </c:pt>
                <c:pt idx="89">
                  <c:v>39233</c:v>
                </c:pt>
                <c:pt idx="90">
                  <c:v>39263</c:v>
                </c:pt>
                <c:pt idx="91">
                  <c:v>39294</c:v>
                </c:pt>
                <c:pt idx="92">
                  <c:v>39325</c:v>
                </c:pt>
                <c:pt idx="93">
                  <c:v>39355</c:v>
                </c:pt>
                <c:pt idx="94">
                  <c:v>39386</c:v>
                </c:pt>
                <c:pt idx="95">
                  <c:v>39416</c:v>
                </c:pt>
                <c:pt idx="96">
                  <c:v>39447</c:v>
                </c:pt>
                <c:pt idx="97">
                  <c:v>39478</c:v>
                </c:pt>
                <c:pt idx="98">
                  <c:v>39507</c:v>
                </c:pt>
                <c:pt idx="99">
                  <c:v>39538</c:v>
                </c:pt>
                <c:pt idx="100">
                  <c:v>39568</c:v>
                </c:pt>
                <c:pt idx="101">
                  <c:v>39599</c:v>
                </c:pt>
                <c:pt idx="102">
                  <c:v>39629</c:v>
                </c:pt>
                <c:pt idx="103">
                  <c:v>39660</c:v>
                </c:pt>
                <c:pt idx="104">
                  <c:v>39691</c:v>
                </c:pt>
                <c:pt idx="105">
                  <c:v>39721</c:v>
                </c:pt>
                <c:pt idx="106">
                  <c:v>39752</c:v>
                </c:pt>
                <c:pt idx="107">
                  <c:v>39782</c:v>
                </c:pt>
                <c:pt idx="108">
                  <c:v>39813</c:v>
                </c:pt>
                <c:pt idx="109">
                  <c:v>39844</c:v>
                </c:pt>
                <c:pt idx="110">
                  <c:v>39872</c:v>
                </c:pt>
                <c:pt idx="111">
                  <c:v>39903</c:v>
                </c:pt>
                <c:pt idx="112">
                  <c:v>39933</c:v>
                </c:pt>
                <c:pt idx="113">
                  <c:v>39964</c:v>
                </c:pt>
                <c:pt idx="114">
                  <c:v>39994</c:v>
                </c:pt>
                <c:pt idx="115">
                  <c:v>40025</c:v>
                </c:pt>
                <c:pt idx="116">
                  <c:v>40056</c:v>
                </c:pt>
                <c:pt idx="117">
                  <c:v>40086</c:v>
                </c:pt>
                <c:pt idx="118">
                  <c:v>40117</c:v>
                </c:pt>
                <c:pt idx="119">
                  <c:v>40147</c:v>
                </c:pt>
                <c:pt idx="120">
                  <c:v>40178</c:v>
                </c:pt>
                <c:pt idx="121">
                  <c:v>40209</c:v>
                </c:pt>
                <c:pt idx="122">
                  <c:v>40237</c:v>
                </c:pt>
                <c:pt idx="123">
                  <c:v>40268</c:v>
                </c:pt>
                <c:pt idx="124">
                  <c:v>40298</c:v>
                </c:pt>
                <c:pt idx="125">
                  <c:v>40329</c:v>
                </c:pt>
                <c:pt idx="126">
                  <c:v>40359</c:v>
                </c:pt>
                <c:pt idx="127">
                  <c:v>40390</c:v>
                </c:pt>
                <c:pt idx="128">
                  <c:v>40421</c:v>
                </c:pt>
                <c:pt idx="129">
                  <c:v>40451</c:v>
                </c:pt>
                <c:pt idx="130">
                  <c:v>40482</c:v>
                </c:pt>
                <c:pt idx="131">
                  <c:v>40512</c:v>
                </c:pt>
                <c:pt idx="132">
                  <c:v>40543</c:v>
                </c:pt>
                <c:pt idx="133">
                  <c:v>40574</c:v>
                </c:pt>
                <c:pt idx="134">
                  <c:v>40602</c:v>
                </c:pt>
                <c:pt idx="135">
                  <c:v>40633</c:v>
                </c:pt>
                <c:pt idx="136">
                  <c:v>40663</c:v>
                </c:pt>
                <c:pt idx="137">
                  <c:v>40694</c:v>
                </c:pt>
                <c:pt idx="138">
                  <c:v>40724</c:v>
                </c:pt>
                <c:pt idx="139">
                  <c:v>40755</c:v>
                </c:pt>
                <c:pt idx="140">
                  <c:v>40786</c:v>
                </c:pt>
                <c:pt idx="141">
                  <c:v>40816</c:v>
                </c:pt>
                <c:pt idx="142">
                  <c:v>40847</c:v>
                </c:pt>
                <c:pt idx="143">
                  <c:v>40877</c:v>
                </c:pt>
                <c:pt idx="144">
                  <c:v>40908</c:v>
                </c:pt>
                <c:pt idx="145">
                  <c:v>40939</c:v>
                </c:pt>
                <c:pt idx="146">
                  <c:v>40968</c:v>
                </c:pt>
                <c:pt idx="147">
                  <c:v>40999</c:v>
                </c:pt>
                <c:pt idx="148">
                  <c:v>41029</c:v>
                </c:pt>
                <c:pt idx="149">
                  <c:v>41060</c:v>
                </c:pt>
                <c:pt idx="150">
                  <c:v>41090</c:v>
                </c:pt>
                <c:pt idx="151">
                  <c:v>41121</c:v>
                </c:pt>
                <c:pt idx="152">
                  <c:v>41152</c:v>
                </c:pt>
                <c:pt idx="153">
                  <c:v>41182</c:v>
                </c:pt>
                <c:pt idx="154">
                  <c:v>41213</c:v>
                </c:pt>
                <c:pt idx="155">
                  <c:v>41243</c:v>
                </c:pt>
                <c:pt idx="156">
                  <c:v>41274</c:v>
                </c:pt>
                <c:pt idx="157">
                  <c:v>41305</c:v>
                </c:pt>
                <c:pt idx="158">
                  <c:v>41333</c:v>
                </c:pt>
                <c:pt idx="159">
                  <c:v>41364</c:v>
                </c:pt>
                <c:pt idx="160">
                  <c:v>41394</c:v>
                </c:pt>
                <c:pt idx="161">
                  <c:v>41425</c:v>
                </c:pt>
                <c:pt idx="162">
                  <c:v>41455</c:v>
                </c:pt>
                <c:pt idx="163">
                  <c:v>41486</c:v>
                </c:pt>
                <c:pt idx="164">
                  <c:v>41517</c:v>
                </c:pt>
                <c:pt idx="165">
                  <c:v>41547</c:v>
                </c:pt>
                <c:pt idx="166">
                  <c:v>41578</c:v>
                </c:pt>
                <c:pt idx="167">
                  <c:v>41608</c:v>
                </c:pt>
                <c:pt idx="168">
                  <c:v>41639</c:v>
                </c:pt>
                <c:pt idx="169">
                  <c:v>41670</c:v>
                </c:pt>
                <c:pt idx="170">
                  <c:v>41698</c:v>
                </c:pt>
                <c:pt idx="171">
                  <c:v>41729</c:v>
                </c:pt>
                <c:pt idx="172">
                  <c:v>41759</c:v>
                </c:pt>
                <c:pt idx="173">
                  <c:v>41790</c:v>
                </c:pt>
                <c:pt idx="174">
                  <c:v>41820</c:v>
                </c:pt>
                <c:pt idx="175">
                  <c:v>41851</c:v>
                </c:pt>
                <c:pt idx="176">
                  <c:v>41882</c:v>
                </c:pt>
                <c:pt idx="177">
                  <c:v>41912</c:v>
                </c:pt>
                <c:pt idx="178">
                  <c:v>41943</c:v>
                </c:pt>
                <c:pt idx="179">
                  <c:v>41973</c:v>
                </c:pt>
                <c:pt idx="180">
                  <c:v>42004</c:v>
                </c:pt>
                <c:pt idx="181">
                  <c:v>42035</c:v>
                </c:pt>
                <c:pt idx="182">
                  <c:v>42063</c:v>
                </c:pt>
                <c:pt idx="183">
                  <c:v>42094</c:v>
                </c:pt>
                <c:pt idx="184">
                  <c:v>42124</c:v>
                </c:pt>
                <c:pt idx="185">
                  <c:v>42155</c:v>
                </c:pt>
                <c:pt idx="186">
                  <c:v>42185</c:v>
                </c:pt>
                <c:pt idx="187">
                  <c:v>42216</c:v>
                </c:pt>
                <c:pt idx="188">
                  <c:v>42247</c:v>
                </c:pt>
                <c:pt idx="189">
                  <c:v>42277</c:v>
                </c:pt>
                <c:pt idx="190">
                  <c:v>42308</c:v>
                </c:pt>
                <c:pt idx="191">
                  <c:v>42338</c:v>
                </c:pt>
                <c:pt idx="192">
                  <c:v>42369</c:v>
                </c:pt>
                <c:pt idx="193">
                  <c:v>42400</c:v>
                </c:pt>
                <c:pt idx="194">
                  <c:v>42429</c:v>
                </c:pt>
                <c:pt idx="195">
                  <c:v>42460</c:v>
                </c:pt>
                <c:pt idx="196">
                  <c:v>42490</c:v>
                </c:pt>
                <c:pt idx="197">
                  <c:v>42521</c:v>
                </c:pt>
                <c:pt idx="198">
                  <c:v>42551</c:v>
                </c:pt>
                <c:pt idx="199">
                  <c:v>42582</c:v>
                </c:pt>
                <c:pt idx="200">
                  <c:v>42613</c:v>
                </c:pt>
                <c:pt idx="201">
                  <c:v>42643</c:v>
                </c:pt>
                <c:pt idx="202">
                  <c:v>42674</c:v>
                </c:pt>
                <c:pt idx="203">
                  <c:v>42704</c:v>
                </c:pt>
                <c:pt idx="204">
                  <c:v>42735</c:v>
                </c:pt>
                <c:pt idx="205">
                  <c:v>42766</c:v>
                </c:pt>
                <c:pt idx="206">
                  <c:v>42794</c:v>
                </c:pt>
                <c:pt idx="207">
                  <c:v>42825</c:v>
                </c:pt>
                <c:pt idx="208">
                  <c:v>42855</c:v>
                </c:pt>
                <c:pt idx="209">
                  <c:v>42886</c:v>
                </c:pt>
                <c:pt idx="210">
                  <c:v>42916</c:v>
                </c:pt>
                <c:pt idx="211">
                  <c:v>42947</c:v>
                </c:pt>
                <c:pt idx="212">
                  <c:v>42978</c:v>
                </c:pt>
                <c:pt idx="213">
                  <c:v>43008</c:v>
                </c:pt>
                <c:pt idx="214">
                  <c:v>43039</c:v>
                </c:pt>
                <c:pt idx="215">
                  <c:v>43069</c:v>
                </c:pt>
                <c:pt idx="216">
                  <c:v>43100</c:v>
                </c:pt>
                <c:pt idx="217">
                  <c:v>43131</c:v>
                </c:pt>
                <c:pt idx="218">
                  <c:v>43159</c:v>
                </c:pt>
                <c:pt idx="219">
                  <c:v>43190</c:v>
                </c:pt>
                <c:pt idx="220">
                  <c:v>43220</c:v>
                </c:pt>
                <c:pt idx="221">
                  <c:v>43251</c:v>
                </c:pt>
                <c:pt idx="222">
                  <c:v>43281</c:v>
                </c:pt>
                <c:pt idx="223">
                  <c:v>43312</c:v>
                </c:pt>
                <c:pt idx="224">
                  <c:v>43343</c:v>
                </c:pt>
                <c:pt idx="225">
                  <c:v>43373</c:v>
                </c:pt>
                <c:pt idx="226">
                  <c:v>43404</c:v>
                </c:pt>
                <c:pt idx="227">
                  <c:v>43434</c:v>
                </c:pt>
                <c:pt idx="228">
                  <c:v>43465</c:v>
                </c:pt>
                <c:pt idx="229">
                  <c:v>43496</c:v>
                </c:pt>
                <c:pt idx="230">
                  <c:v>43524</c:v>
                </c:pt>
                <c:pt idx="231">
                  <c:v>43555</c:v>
                </c:pt>
                <c:pt idx="232">
                  <c:v>43585</c:v>
                </c:pt>
                <c:pt idx="233">
                  <c:v>43616</c:v>
                </c:pt>
                <c:pt idx="234">
                  <c:v>43646</c:v>
                </c:pt>
                <c:pt idx="235">
                  <c:v>43677</c:v>
                </c:pt>
                <c:pt idx="236">
                  <c:v>43708</c:v>
                </c:pt>
                <c:pt idx="237">
                  <c:v>43738</c:v>
                </c:pt>
                <c:pt idx="238">
                  <c:v>43769</c:v>
                </c:pt>
                <c:pt idx="239">
                  <c:v>43799</c:v>
                </c:pt>
                <c:pt idx="240">
                  <c:v>43830</c:v>
                </c:pt>
                <c:pt idx="241">
                  <c:v>43861</c:v>
                </c:pt>
                <c:pt idx="242">
                  <c:v>43890</c:v>
                </c:pt>
                <c:pt idx="243">
                  <c:v>43921</c:v>
                </c:pt>
                <c:pt idx="244">
                  <c:v>43951</c:v>
                </c:pt>
                <c:pt idx="245">
                  <c:v>43982</c:v>
                </c:pt>
                <c:pt idx="246">
                  <c:v>44012</c:v>
                </c:pt>
                <c:pt idx="247">
                  <c:v>44043</c:v>
                </c:pt>
                <c:pt idx="248">
                  <c:v>44074</c:v>
                </c:pt>
                <c:pt idx="249">
                  <c:v>44104</c:v>
                </c:pt>
                <c:pt idx="250">
                  <c:v>44135</c:v>
                </c:pt>
                <c:pt idx="251">
                  <c:v>44165</c:v>
                </c:pt>
                <c:pt idx="252">
                  <c:v>44196</c:v>
                </c:pt>
                <c:pt idx="253">
                  <c:v>44227</c:v>
                </c:pt>
                <c:pt idx="254">
                  <c:v>44255</c:v>
                </c:pt>
                <c:pt idx="255">
                  <c:v>44286</c:v>
                </c:pt>
                <c:pt idx="256">
                  <c:v>44316</c:v>
                </c:pt>
                <c:pt idx="257">
                  <c:v>44347</c:v>
                </c:pt>
                <c:pt idx="258">
                  <c:v>44377</c:v>
                </c:pt>
                <c:pt idx="259">
                  <c:v>44408</c:v>
                </c:pt>
                <c:pt idx="260">
                  <c:v>44439</c:v>
                </c:pt>
                <c:pt idx="261">
                  <c:v>44469</c:v>
                </c:pt>
                <c:pt idx="262">
                  <c:v>44500</c:v>
                </c:pt>
                <c:pt idx="263">
                  <c:v>44530</c:v>
                </c:pt>
                <c:pt idx="264">
                  <c:v>44561</c:v>
                </c:pt>
                <c:pt idx="265">
                  <c:v>44592</c:v>
                </c:pt>
                <c:pt idx="266">
                  <c:v>44620</c:v>
                </c:pt>
                <c:pt idx="267">
                  <c:v>44651</c:v>
                </c:pt>
                <c:pt idx="268">
                  <c:v>44681</c:v>
                </c:pt>
                <c:pt idx="269">
                  <c:v>44712</c:v>
                </c:pt>
                <c:pt idx="270">
                  <c:v>44742</c:v>
                </c:pt>
                <c:pt idx="271">
                  <c:v>44773</c:v>
                </c:pt>
                <c:pt idx="272">
                  <c:v>44804</c:v>
                </c:pt>
                <c:pt idx="273">
                  <c:v>44834</c:v>
                </c:pt>
                <c:pt idx="274">
                  <c:v>44865</c:v>
                </c:pt>
                <c:pt idx="275">
                  <c:v>44895</c:v>
                </c:pt>
                <c:pt idx="276">
                  <c:v>44926</c:v>
                </c:pt>
                <c:pt idx="277">
                  <c:v>44957</c:v>
                </c:pt>
                <c:pt idx="278">
                  <c:v>44985</c:v>
                </c:pt>
                <c:pt idx="279">
                  <c:v>45016</c:v>
                </c:pt>
                <c:pt idx="280">
                  <c:v>45046</c:v>
                </c:pt>
                <c:pt idx="281">
                  <c:v>45077</c:v>
                </c:pt>
                <c:pt idx="282">
                  <c:v>45107</c:v>
                </c:pt>
                <c:pt idx="283">
                  <c:v>45138</c:v>
                </c:pt>
                <c:pt idx="284">
                  <c:v>45169</c:v>
                </c:pt>
                <c:pt idx="285">
                  <c:v>45199</c:v>
                </c:pt>
                <c:pt idx="286">
                  <c:v>45230</c:v>
                </c:pt>
                <c:pt idx="287">
                  <c:v>45260</c:v>
                </c:pt>
                <c:pt idx="288">
                  <c:v>45291</c:v>
                </c:pt>
                <c:pt idx="289">
                  <c:v>45322</c:v>
                </c:pt>
                <c:pt idx="290">
                  <c:v>45351</c:v>
                </c:pt>
                <c:pt idx="291">
                  <c:v>45382</c:v>
                </c:pt>
                <c:pt idx="292">
                  <c:v>45412</c:v>
                </c:pt>
                <c:pt idx="293">
                  <c:v>45443</c:v>
                </c:pt>
                <c:pt idx="294">
                  <c:v>45473</c:v>
                </c:pt>
                <c:pt idx="295">
                  <c:v>45504</c:v>
                </c:pt>
                <c:pt idx="296">
                  <c:v>45535</c:v>
                </c:pt>
                <c:pt idx="297">
                  <c:v>45565</c:v>
                </c:pt>
                <c:pt idx="298">
                  <c:v>45596</c:v>
                </c:pt>
                <c:pt idx="299">
                  <c:v>45626</c:v>
                </c:pt>
                <c:pt idx="300">
                  <c:v>45657</c:v>
                </c:pt>
                <c:pt idx="301">
                  <c:v>45688</c:v>
                </c:pt>
                <c:pt idx="302">
                  <c:v>45716</c:v>
                </c:pt>
                <c:pt idx="303">
                  <c:v>45747</c:v>
                </c:pt>
                <c:pt idx="304">
                  <c:v>45777</c:v>
                </c:pt>
                <c:pt idx="305">
                  <c:v>45808</c:v>
                </c:pt>
                <c:pt idx="306">
                  <c:v>45838</c:v>
                </c:pt>
                <c:pt idx="307">
                  <c:v>45869</c:v>
                </c:pt>
                <c:pt idx="308">
                  <c:v>45900</c:v>
                </c:pt>
                <c:pt idx="309">
                  <c:v>45930</c:v>
                </c:pt>
                <c:pt idx="310">
                  <c:v>45961</c:v>
                </c:pt>
                <c:pt idx="311">
                  <c:v>45991</c:v>
                </c:pt>
                <c:pt idx="312">
                  <c:v>46022</c:v>
                </c:pt>
                <c:pt idx="313">
                  <c:v>46053</c:v>
                </c:pt>
                <c:pt idx="314">
                  <c:v>46081</c:v>
                </c:pt>
                <c:pt idx="315">
                  <c:v>46112</c:v>
                </c:pt>
                <c:pt idx="316">
                  <c:v>46142</c:v>
                </c:pt>
                <c:pt idx="317">
                  <c:v>46173</c:v>
                </c:pt>
                <c:pt idx="318">
                  <c:v>46203</c:v>
                </c:pt>
              </c:numCache>
            </c:numRef>
          </c:cat>
          <c:val>
            <c:numRef>
              <c:f>Sheet1!$C$2:$C$320</c:f>
              <c:numCache>
                <c:formatCode>General</c:formatCode>
                <c:ptCount val="319"/>
                <c:pt idx="306" formatCode="_(* #,##0.00_);_(* \(#,##0.00\);_(* &quot;-&quot;??_);_(@_)">
                  <c:v>430.53471136478697</c:v>
                </c:pt>
                <c:pt idx="307" formatCode="_(* #,##0.00_);_(* \(#,##0.00\);_(* &quot;-&quot;??_);_(@_)">
                  <c:v>436.37357464210697</c:v>
                </c:pt>
                <c:pt idx="308" formatCode="_(* #,##0.00_);_(* \(#,##0.00\);_(* &quot;-&quot;??_);_(@_)">
                  <c:v>447.148002397406</c:v>
                </c:pt>
                <c:pt idx="309" formatCode="_(* #,##0.00_);_(* \(#,##0.00\);_(* &quot;-&quot;??_);_(@_)">
                  <c:v>463.353523800532</c:v>
                </c:pt>
                <c:pt idx="310" formatCode="_(* #,##0.00_);_(* \(#,##0.00\);_(* &quot;-&quot;??_);_(@_)">
                  <c:v>473.71684877278102</c:v>
                </c:pt>
                <c:pt idx="311" formatCode="_(* #,##0.00_);_(* \(#,##0.00\);_(* &quot;-&quot;??_);_(@_)">
                  <c:v>473.66427662433802</c:v>
                </c:pt>
                <c:pt idx="312" formatCode="_(* #,##0.00_);_(* \(#,##0.00\);_(* &quot;-&quot;??_);_(@_)">
                  <c:v>478.60767166847199</c:v>
                </c:pt>
                <c:pt idx="313" formatCode="_(* #,##0.00_);_(* \(#,##0.00\);_(* &quot;-&quot;??_);_(@_)">
                  <c:v>492.79568318138797</c:v>
                </c:pt>
                <c:pt idx="314" formatCode="_(* #,##0.00_);_(* \(#,##0.00\);_(* &quot;-&quot;??_);_(@_)">
                  <c:v>499.13088806351402</c:v>
                </c:pt>
                <c:pt idx="315" formatCode="_(* #,##0.00_);_(* \(#,##0.00\);_(* &quot;-&quot;??_);_(@_)">
                  <c:v>463.28475426393197</c:v>
                </c:pt>
                <c:pt idx="316" formatCode="_(* #,##0.00_);_(* \(#,##0.00\);_(* &quot;-&quot;??_);_(@_)">
                  <c:v>510.41729452543598</c:v>
                </c:pt>
                <c:pt idx="317" formatCode="_(* #,##0.00_);_(* \(#,##0.00\);_(* &quot;-&quot;??_);_(@_)">
                  <c:v>536.75303489886903</c:v>
                </c:pt>
                <c:pt idx="318" formatCode="_(* #,##0.00_);_(* \(#,##0.00\);_(* &quot;-&quot;??_);_(@_)">
                  <c:v>532.44754858066995</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6F4B-40BE-B6B2-DFA718910D4C}"/>
            </c:ext>
          </c:extLst>
        </c:ser>
        <c:dLbls>
          <c:showLegendKey val="0"/>
          <c:showVal val="0"/>
          <c:showCatName val="0"/>
          <c:showSerName val="0"/>
          <c:showPercent val="0"/>
          <c:showBubbleSize val="0"/>
        </c:dLbls>
        <c:marker val="1"/>
        <c:smooth val="0"/>
        <c:axId val="43202048"/>
        <c:axId val="43203584"/>
      </c:lineChart>
      <c:dateAx>
        <c:axId val="43202048"/>
        <c:scaling>
          <c:orientation val="minMax"/>
          <c:min val="36526"/>
        </c:scaling>
        <c:delete val="0"/>
        <c:axPos val="b"/>
        <c:numFmt formatCode="yyyy" sourceLinked="0"/>
        <c:majorTickMark val="none"/>
        <c:minorTickMark val="none"/>
        <c:tickLblPos val="nextTo"/>
        <c:spPr>
          <a:noFill/>
          <a:ln w="3175">
            <a:noFill/>
          </a:ln>
        </c:spPr>
        <c:txPr>
          <a:bodyPr/>
          <a:lstStyle/>
          <a:p>
            <a:pPr>
              <a:defRPr sz="600" baseline="0" smtId="4294967295">
                <a:latin typeface="+mj-lt"/>
              </a:defRPr>
            </a:pPr>
            <a:endParaRPr lang="en-US"/>
          </a:p>
        </c:txPr>
        <c:crossAx val="43203584"/>
        <c:crosses val="autoZero"/>
        <c:auto val="0"/>
        <c:lblOffset val="100"/>
        <c:baseTimeUnit val="days"/>
        <c:majorUnit val="52"/>
        <c:majorTimeUnit val="months"/>
      </c:dateAx>
      <c:valAx>
        <c:axId val="43203584"/>
        <c:scaling>
          <c:orientation val="minMax"/>
          <c:max val="600"/>
          <c:min val="0"/>
        </c:scaling>
        <c:delete val="0"/>
        <c:axPos val="l"/>
        <c:numFmt formatCode="#,##0" sourceLinked="0"/>
        <c:majorTickMark val="none"/>
        <c:minorTickMark val="none"/>
        <c:tickLblPos val="nextTo"/>
        <c:spPr>
          <a:ln w="6350">
            <a:noFill/>
          </a:ln>
        </c:spPr>
        <c:txPr>
          <a:bodyPr/>
          <a:lstStyle/>
          <a:p>
            <a:pPr>
              <a:defRPr sz="600" baseline="0" smtId="4294967295">
                <a:latin typeface="+mj-lt"/>
              </a:defRPr>
            </a:pPr>
            <a:endParaRPr lang="en-US"/>
          </a:p>
        </c:txPr>
        <c:crossAx val="43202048"/>
        <c:crosses val="autoZero"/>
        <c:crossBetween val="between"/>
        <c:majorUnit val="250"/>
      </c:valAx>
      <c:spPr>
        <a:solidFill>
          <a:sysClr val="window" lastClr="FFFFFF">
            <a:lumMod val="75000"/>
          </a:sysClr>
        </a:solidFill>
        <a:effectLst>
          <a:outerShdw blurRad="50800" dist="50800" dir="5400000" algn="ctr" rotWithShape="0">
            <a:schemeClr val="bg1"/>
          </a:outerShdw>
        </a:effectLst>
      </c:spPr>
    </c:plotArea>
    <c:plotVisOnly val="1"/>
    <c:dispBlanksAs val="gap"/>
    <c:showDLblsOverMax val="0"/>
  </c:chart>
  <c:spPr>
    <a:noFill/>
  </c:spPr>
  <c:txPr>
    <a:bodyPr/>
    <a:lstStyle/>
    <a:p>
      <a:pPr>
        <a:defRPr sz="700" smtId="4294967295"/>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
          <c:y val="6.7407190799713135E-2"/>
          <c:w val="0.98573952913284302"/>
          <c:h val="0.90679901838302612"/>
        </c:manualLayout>
      </c:layout>
      <c:barChart>
        <c:barDir val="bar"/>
        <c:grouping val="clustered"/>
        <c:varyColors val="0"/>
        <c:ser>
          <c:idx val="0"/>
          <c:order val="0"/>
          <c:tx>
            <c:strRef>
              <c:f>'US (Qtr)'!$P$6</c:f>
              <c:strCache>
                <c:ptCount val="1"/>
                <c:pt idx="0">
                  <c:v>Returns</c:v>
                </c:pt>
              </c:strCache>
            </c:strRef>
          </c:tx>
          <c:spPr>
            <a:solidFill>
              <a:srgbClr val="35627D"/>
            </a:solidFill>
          </c:spPr>
          <c:invertIfNegative val="0"/>
          <c:dLbls>
            <c:dLbl>
              <c:idx val="0"/>
              <c:spPr/>
              <c:txPr>
                <a:bodyPr wrap="square" lIns="38100" tIns="19050" rIns="38100" bIns="19050" anchor="ctr">
                  <a:spAutoFit/>
                </a:bodyPr>
                <a:lstStyle/>
                <a:p>
                  <a:pPr>
                    <a:defRPr sz="800" smtId="4294967295">
                      <a:solidFill>
                        <a:schemeClr val="tx1"/>
                      </a:solidFill>
                      <a:latin typeface="+mn-lt"/>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0-C2A9-4B85-987D-7234C8C39905}"/>
                </c:ext>
              </c:extLst>
            </c:dLbl>
            <c:dLbl>
              <c:idx val="1"/>
              <c:spPr/>
              <c:txPr>
                <a:bodyPr wrap="square" lIns="38100" tIns="19050" rIns="38100" bIns="19050" anchor="ctr">
                  <a:spAutoFit/>
                </a:bodyPr>
                <a:lstStyle/>
                <a:p>
                  <a:pPr>
                    <a:defRPr sz="800" smtId="4294967295">
                      <a:solidFill>
                        <a:schemeClr val="tx1"/>
                      </a:solidFill>
                      <a:latin typeface="+mn-lt"/>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1-C2A9-4B85-987D-7234C8C39905}"/>
                </c:ext>
              </c:extLst>
            </c:dLbl>
            <c:dLbl>
              <c:idx val="2"/>
              <c:spPr/>
              <c:txPr>
                <a:bodyPr wrap="square" lIns="38100" tIns="19050" rIns="38100" bIns="19050" anchor="ctr">
                  <a:spAutoFit/>
                </a:bodyPr>
                <a:lstStyle/>
                <a:p>
                  <a:pPr>
                    <a:defRPr sz="800" smtId="4294967295">
                      <a:solidFill>
                        <a:schemeClr val="tx1"/>
                      </a:solidFill>
                      <a:latin typeface="+mn-lt"/>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2-C2A9-4B85-987D-7234C8C39905}"/>
                </c:ext>
              </c:extLst>
            </c:dLbl>
            <c:dLbl>
              <c:idx val="3"/>
              <c:spPr/>
              <c:txPr>
                <a:bodyPr wrap="square" lIns="38100" tIns="19050" rIns="38100" bIns="19050" anchor="ctr">
                  <a:spAutoFit/>
                </a:bodyPr>
                <a:lstStyle/>
                <a:p>
                  <a:pPr>
                    <a:defRPr sz="800" smtId="4294967295">
                      <a:solidFill>
                        <a:schemeClr val="tx1"/>
                      </a:solidFill>
                      <a:latin typeface="+mn-lt"/>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3-C2A9-4B85-987D-7234C8C39905}"/>
                </c:ext>
              </c:extLst>
            </c:dLbl>
            <c:dLbl>
              <c:idx val="4"/>
              <c:spPr/>
              <c:txPr>
                <a:bodyPr wrap="square" lIns="38100" tIns="19050" rIns="38100" bIns="19050" anchor="ctr">
                  <a:spAutoFit/>
                </a:bodyPr>
                <a:lstStyle/>
                <a:p>
                  <a:pPr>
                    <a:defRPr sz="800" smtId="4294967295">
                      <a:solidFill>
                        <a:schemeClr val="tx1"/>
                      </a:solidFill>
                      <a:latin typeface="+mn-lt"/>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4-C2A9-4B85-987D-7234C8C39905}"/>
                </c:ext>
              </c:extLst>
            </c:dLbl>
            <c:dLbl>
              <c:idx val="5"/>
              <c:spPr/>
              <c:txPr>
                <a:bodyPr wrap="square" lIns="38100" tIns="19050" rIns="38100" bIns="19050" anchor="ctr">
                  <a:spAutoFit/>
                </a:bodyPr>
                <a:lstStyle/>
                <a:p>
                  <a:pPr>
                    <a:defRPr sz="800" smtId="4294967295">
                      <a:solidFill>
                        <a:schemeClr val="tx1"/>
                      </a:solidFill>
                      <a:latin typeface="+mn-lt"/>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5-C2A9-4B85-987D-7234C8C39905}"/>
                </c:ext>
              </c:extLst>
            </c:dLbl>
            <c:dLbl>
              <c:idx val="6"/>
              <c:spPr/>
              <c:txPr>
                <a:bodyPr wrap="square" lIns="38100" tIns="19050" rIns="38100" bIns="19050" anchor="ctr">
                  <a:spAutoFit/>
                </a:bodyPr>
                <a:lstStyle/>
                <a:p>
                  <a:pPr>
                    <a:defRPr sz="800" smtId="4294967295">
                      <a:solidFill>
                        <a:schemeClr val="tx1"/>
                      </a:solidFill>
                      <a:latin typeface="+mn-lt"/>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6-C2A9-4B85-987D-7234C8C39905}"/>
                </c:ext>
              </c:extLst>
            </c:dLbl>
            <c:spPr>
              <a:noFill/>
              <a:ln>
                <a:noFill/>
              </a:ln>
              <a:effectLst/>
            </c:spPr>
            <c:txPr>
              <a:bodyPr wrap="square" lIns="38100" tIns="19050" rIns="38100" bIns="19050" anchor="ctr">
                <a:spAutoFit/>
              </a:bodyPr>
              <a:lstStyle/>
              <a:p>
                <a:pPr>
                  <a:defRPr sz="800" smtId="4294967295">
                    <a:solidFill>
                      <a:schemeClr val="tx1"/>
                    </a:solidFill>
                    <a:latin typeface="+mn-lt"/>
                  </a:defRPr>
                </a:pPr>
                <a:endParaRPr lang="en-US"/>
              </a:p>
            </c:txPr>
            <c:showLegendKey val="0"/>
            <c:showVal val="1"/>
            <c:showCatName val="0"/>
            <c:showSerName val="0"/>
            <c:showPercent val="0"/>
            <c:showBubbleSize val="0"/>
            <c:showLeaderLines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1"/>
              </c:ext>
            </c:extLst>
          </c:dLbls>
          <c:cat>
            <c:strRef>
              <c:f>'US (Qtr)'!$O$7:$O$13</c:f>
              <c:strCache>
                <c:ptCount val="7"/>
                <c:pt idx="0">
                  <c:v>Small Growth</c:v>
                </c:pt>
                <c:pt idx="1">
                  <c:v>Small Cap</c:v>
                </c:pt>
                <c:pt idx="2">
                  <c:v>Small Value</c:v>
                </c:pt>
                <c:pt idx="3">
                  <c:v>Large Growth</c:v>
                </c:pt>
                <c:pt idx="4">
                  <c:v>Marketwide</c:v>
                </c:pt>
                <c:pt idx="5">
                  <c:v>Large Cap</c:v>
                </c:pt>
                <c:pt idx="6">
                  <c:v>Large Value</c:v>
                </c:pt>
              </c:strCache>
            </c:strRef>
          </c:cat>
          <c:val>
            <c:numRef>
              <c:f>'US (Qtr)'!$P$7:$P$13</c:f>
              <c:numCache>
                <c:formatCode>0.00</c:formatCode>
                <c:ptCount val="7"/>
                <c:pt idx="0">
                  <c:v>25.71</c:v>
                </c:pt>
                <c:pt idx="1">
                  <c:v>21.49</c:v>
                </c:pt>
                <c:pt idx="2">
                  <c:v>17.190000000000001</c:v>
                </c:pt>
                <c:pt idx="3">
                  <c:v>16.739999999999998</c:v>
                </c:pt>
                <c:pt idx="4">
                  <c:v>15.44</c:v>
                </c:pt>
                <c:pt idx="5">
                  <c:v>15.14</c:v>
                </c:pt>
                <c:pt idx="6">
                  <c:v>13.87</c:v>
                </c:pt>
              </c:numCache>
            </c:numRef>
          </c:val>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2-D608-4441-BCEB-E69F614778A8}"/>
            </c:ext>
          </c:extLst>
        </c:ser>
        <c:dLbls>
          <c:showLegendKey val="0"/>
          <c:showVal val="0"/>
          <c:showCatName val="0"/>
          <c:showSerName val="0"/>
          <c:showPercent val="0"/>
          <c:showBubbleSize val="0"/>
        </c:dLbls>
        <c:gapWidth val="250"/>
        <c:axId val="37654912"/>
        <c:axId val="37656448"/>
      </c:barChart>
      <c:catAx>
        <c:axId val="37654912"/>
        <c:scaling>
          <c:orientation val="maxMin"/>
        </c:scaling>
        <c:delete val="0"/>
        <c:axPos val="l"/>
        <c:numFmt formatCode="General" sourceLinked="0"/>
        <c:majorTickMark val="none"/>
        <c:minorTickMark val="none"/>
        <c:tickLblPos val="none"/>
        <c:spPr>
          <a:ln w="3175">
            <a:solidFill>
              <a:srgbClr val="FFFFFF">
                <a:lumMod val="65000"/>
              </a:srgbClr>
            </a:solidFill>
          </a:ln>
        </c:spPr>
        <c:txPr>
          <a:bodyPr wrap="none"/>
          <a:lstStyle/>
          <a:p>
            <a:pPr>
              <a:defRPr sz="900" baseline="0" smtId="4294967295">
                <a:solidFill>
                  <a:schemeClr val="tx1"/>
                </a:solidFill>
                <a:latin typeface="Avenir LT 55 Roman" panose="020B0503020000020003" pitchFamily="34" charset="0"/>
                <a:cs typeface="Arial" pitchFamily="34" charset="0"/>
              </a:defRPr>
            </a:pPr>
            <a:endParaRPr lang="en-US"/>
          </a:p>
        </c:txPr>
        <c:crossAx val="37656448"/>
        <c:crosses val="autoZero"/>
        <c:auto val="0"/>
        <c:lblAlgn val="ctr"/>
        <c:lblOffset val="400"/>
        <c:tickLblSkip val="1"/>
        <c:noMultiLvlLbl val="0"/>
      </c:catAx>
      <c:valAx>
        <c:axId val="37656448"/>
        <c:scaling>
          <c:orientation val="minMax"/>
        </c:scaling>
        <c:delete val="0"/>
        <c:axPos val="b"/>
        <c:numFmt formatCode="0.00" sourceLinked="1"/>
        <c:majorTickMark val="out"/>
        <c:minorTickMark val="none"/>
        <c:tickLblPos val="none"/>
        <c:spPr>
          <a:ln>
            <a:noFill/>
          </a:ln>
        </c:spPr>
        <c:crossAx val="37654912"/>
        <c:crosses val="max"/>
        <c:crossBetween val="between"/>
      </c:valAx>
    </c:plotArea>
    <c:plotVisOnly val="1"/>
    <c:dispBlanksAs val="gap"/>
    <c:showDLblsOverMax val="0"/>
  </c:chart>
  <c:txPr>
    <a:bodyPr/>
    <a:lstStyle/>
    <a:p>
      <a:pPr>
        <a:defRPr sz="1800" smtId="4294967295"/>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396702527999878"/>
          <c:y val="8.1301987171173096E-2"/>
          <c:w val="0.53142434358596802"/>
          <c:h val="0.81752520799636841"/>
        </c:manualLayout>
      </c:layout>
      <c:doughnutChart>
        <c:varyColors val="1"/>
        <c:ser>
          <c:idx val="0"/>
          <c:order val="0"/>
          <c:tx>
            <c:strRef>
              <c:f>'Pie Charts'!$N$6</c:f>
              <c:strCache>
                <c:ptCount val="1"/>
                <c:pt idx="0">
                  <c:v>Percent</c:v>
                </c:pt>
              </c:strCache>
            </c:strRef>
          </c:tx>
          <c:spPr>
            <a:ln>
              <a:noFill/>
            </a:ln>
          </c:spPr>
          <c:dPt>
            <c:idx val="0"/>
            <c:bubble3D val="0"/>
            <c:spPr>
              <a:solidFill>
                <a:schemeClr val="tx2"/>
              </a:solidFill>
              <a:ln w="19050">
                <a:noFill/>
              </a:ln>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1-74EB-4474-A4AF-A0F9DAEEE34D}"/>
              </c:ext>
            </c:extLst>
          </c:dPt>
          <c:dPt>
            <c:idx val="1"/>
            <c:bubble3D val="0"/>
            <c:spPr>
              <a:solidFill>
                <a:schemeClr val="bg1">
                  <a:lumMod val="75000"/>
                </a:schemeClr>
              </a:solidFill>
              <a:ln w="19050">
                <a:noFill/>
              </a:ln>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3-74EB-4474-A4AF-A0F9DAEEE34D}"/>
              </c:ext>
            </c:extLst>
          </c:dPt>
          <c:dPt>
            <c:idx val="2"/>
            <c:bubble3D val="0"/>
            <c:spPr>
              <a:solidFill>
                <a:schemeClr val="bg1">
                  <a:lumMod val="75000"/>
                </a:schemeClr>
              </a:solidFill>
              <a:ln w="19050">
                <a:noFill/>
              </a:ln>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5-74EB-4474-A4AF-A0F9DAEEE34D}"/>
              </c:ext>
            </c:extLst>
          </c:dPt>
          <c:dPt>
            <c:idx val="3"/>
            <c:bubble3D val="0"/>
            <c:spPr>
              <a:solidFill>
                <a:schemeClr val="bg1">
                  <a:lumMod val="75000"/>
                </a:schemeClr>
              </a:solidFill>
              <a:ln w="19050">
                <a:noFill/>
              </a:ln>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7-74EB-4474-A4AF-A0F9DAEEE34D}"/>
              </c:ext>
            </c:extLst>
          </c:dPt>
          <c:dLbls>
            <c:dLbl>
              <c:idx val="0"/>
              <c:layout>
                <c:manualLayout>
                  <c:x val="-0.2226734459400177"/>
                  <c:y val="-0.17136508226394653"/>
                </c:manualLayout>
              </c:layout>
              <c:tx>
                <c:rich>
                  <a:bodyPr rot="0" spcFirstLastPara="1" vertOverflow="ellipsis" vert="horz" wrap="square" lIns="38100" tIns="19050" rIns="38100" bIns="19050" anchor="ctr" anchorCtr="0">
                    <a:spAutoFit/>
                  </a:bodyPr>
                  <a:lstStyle/>
                  <a:p>
                    <a:pPr algn="ctr">
                      <a:defRPr sz="1800" b="1" i="0" u="none" strike="noStrike" kern="1200" baseline="0">
                        <a:solidFill>
                          <a:srgbClr val="005E74"/>
                        </a:solidFill>
                        <a:latin typeface="Arial" pitchFamily="34" charset="0"/>
                        <a:ea typeface="+mn-ea"/>
                        <a:cs typeface="Arial" pitchFamily="34" charset="0"/>
                      </a:defRPr>
                    </a:pPr>
                    <a:r>
                      <a:rPr lang="en-US" sz="1800">
                        <a:latin typeface="Arial" pitchFamily="34" charset="0"/>
                        <a:cs typeface="Arial" pitchFamily="34" charset="0"/>
                      </a:rPr>
                      <a:t>63%</a:t>
                    </a:r>
                  </a:p>
                  <a:p>
                    <a:pPr algn="ctr">
                      <a:defRPr sz="1800" b="1" i="0" u="none" strike="noStrike" kern="1200" baseline="0">
                        <a:solidFill>
                          <a:srgbClr val="005E74"/>
                        </a:solidFill>
                        <a:latin typeface="Arial" pitchFamily="34" charset="0"/>
                        <a:ea typeface="+mn-ea"/>
                        <a:cs typeface="Arial" pitchFamily="34" charset="0"/>
                      </a:defRPr>
                    </a:pPr>
                    <a:r>
                      <a:rPr lang="en-US" sz="1050">
                        <a:solidFill>
                          <a:schemeClr val="bg1">
                            <a:lumMod val="50000"/>
                          </a:schemeClr>
                        </a:solidFill>
                        <a:latin typeface="Arial" pitchFamily="34" charset="0"/>
                        <a:cs typeface="Arial" pitchFamily="34" charset="0"/>
                      </a:rPr>
                      <a:t>US Market</a:t>
                    </a:r>
                  </a:p>
                </c:rich>
              </c:tx>
              <c:numFmt formatCode="0%" sourceLinked="0"/>
              <c:spPr>
                <a:noFill/>
                <a:ln>
                  <a:noFill/>
                </a:ln>
                <a:effectLst/>
              </c:sp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layout>
                    <c:manualLayout>
                      <c:w val="0.3335304"/>
                      <c:h val="0.43503389999999997"/>
                    </c:manualLayout>
                  </c15:layout>
                  <c15:showDataLabelsRange val="0"/>
                </c:ext>
                <c:ext xmlns:c16="http://schemas.microsoft.com/office/drawing/2014/chart" uri="{C3380CC4-5D6E-409C-BE32-E72D297353CC}">
                  <c16:uniqueId val="{00000001-74EB-4474-A4AF-A0F9DAEEE34D}"/>
                </c:ext>
              </c:extLst>
            </c:dLbl>
            <c:dLbl>
              <c:idx val="1"/>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74EB-4474-A4AF-A0F9DAEEE34D}"/>
                </c:ext>
              </c:extLst>
            </c:dLbl>
            <c:dLbl>
              <c:idx val="2"/>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74EB-4474-A4AF-A0F9DAEEE34D}"/>
                </c:ext>
              </c:extLst>
            </c:dLbl>
            <c:dLbl>
              <c:idx val="3"/>
              <c:spPr/>
              <c:txPr>
                <a:bodyPr rot="0" spcFirstLastPara="1" vertOverflow="ellipsis" vert="horz" wrap="square" lIns="38100" tIns="19050" rIns="38100" bIns="19050" anchor="ctr" anchorCtr="1">
                  <a:spAutoFit/>
                </a:bodyPr>
                <a:lstStyle/>
                <a:p>
                  <a:pPr>
                    <a:defRPr sz="1800" b="0" i="0" u="none" strike="noStrike" kern="1200" baseline="0" smtId="4294967295">
                      <a:solidFill>
                        <a:schemeClr val="tx1">
                          <a:lumMod val="75000"/>
                          <a:lumOff val="25000"/>
                        </a:schemeClr>
                      </a:solidFill>
                      <a:latin typeface="Arial" pitchFamily="34" charset="0"/>
                      <a:ea typeface="+mn-ea"/>
                      <a:cs typeface="Arial" pitchFamily="34" charset="0"/>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7-74EB-4474-A4AF-A0F9DAEEE34D}"/>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smtId="4294967295">
                    <a:solidFill>
                      <a:schemeClr val="tx1">
                        <a:lumMod val="75000"/>
                        <a:lumOff val="25000"/>
                      </a:schemeClr>
                    </a:solidFill>
                    <a:latin typeface="Arial" pitchFamily="34" charset="0"/>
                    <a:ea typeface="+mn-ea"/>
                    <a:cs typeface="Arial" pitchFamily="34" charset="0"/>
                  </a:defRPr>
                </a:pPr>
                <a:endParaRPr lang="en-US"/>
              </a:p>
            </c:txPr>
            <c:showLegendKey val="0"/>
            <c:showVal val="1"/>
            <c:showCatName val="0"/>
            <c:showSerName val="0"/>
            <c:showPercent val="0"/>
            <c:showBubbleSize val="0"/>
            <c:showLeaderLines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Lst>
          </c:dLbls>
          <c:cat>
            <c:strRef>
              <c:f>'Pie Charts'!$M$7:$M$9</c:f>
              <c:strCache>
                <c:ptCount val="3"/>
                <c:pt idx="0">
                  <c:v>US</c:v>
                </c:pt>
                <c:pt idx="1">
                  <c:v>International Developed</c:v>
                </c:pt>
                <c:pt idx="2">
                  <c:v>Emerging Markets</c:v>
                </c:pt>
              </c:strCache>
            </c:strRef>
          </c:cat>
          <c:val>
            <c:numRef>
              <c:f>'Pie Charts'!$N$7:$N$9</c:f>
              <c:numCache>
                <c:formatCode>0%</c:formatCode>
                <c:ptCount val="3"/>
                <c:pt idx="0">
                  <c:v>0.63</c:v>
                </c:pt>
                <c:pt idx="1">
                  <c:v>0.26</c:v>
                </c:pt>
                <c:pt idx="2">
                  <c:v>0.11</c:v>
                </c:pt>
              </c:numCache>
            </c:numRef>
          </c:val>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8-74EB-4474-A4AF-A0F9DAEEE34D}"/>
            </c:ext>
          </c:extLst>
        </c:ser>
        <c:dLbls>
          <c:showLegendKey val="0"/>
          <c:showVal val="0"/>
          <c:showCatName val="0"/>
          <c:showSerName val="0"/>
          <c:showPercent val="0"/>
          <c:showBubbleSize val="0"/>
          <c:showLeaderLines val="0"/>
        </c:dLbls>
        <c:firstSliceAng val="0"/>
        <c:holeSize val="90"/>
      </c:doughnutChart>
      <c:spPr>
        <a:noFill/>
        <a:ln>
          <a:noFill/>
        </a:ln>
        <a:effectLst/>
      </c:spPr>
    </c:plotArea>
    <c:plotVisOnly val="1"/>
    <c:dispBlanksAs val="gap"/>
    <c:showDLblsOverMax val="0"/>
    <c:extLst xmlns:a14="http://schemas.microsoft.com/office/drawing/2010/main" xmlns:wp="http://schemas.openxmlformats.org/drawingml/2006/wordprocessingDrawing" xmlns:w="http://schemas.openxmlformats.org/wordprocessingml/2006/main" xmlns:m="http://schemas.openxmlformats.org/officeDocument/2006/math"/>
  </c:chart>
  <c:spPr>
    <a:noFill/>
    <a:ln w="9525" cap="flat" cmpd="sng" algn="ctr">
      <a:noFill/>
      <a:round/>
    </a:ln>
    <a:effectLst/>
  </c:spPr>
  <c:txPr>
    <a:bodyPr/>
    <a:lstStyle/>
    <a:p>
      <a:pPr>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834373474121094"/>
          <c:y val="0.16330540180206299"/>
          <c:w val="0.76695519685745239"/>
          <c:h val="0.62291008234024048"/>
        </c:manualLayout>
      </c:layout>
      <c:barChart>
        <c:barDir val="bar"/>
        <c:grouping val="clustered"/>
        <c:varyColors val="0"/>
        <c:ser>
          <c:idx val="1"/>
          <c:order val="0"/>
          <c:tx>
            <c:strRef>
              <c:f>'Dev (Qtr)'!$R$6</c:f>
              <c:strCache>
                <c:ptCount val="1"/>
                <c:pt idx="0">
                  <c:v>Local currency</c:v>
                </c:pt>
              </c:strCache>
            </c:strRef>
          </c:tx>
          <c:spPr>
            <a:solidFill>
              <a:schemeClr val="accent4"/>
            </a:solidFill>
          </c:spPr>
          <c:invertIfNegative val="0"/>
          <c:dLbls>
            <c:dLbl>
              <c:idx val="0"/>
              <c:spPr/>
              <c:txPr>
                <a:bodyPr wrap="square" lIns="38100" tIns="19050" rIns="38100" bIns="19050" anchor="ctr">
                  <a:spAutoFit/>
                </a:bodyPr>
                <a:lstStyle/>
                <a:p>
                  <a:pPr>
                    <a:defRPr sz="800" baseline="0" smtId="4294967295">
                      <a:solidFill>
                        <a:schemeClr val="tx1"/>
                      </a:solidFill>
                      <a:latin typeface="+mn-lt"/>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0-3C55-4EEA-9983-26CD228DD953}"/>
                </c:ext>
              </c:extLst>
            </c:dLbl>
            <c:dLbl>
              <c:idx val="1"/>
              <c:layout>
                <c:manualLayout>
                  <c:x val="-5.1437243819236755E-3"/>
                  <c:y val="0"/>
                </c:manualLayout>
              </c:layout>
              <c:spPr/>
              <c:txPr>
                <a:bodyPr wrap="square" lIns="38100" tIns="19050" rIns="38100" bIns="19050" anchor="ctr">
                  <a:spAutoFit/>
                </a:bodyPr>
                <a:lstStyle/>
                <a:p>
                  <a:pPr>
                    <a:defRPr sz="800" baseline="0" smtId="4294967295">
                      <a:solidFill>
                        <a:schemeClr val="tx1"/>
                      </a:solidFill>
                      <a:latin typeface="+mn-lt"/>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3C55-4EEA-9983-26CD228DD953}"/>
                </c:ext>
              </c:extLst>
            </c:dLbl>
            <c:dLbl>
              <c:idx val="2"/>
              <c:spPr/>
              <c:txPr>
                <a:bodyPr wrap="square" lIns="38100" tIns="19050" rIns="38100" bIns="19050" anchor="ctr">
                  <a:spAutoFit/>
                </a:bodyPr>
                <a:lstStyle/>
                <a:p>
                  <a:pPr>
                    <a:defRPr sz="800" baseline="0" smtId="4294967295">
                      <a:solidFill>
                        <a:schemeClr val="tx1"/>
                      </a:solidFill>
                      <a:latin typeface="+mn-lt"/>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2-3C55-4EEA-9983-26CD228DD953}"/>
                </c:ext>
              </c:extLst>
            </c:dLbl>
            <c:dLbl>
              <c:idx val="3"/>
              <c:spPr/>
              <c:txPr>
                <a:bodyPr wrap="square" lIns="38100" tIns="19050" rIns="38100" bIns="19050" anchor="ctr">
                  <a:spAutoFit/>
                </a:bodyPr>
                <a:lstStyle/>
                <a:p>
                  <a:pPr>
                    <a:defRPr sz="800" baseline="0" smtId="4294967295">
                      <a:solidFill>
                        <a:schemeClr val="tx1"/>
                      </a:solidFill>
                      <a:latin typeface="+mn-lt"/>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3-3C55-4EEA-9983-26CD228DD953}"/>
                </c:ext>
              </c:extLst>
            </c:dLbl>
            <c:dLbl>
              <c:idx val="4"/>
              <c:layout>
                <c:manualLayout>
                  <c:x val="4.715026437120049E-17"/>
                  <c:y val="1.1519410647451878E-2"/>
                </c:manualLayout>
              </c:layout>
              <c:spPr/>
              <c:txPr>
                <a:bodyPr wrap="square" lIns="38100" tIns="19050" rIns="38100" bIns="19050" anchor="ctr">
                  <a:spAutoFit/>
                </a:bodyPr>
                <a:lstStyle/>
                <a:p>
                  <a:pPr>
                    <a:defRPr sz="800" baseline="0" smtId="4294967295">
                      <a:solidFill>
                        <a:schemeClr val="tx1"/>
                      </a:solidFill>
                      <a:latin typeface="+mn-lt"/>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B837-46DB-9019-BB190721E523}"/>
                </c:ext>
              </c:extLst>
            </c:dLbl>
            <c:spPr>
              <a:noFill/>
              <a:ln>
                <a:noFill/>
              </a:ln>
              <a:effectLst/>
            </c:spPr>
            <c:txPr>
              <a:bodyPr wrap="square" lIns="38100" tIns="19050" rIns="38100" bIns="19050" anchor="ctr">
                <a:spAutoFit/>
              </a:bodyPr>
              <a:lstStyle/>
              <a:p>
                <a:pPr>
                  <a:defRPr sz="800" baseline="0" smtId="4294967295">
                    <a:solidFill>
                      <a:schemeClr val="tx1"/>
                    </a:solidFill>
                    <a:latin typeface="+mn-lt"/>
                  </a:defRPr>
                </a:pPr>
                <a:endParaRPr lang="en-US"/>
              </a:p>
            </c:txPr>
            <c:showLegendKey val="0"/>
            <c:showVal val="1"/>
            <c:showCatName val="0"/>
            <c:showSerName val="0"/>
            <c:showPercent val="0"/>
            <c:showBubbleSize val="0"/>
            <c:showLeaderLines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1"/>
              </c:ext>
            </c:extLst>
          </c:dLbls>
          <c:cat>
            <c:strRef>
              <c:f>'Dev (Qtr)'!$Q$7:$Q$11</c:f>
              <c:strCache>
                <c:ptCount val="5"/>
                <c:pt idx="0">
                  <c:v>Growth</c:v>
                </c:pt>
                <c:pt idx="1">
                  <c:v>Large Cap</c:v>
                </c:pt>
                <c:pt idx="2">
                  <c:v>Marketwide</c:v>
                </c:pt>
                <c:pt idx="3">
                  <c:v>Value</c:v>
                </c:pt>
                <c:pt idx="4">
                  <c:v>Small Cap</c:v>
                </c:pt>
              </c:strCache>
            </c:strRef>
          </c:cat>
          <c:val>
            <c:numRef>
              <c:f>'Dev (Qtr)'!$R$7:$R$11</c:f>
              <c:numCache>
                <c:formatCode>0.00</c:formatCode>
                <c:ptCount val="5"/>
                <c:pt idx="0">
                  <c:v>13.5</c:v>
                </c:pt>
                <c:pt idx="1">
                  <c:v>11.08</c:v>
                </c:pt>
                <c:pt idx="2">
                  <c:v>10.74</c:v>
                </c:pt>
                <c:pt idx="3">
                  <c:v>8.93</c:v>
                </c:pt>
                <c:pt idx="4">
                  <c:v>8.7100000000000009</c:v>
                </c:pt>
              </c:numCache>
            </c:numRef>
          </c:val>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3-2A6B-433F-819D-40F135AA578A}"/>
            </c:ext>
          </c:extLst>
        </c:ser>
        <c:ser>
          <c:idx val="3"/>
          <c:order val="1"/>
          <c:tx>
            <c:strRef>
              <c:f>'Dev (Qtr)'!$S$6</c:f>
              <c:strCache>
                <c:ptCount val="1"/>
                <c:pt idx="0">
                  <c:v>US currency</c:v>
                </c:pt>
              </c:strCache>
            </c:strRef>
          </c:tx>
          <c:spPr>
            <a:solidFill>
              <a:schemeClr val="accent4">
                <a:lumMod val="75000"/>
              </a:schemeClr>
            </a:solidFill>
          </c:spPr>
          <c:invertIfNegative val="0"/>
          <c:dLbls>
            <c:dLbl>
              <c:idx val="0"/>
              <c:layout>
                <c:manualLayout>
                  <c:x val="-2.1514538675546646E-3"/>
                  <c:y val="-9.6581634134054184E-3"/>
                </c:manualLayout>
              </c:layout>
              <c:numFmt formatCode="0.00;\-0.00;;" sourceLinked="0"/>
              <c:spPr/>
              <c:txPr>
                <a:bodyPr/>
                <a:lstStyle/>
                <a:p>
                  <a:pPr>
                    <a:defRPr sz="800" b="0" baseline="0" smtId="4294967295">
                      <a:solidFill>
                        <a:schemeClr val="tx1"/>
                      </a:solidFill>
                      <a:latin typeface="+mn-lt"/>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2A6B-433F-819D-40F135AA578A}"/>
                </c:ext>
              </c:extLst>
            </c:dLbl>
            <c:dLbl>
              <c:idx val="1"/>
              <c:layout>
                <c:manualLayout>
                  <c:x val="-4.7214934602379799E-3"/>
                  <c:y val="-1.1269067414104939E-2"/>
                </c:manualLayout>
              </c:layout>
              <c:numFmt formatCode="0.00;\-0.00;;" sourceLinked="0"/>
              <c:spPr/>
              <c:txPr>
                <a:bodyPr/>
                <a:lstStyle/>
                <a:p>
                  <a:pPr>
                    <a:defRPr sz="800" b="0" baseline="0" smtId="4294967295">
                      <a:solidFill>
                        <a:schemeClr val="tx1"/>
                      </a:solidFill>
                      <a:latin typeface="+mn-lt"/>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2A6B-433F-819D-40F135AA578A}"/>
                </c:ext>
              </c:extLst>
            </c:dLbl>
            <c:dLbl>
              <c:idx val="2"/>
              <c:layout>
                <c:manualLayout>
                  <c:x val="-7.2951785074936368E-3"/>
                  <c:y val="-5.634987079212673E-3"/>
                </c:manualLayout>
              </c:layout>
              <c:numFmt formatCode="0.00;\-0.00;;" sourceLinked="0"/>
              <c:spPr/>
              <c:txPr>
                <a:bodyPr/>
                <a:lstStyle/>
                <a:p>
                  <a:pPr>
                    <a:defRPr sz="800" b="0" baseline="0" smtId="4294967295">
                      <a:solidFill>
                        <a:schemeClr val="tx1"/>
                      </a:solidFill>
                      <a:latin typeface="+mn-lt"/>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2A6B-433F-819D-40F135AA578A}"/>
                </c:ext>
              </c:extLst>
            </c:dLbl>
            <c:dLbl>
              <c:idx val="3"/>
              <c:layout>
                <c:manualLayout>
                  <c:x val="-9.4468349488138655E-3"/>
                  <c:y val="-5.5125366557610203E-3"/>
                </c:manualLayout>
              </c:layout>
              <c:numFmt formatCode="0.00;\-0.00;;" sourceLinked="0"/>
              <c:spPr/>
              <c:txPr>
                <a:bodyPr/>
                <a:lstStyle/>
                <a:p>
                  <a:pPr>
                    <a:defRPr sz="800" b="0" baseline="0" smtId="4294967295">
                      <a:solidFill>
                        <a:schemeClr val="tx1"/>
                      </a:solidFill>
                      <a:latin typeface="+mn-lt"/>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2A6B-433F-819D-40F135AA578A}"/>
                </c:ext>
              </c:extLst>
            </c:dLbl>
            <c:dLbl>
              <c:idx val="4"/>
              <c:layout>
                <c:manualLayout>
                  <c:x val="-5.1437243819236755E-3"/>
                  <c:y val="-5.7597053237259388E-3"/>
                </c:manualLayout>
              </c:layout>
              <c:numFmt formatCode="0.00;\-0.00;;" sourceLinked="0"/>
              <c:spPr/>
              <c:txPr>
                <a:bodyPr/>
                <a:lstStyle/>
                <a:p>
                  <a:pPr>
                    <a:defRPr sz="800" b="0" baseline="0" smtId="4294967295">
                      <a:solidFill>
                        <a:schemeClr val="tx1"/>
                      </a:solidFill>
                      <a:latin typeface="+mn-lt"/>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837A-4BAF-951B-F6D321B7CCFD}"/>
                </c:ext>
              </c:extLst>
            </c:dLbl>
            <c:numFmt formatCode="0.00;\-0.00;;" sourceLinked="0"/>
            <c:spPr>
              <a:noFill/>
              <a:ln>
                <a:noFill/>
              </a:ln>
              <a:effectLst/>
            </c:spPr>
            <c:txPr>
              <a:bodyPr/>
              <a:lstStyle/>
              <a:p>
                <a:pPr>
                  <a:defRPr sz="800" b="0" baseline="0" smtId="4294967295">
                    <a:solidFill>
                      <a:schemeClr val="tx1"/>
                    </a:solidFill>
                    <a:latin typeface="+mn-lt"/>
                  </a:defRPr>
                </a:pPr>
                <a:endParaRPr lang="en-US"/>
              </a:p>
            </c:txPr>
            <c:showLegendKey val="0"/>
            <c:showVal val="1"/>
            <c:showCatName val="0"/>
            <c:showSerName val="0"/>
            <c:showPercent val="0"/>
            <c:showBubbleSize val="0"/>
            <c:showLeaderLines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'Dev (Qtr)'!$Q$7:$Q$11</c:f>
              <c:strCache>
                <c:ptCount val="5"/>
                <c:pt idx="0">
                  <c:v>Growth</c:v>
                </c:pt>
                <c:pt idx="1">
                  <c:v>Large Cap</c:v>
                </c:pt>
                <c:pt idx="2">
                  <c:v>Marketwide</c:v>
                </c:pt>
                <c:pt idx="3">
                  <c:v>Value</c:v>
                </c:pt>
                <c:pt idx="4">
                  <c:v>Small Cap</c:v>
                </c:pt>
              </c:strCache>
            </c:strRef>
          </c:cat>
          <c:val>
            <c:numRef>
              <c:f>'Dev (Qtr)'!$S$7:$S$11</c:f>
              <c:numCache>
                <c:formatCode>0.00</c:formatCode>
                <c:ptCount val="5"/>
                <c:pt idx="0">
                  <c:v>12.56</c:v>
                </c:pt>
                <c:pt idx="1">
                  <c:v>10.220000000000001</c:v>
                </c:pt>
                <c:pt idx="2">
                  <c:v>9.9</c:v>
                </c:pt>
                <c:pt idx="3">
                  <c:v>8.15</c:v>
                </c:pt>
                <c:pt idx="4">
                  <c:v>7.94</c:v>
                </c:pt>
              </c:numCache>
            </c:numRef>
          </c:val>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8-2A6B-433F-819D-40F135AA578A}"/>
            </c:ext>
          </c:extLst>
        </c:ser>
        <c:dLbls>
          <c:showLegendKey val="0"/>
          <c:showVal val="0"/>
          <c:showCatName val="0"/>
          <c:showSerName val="0"/>
          <c:showPercent val="0"/>
          <c:showBubbleSize val="0"/>
        </c:dLbls>
        <c:gapWidth val="200"/>
        <c:overlap val="-20"/>
        <c:axId val="45320832"/>
        <c:axId val="45344256"/>
      </c:barChart>
      <c:catAx>
        <c:axId val="45320832"/>
        <c:scaling>
          <c:orientation val="maxMin"/>
        </c:scaling>
        <c:delete val="0"/>
        <c:axPos val="l"/>
        <c:numFmt formatCode="General" sourceLinked="0"/>
        <c:majorTickMark val="none"/>
        <c:minorTickMark val="none"/>
        <c:tickLblPos val="none"/>
        <c:spPr>
          <a:ln w="3175">
            <a:solidFill>
              <a:schemeClr val="bg1">
                <a:lumMod val="65000"/>
              </a:schemeClr>
            </a:solidFill>
          </a:ln>
        </c:spPr>
        <c:crossAx val="45344256"/>
        <c:crosses val="autoZero"/>
        <c:auto val="0"/>
        <c:lblAlgn val="ctr"/>
        <c:lblOffset val="100"/>
        <c:noMultiLvlLbl val="0"/>
      </c:catAx>
      <c:valAx>
        <c:axId val="45344256"/>
        <c:scaling>
          <c:orientation val="minMax"/>
        </c:scaling>
        <c:delete val="0"/>
        <c:axPos val="b"/>
        <c:numFmt formatCode="0.00" sourceLinked="1"/>
        <c:majorTickMark val="none"/>
        <c:minorTickMark val="none"/>
        <c:tickLblPos val="none"/>
        <c:spPr>
          <a:ln>
            <a:noFill/>
          </a:ln>
        </c:spPr>
        <c:crossAx val="45320832"/>
        <c:crosses val="max"/>
        <c:crossBetween val="between"/>
      </c:valAx>
    </c:plotArea>
    <c:legend>
      <c:legendPos val="t"/>
      <c:layout>
        <c:manualLayout>
          <c:xMode val="edge"/>
          <c:yMode val="edge"/>
          <c:x val="0"/>
          <c:y val="3.6404214799404144E-2"/>
          <c:w val="0.3702642023563385"/>
          <c:h val="9.9584929645061493E-2"/>
        </c:manualLayout>
      </c:layout>
      <c:overlay val="0"/>
      <c:txPr>
        <a:bodyPr/>
        <a:lstStyle/>
        <a:p>
          <a:pPr>
            <a:defRPr sz="800" smtId="4294967295">
              <a:solidFill>
                <a:schemeClr val="tx1">
                  <a:lumMod val="65000"/>
                  <a:lumOff val="35000"/>
                </a:schemeClr>
              </a:solidFill>
            </a:defRPr>
          </a:pPr>
          <a:endParaRPr lang="en-US"/>
        </a:p>
      </c:txPr>
    </c:legend>
    <c:plotVisOnly val="1"/>
    <c:dispBlanksAs val="gap"/>
    <c:showDLblsOverMax val="0"/>
  </c:chart>
  <c:txPr>
    <a:bodyPr/>
    <a:lstStyle/>
    <a:p>
      <a:pPr>
        <a:defRPr sz="900" smtId="4294967295">
          <a:solidFill>
            <a:schemeClr val="tx1"/>
          </a:solidFill>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396702527999878"/>
          <c:y val="8.1301987171173096E-2"/>
          <c:w val="0.53142434358596802"/>
          <c:h val="0.81752520799636841"/>
        </c:manualLayout>
      </c:layout>
      <c:doughnutChart>
        <c:varyColors val="1"/>
        <c:ser>
          <c:idx val="0"/>
          <c:order val="0"/>
          <c:tx>
            <c:strRef>
              <c:f>'Pie Charts'!$N$6</c:f>
              <c:strCache>
                <c:ptCount val="1"/>
                <c:pt idx="0">
                  <c:v>Percent</c:v>
                </c:pt>
              </c:strCache>
            </c:strRef>
          </c:tx>
          <c:spPr>
            <a:ln>
              <a:noFill/>
            </a:ln>
          </c:spPr>
          <c:dPt>
            <c:idx val="0"/>
            <c:bubble3D val="0"/>
            <c:spPr>
              <a:solidFill>
                <a:schemeClr val="bg1">
                  <a:lumMod val="75000"/>
                </a:schemeClr>
              </a:solidFill>
              <a:ln w="19050">
                <a:noFill/>
              </a:ln>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1-8008-4896-8E3C-7E543B526793}"/>
              </c:ext>
            </c:extLst>
          </c:dPt>
          <c:dPt>
            <c:idx val="1"/>
            <c:bubble3D val="0"/>
            <c:spPr>
              <a:solidFill>
                <a:schemeClr val="accent4"/>
              </a:solidFill>
              <a:ln w="19050">
                <a:noFill/>
              </a:ln>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3-8008-4896-8E3C-7E543B526793}"/>
              </c:ext>
            </c:extLst>
          </c:dPt>
          <c:dPt>
            <c:idx val="2"/>
            <c:bubble3D val="0"/>
            <c:spPr>
              <a:solidFill>
                <a:schemeClr val="bg1">
                  <a:lumMod val="75000"/>
                </a:schemeClr>
              </a:solidFill>
              <a:ln w="19050">
                <a:noFill/>
              </a:ln>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5-8008-4896-8E3C-7E543B526793}"/>
              </c:ext>
            </c:extLst>
          </c:dPt>
          <c:dPt>
            <c:idx val="3"/>
            <c:bubble3D val="0"/>
            <c:spPr>
              <a:solidFill>
                <a:schemeClr val="bg1">
                  <a:lumMod val="75000"/>
                </a:schemeClr>
              </a:solidFill>
              <a:ln w="19050">
                <a:noFill/>
              </a:ln>
            </c:spPr>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7-8008-4896-8E3C-7E543B526793}"/>
              </c:ext>
            </c:extLst>
          </c:dPt>
          <c:dLbls>
            <c:dLbl>
              <c:idx val="0"/>
              <c:layout>
                <c:manualLayout>
                  <c:x val="-0.21258628368377686"/>
                  <c:y val="-0.14023159444332123"/>
                </c:manualLayout>
              </c:layout>
              <c:tx>
                <c:rich>
                  <a:bodyPr rot="0" spcFirstLastPara="1" vertOverflow="ellipsis" vert="horz" wrap="square" lIns="38100" tIns="19050" rIns="38100" bIns="19050" anchor="ctr" anchorCtr="0">
                    <a:noAutofit/>
                  </a:bodyPr>
                  <a:lstStyle/>
                  <a:p>
                    <a:pPr algn="ctr">
                      <a:defRPr sz="2400" b="1" i="0" u="none" strike="noStrike" kern="1200" baseline="0">
                        <a:solidFill>
                          <a:srgbClr val="005E74"/>
                        </a:solidFill>
                        <a:latin typeface="+mn-lt"/>
                        <a:ea typeface="+mn-ea"/>
                        <a:cs typeface="+mn-cs"/>
                      </a:defRPr>
                    </a:pPr>
                    <a:r>
                      <a:rPr lang="en-US" sz="1800">
                        <a:solidFill>
                          <a:schemeClr val="accent4"/>
                        </a:solidFill>
                      </a:rPr>
                      <a:t>25%</a:t>
                    </a:r>
                  </a:p>
                  <a:p>
                    <a:pPr algn="ctr">
                      <a:defRPr sz="2400" b="1" i="0" u="none" strike="noStrike" kern="1200" baseline="0">
                        <a:solidFill>
                          <a:srgbClr val="005E74"/>
                        </a:solidFill>
                        <a:latin typeface="+mn-lt"/>
                        <a:ea typeface="+mn-ea"/>
                        <a:cs typeface="+mn-cs"/>
                      </a:defRPr>
                    </a:pPr>
                    <a:r>
                      <a:rPr lang="en-US" sz="1050">
                        <a:solidFill>
                          <a:schemeClr val="bg1">
                            <a:lumMod val="50000"/>
                          </a:schemeClr>
                        </a:solidFill>
                      </a:rPr>
                      <a:t>International Developed Markets</a:t>
                    </a:r>
                  </a:p>
                </c:rich>
              </c:tx>
              <c:numFmt formatCode="0%" sourceLinked="0"/>
              <c:spPr>
                <a:noFill/>
                <a:ln>
                  <a:noFill/>
                </a:ln>
                <a:effectLst/>
              </c:sp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layout>
                    <c:manualLayout>
                      <c:w val="0.38411679999999998"/>
                      <c:h val="0.54400190000000004"/>
                    </c:manualLayout>
                  </c15:layout>
                  <c15:showDataLabelsRange val="0"/>
                </c:ext>
                <c:ext xmlns:c16="http://schemas.microsoft.com/office/drawing/2014/chart" uri="{C3380CC4-5D6E-409C-BE32-E72D297353CC}">
                  <c16:uniqueId val="{00000001-8008-4896-8E3C-7E543B526793}"/>
                </c:ext>
              </c:extLst>
            </c:dLbl>
            <c:dLbl>
              <c:idx val="1"/>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8008-4896-8E3C-7E543B526793}"/>
                </c:ext>
              </c:extLst>
            </c:dLbl>
            <c:dLbl>
              <c:idx val="2"/>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8008-4896-8E3C-7E543B526793}"/>
                </c:ext>
              </c:extLst>
            </c:dLbl>
            <c:dLbl>
              <c:idx val="3"/>
              <c:spPr/>
              <c:txPr>
                <a:bodyPr rot="0" spcFirstLastPara="1" vertOverflow="ellipsis" vert="horz" wrap="square" lIns="38100" tIns="19050" rIns="38100" bIns="19050" anchor="ctr" anchorCtr="1">
                  <a:spAutoFit/>
                </a:bodyPr>
                <a:lstStyle/>
                <a:p>
                  <a:pPr>
                    <a:defRPr sz="1197" b="0" i="0" u="none" strike="noStrike" kern="1200" baseline="0" smtId="4294967295">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7-8008-4896-8E3C-7E543B52679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smtId="4294967295">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Lst>
          </c:dLbls>
          <c:cat>
            <c:strRef>
              <c:f>'Pie Charts'!$M$7:$M$9</c:f>
              <c:strCache>
                <c:ptCount val="3"/>
                <c:pt idx="0">
                  <c:v>US</c:v>
                </c:pt>
                <c:pt idx="1">
                  <c:v>International Developed</c:v>
                </c:pt>
                <c:pt idx="2">
                  <c:v>Emerging Markets</c:v>
                </c:pt>
              </c:strCache>
            </c:strRef>
          </c:cat>
          <c:val>
            <c:numRef>
              <c:f>'Pie Charts'!$N$7:$N$9</c:f>
              <c:numCache>
                <c:formatCode>0%</c:formatCode>
                <c:ptCount val="3"/>
                <c:pt idx="0">
                  <c:v>0.62962745073537818</c:v>
                </c:pt>
                <c:pt idx="1">
                  <c:v>0.24801900658024212</c:v>
                </c:pt>
                <c:pt idx="2">
                  <c:v>0.1223535426843797</c:v>
                </c:pt>
              </c:numCache>
            </c:numRef>
          </c:val>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8-8008-4896-8E3C-7E543B526793}"/>
            </c:ext>
          </c:extLst>
        </c:ser>
        <c:dLbls>
          <c:showLegendKey val="0"/>
          <c:showVal val="0"/>
          <c:showCatName val="0"/>
          <c:showSerName val="0"/>
          <c:showPercent val="0"/>
          <c:showBubbleSize val="0"/>
          <c:showLeaderLines val="0"/>
        </c:dLbls>
        <c:firstSliceAng val="0"/>
        <c:holeSize val="90"/>
      </c:doughnutChart>
      <c:spPr>
        <a:noFill/>
        <a:ln>
          <a:noFill/>
        </a:ln>
        <a:effectLst/>
      </c:spPr>
    </c:plotArea>
    <c:plotVisOnly val="1"/>
    <c:dispBlanksAs val="gap"/>
    <c:showDLblsOverMax val="0"/>
    <c:extLst xmlns:a14="http://schemas.microsoft.com/office/drawing/2010/main" xmlns:wp="http://schemas.openxmlformats.org/drawingml/2006/wordprocessingDrawing" xmlns:w="http://schemas.openxmlformats.org/wordprocessingml/2006/main" xmlns:m="http://schemas.openxmlformats.org/officeDocument/2006/math"/>
  </c:chart>
  <c:spPr>
    <a:noFill/>
    <a:ln w="9525" cap="flat" cmpd="sng" algn="ctr">
      <a:noFill/>
      <a:round/>
    </a:ln>
    <a:effectLst/>
  </c:spPr>
  <c:txPr>
    <a:bodyPr/>
    <a:lstStyle/>
    <a:p>
      <a:pPr>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9573763012886047"/>
          <c:y val="0.15209391713142395"/>
          <c:w val="0.74172854423522949"/>
          <c:h val="0.67921900749206543"/>
        </c:manualLayout>
      </c:layout>
      <c:barChart>
        <c:barDir val="bar"/>
        <c:grouping val="clustered"/>
        <c:varyColors val="0"/>
        <c:ser>
          <c:idx val="1"/>
          <c:order val="0"/>
          <c:tx>
            <c:strRef>
              <c:f>'EM (Qtr)'!$R$6</c:f>
              <c:strCache>
                <c:ptCount val="1"/>
                <c:pt idx="0">
                  <c:v>Local currency</c:v>
                </c:pt>
              </c:strCache>
            </c:strRef>
          </c:tx>
          <c:spPr>
            <a:solidFill>
              <a:schemeClr val="accent2">
                <a:lumMod val="40000"/>
                <a:lumOff val="60000"/>
              </a:schemeClr>
            </a:solidFill>
          </c:spPr>
          <c:invertIfNegative val="0"/>
          <c:dLbls>
            <c:dLbl>
              <c:idx val="0"/>
              <c:layout>
                <c:manualLayout>
                  <c:x val="-2.4698469787836075E-3"/>
                  <c:y val="6.226775236427784E-3"/>
                </c:manualLayout>
              </c:layout>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06B7-43F8-951C-47D351D31B88}"/>
                </c:ext>
              </c:extLst>
            </c:dLbl>
            <c:dLbl>
              <c:idx val="1"/>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0-7F0E-4B52-AB3A-EF90AA1F1FF9}"/>
                </c:ext>
              </c:extLst>
            </c:dLbl>
            <c:dLbl>
              <c:idx val="2"/>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1-7F0E-4B52-AB3A-EF90AA1F1FF9}"/>
                </c:ext>
              </c:extLst>
            </c:dLbl>
            <c:dLbl>
              <c:idx val="3"/>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2-7F0E-4B52-AB3A-EF90AA1F1FF9}"/>
                </c:ext>
              </c:extLst>
            </c:dLbl>
            <c:dLbl>
              <c:idx val="4"/>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0-F852-49E7-9268-ECC0CFB41E9D}"/>
                </c:ext>
              </c:extLst>
            </c:dLbl>
            <c:spPr>
              <a:noFill/>
              <a:ln>
                <a:noFill/>
              </a:ln>
              <a:effectLst/>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showLeaderLines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1"/>
              </c:ext>
            </c:extLst>
          </c:dLbls>
          <c:cat>
            <c:strRef>
              <c:f>'EM (Qtr)'!$Q$7:$Q$11</c:f>
              <c:strCache>
                <c:ptCount val="5"/>
                <c:pt idx="0">
                  <c:v>Growth</c:v>
                </c:pt>
                <c:pt idx="1">
                  <c:v>Large Cap</c:v>
                </c:pt>
                <c:pt idx="2">
                  <c:v>Marketwide</c:v>
                </c:pt>
                <c:pt idx="3">
                  <c:v>Value</c:v>
                </c:pt>
                <c:pt idx="4">
                  <c:v>Small Cap</c:v>
                </c:pt>
              </c:strCache>
            </c:strRef>
          </c:cat>
          <c:val>
            <c:numRef>
              <c:f>'EM (Qtr)'!$R$7:$R$11</c:f>
              <c:numCache>
                <c:formatCode>0.00</c:formatCode>
                <c:ptCount val="5"/>
                <c:pt idx="0">
                  <c:v>26.57</c:v>
                </c:pt>
                <c:pt idx="1">
                  <c:v>24.12</c:v>
                </c:pt>
                <c:pt idx="2">
                  <c:v>22.77</c:v>
                </c:pt>
                <c:pt idx="3">
                  <c:v>21.69</c:v>
                </c:pt>
                <c:pt idx="4">
                  <c:v>13.76</c:v>
                </c:pt>
              </c:numCache>
            </c:numRef>
          </c:val>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1-06B7-43F8-951C-47D351D31B88}"/>
            </c:ext>
          </c:extLst>
        </c:ser>
        <c:ser>
          <c:idx val="3"/>
          <c:order val="1"/>
          <c:tx>
            <c:strRef>
              <c:f>'EM (Qtr)'!$S$6</c:f>
              <c:strCache>
                <c:ptCount val="1"/>
                <c:pt idx="0">
                  <c:v>US currency</c:v>
                </c:pt>
              </c:strCache>
            </c:strRef>
          </c:tx>
          <c:spPr>
            <a:solidFill>
              <a:schemeClr val="accent2"/>
            </a:solidFill>
          </c:spPr>
          <c:invertIfNegative val="0"/>
          <c:dLbls>
            <c:dLbl>
              <c:idx val="0"/>
              <c:layout>
                <c:manualLayout>
                  <c:x val="-2.4698469787836075E-3"/>
                  <c:y val="-6.2238345853984356E-3"/>
                </c:manualLayout>
              </c:layout>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7F0E-4B52-AB3A-EF90AA1F1FF9}"/>
                </c:ext>
              </c:extLst>
            </c:dLbl>
            <c:dLbl>
              <c:idx val="1"/>
              <c:layout>
                <c:manualLayout>
                  <c:x val="-9.0560011394991288E-17"/>
                  <c:y val="-6.2243244610726833E-3"/>
                </c:manualLayout>
              </c:layout>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7F0E-4B52-AB3A-EF90AA1F1FF9}"/>
                </c:ext>
              </c:extLst>
            </c:dLbl>
            <c:dLbl>
              <c:idx val="2"/>
              <c:layout>
                <c:manualLayout>
                  <c:x val="-4.939693957567215E-3"/>
                  <c:y val="-6.2243244610726833E-3"/>
                </c:manualLayout>
              </c:layout>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7F0E-4B52-AB3A-EF90AA1F1FF9}"/>
                </c:ext>
              </c:extLst>
            </c:dLbl>
            <c:dLbl>
              <c:idx val="3"/>
              <c:layout>
                <c:manualLayout>
                  <c:x val="-4.939693957567215E-3"/>
                  <c:y val="-6.2243244610726833E-3"/>
                </c:manualLayout>
              </c:layout>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7F0E-4B52-AB3A-EF90AA1F1FF9}"/>
                </c:ext>
              </c:extLst>
            </c:dLbl>
            <c:dLbl>
              <c:idx val="4"/>
              <c:layout>
                <c:manualLayout>
                  <c:x val="-7.4095409363508224E-3"/>
                  <c:y val="-6.2243244610726833E-3"/>
                </c:manualLayout>
              </c:layout>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8332-4E74-9A1B-DE3E0520E66C}"/>
                </c:ext>
              </c:extLst>
            </c:dLbl>
            <c:spPr>
              <a:noFill/>
              <a:ln>
                <a:noFill/>
              </a:ln>
              <a:effectLst/>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showLeaderLines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1"/>
              </c:ext>
            </c:extLst>
          </c:dLbls>
          <c:cat>
            <c:strRef>
              <c:f>'EM (Qtr)'!$Q$7:$Q$11</c:f>
              <c:strCache>
                <c:ptCount val="5"/>
                <c:pt idx="0">
                  <c:v>Growth</c:v>
                </c:pt>
                <c:pt idx="1">
                  <c:v>Large Cap</c:v>
                </c:pt>
                <c:pt idx="2">
                  <c:v>Marketwide</c:v>
                </c:pt>
                <c:pt idx="3">
                  <c:v>Value</c:v>
                </c:pt>
                <c:pt idx="4">
                  <c:v>Small Cap</c:v>
                </c:pt>
              </c:strCache>
            </c:strRef>
          </c:cat>
          <c:val>
            <c:numRef>
              <c:f>'EM (Qtr)'!$S$7:$S$11</c:f>
              <c:numCache>
                <c:formatCode>0.00</c:formatCode>
                <c:ptCount val="5"/>
                <c:pt idx="0">
                  <c:v>26.45</c:v>
                </c:pt>
                <c:pt idx="1">
                  <c:v>24.05</c:v>
                </c:pt>
                <c:pt idx="2">
                  <c:v>22.7</c:v>
                </c:pt>
                <c:pt idx="3">
                  <c:v>21.67</c:v>
                </c:pt>
                <c:pt idx="4">
                  <c:v>13.73</c:v>
                </c:pt>
              </c:numCache>
            </c:numRef>
          </c:val>
          <c:extLst xmlns:a14="http://schemas.microsoft.com/office/drawing/2010/main" xmlns:wp="http://schemas.openxmlformats.org/drawingml/2006/wordprocessingDrawing" xmlns:w="http://schemas.openxmlformats.org/wordprocessingml/2006/main" xmlns:m="http://schemas.openxmlformats.org/officeDocument/2006/math">
            <c:ext xmlns:c16="http://schemas.microsoft.com/office/drawing/2014/chart" uri="{C3380CC4-5D6E-409C-BE32-E72D297353CC}">
              <c16:uniqueId val="{00000002-06B7-43F8-951C-47D351D31B88}"/>
            </c:ext>
          </c:extLst>
        </c:ser>
        <c:dLbls>
          <c:showLegendKey val="0"/>
          <c:showVal val="0"/>
          <c:showCatName val="0"/>
          <c:showSerName val="0"/>
          <c:showPercent val="0"/>
          <c:showBubbleSize val="0"/>
        </c:dLbls>
        <c:gapWidth val="200"/>
        <c:overlap val="-20"/>
        <c:axId val="45320832"/>
        <c:axId val="45344256"/>
      </c:barChart>
      <c:catAx>
        <c:axId val="45320832"/>
        <c:scaling>
          <c:orientation val="maxMin"/>
        </c:scaling>
        <c:delete val="0"/>
        <c:axPos val="l"/>
        <c:numFmt formatCode="General" sourceLinked="0"/>
        <c:majorTickMark val="none"/>
        <c:minorTickMark val="none"/>
        <c:tickLblPos val="none"/>
        <c:spPr>
          <a:ln w="3175">
            <a:solidFill>
              <a:schemeClr val="bg1">
                <a:lumMod val="65000"/>
              </a:schemeClr>
            </a:solidFill>
          </a:ln>
        </c:spPr>
        <c:crossAx val="45344256"/>
        <c:crosses val="autoZero"/>
        <c:auto val="0"/>
        <c:lblAlgn val="ctr"/>
        <c:lblOffset val="100"/>
        <c:noMultiLvlLbl val="0"/>
      </c:catAx>
      <c:valAx>
        <c:axId val="45344256"/>
        <c:scaling>
          <c:orientation val="minMax"/>
        </c:scaling>
        <c:delete val="0"/>
        <c:axPos val="b"/>
        <c:numFmt formatCode="0.00" sourceLinked="1"/>
        <c:majorTickMark val="none"/>
        <c:minorTickMark val="none"/>
        <c:tickLblPos val="none"/>
        <c:spPr>
          <a:ln>
            <a:noFill/>
          </a:ln>
        </c:spPr>
        <c:crossAx val="45320832"/>
        <c:crosses val="max"/>
        <c:crossBetween val="between"/>
      </c:valAx>
      <c:spPr>
        <a:ln w="3175">
          <a:noFill/>
        </a:ln>
      </c:spPr>
    </c:plotArea>
    <c:legend>
      <c:legendPos val="t"/>
      <c:layout>
        <c:manualLayout>
          <c:xMode val="edge"/>
          <c:yMode val="edge"/>
          <c:x val="0"/>
          <c:y val="2.7579965069890022E-2"/>
          <c:w val="0.31599482893943787"/>
          <c:h val="8.8647015392780304E-2"/>
        </c:manualLayout>
      </c:layout>
      <c:overlay val="0"/>
      <c:txPr>
        <a:bodyPr/>
        <a:lstStyle/>
        <a:p>
          <a:pPr>
            <a:defRPr sz="800" smtId="4294967295">
              <a:solidFill>
                <a:schemeClr val="tx1">
                  <a:lumMod val="65000"/>
                  <a:lumOff val="35000"/>
                </a:schemeClr>
              </a:solidFill>
            </a:defRPr>
          </a:pPr>
          <a:endParaRPr lang="en-US"/>
        </a:p>
      </c:txPr>
    </c:legend>
    <c:plotVisOnly val="1"/>
    <c:dispBlanksAs val="gap"/>
    <c:showDLblsOverMax val="0"/>
  </c:chart>
  <c:txPr>
    <a:bodyPr/>
    <a:lstStyle/>
    <a:p>
      <a:pPr>
        <a:defRPr sz="900" smtId="4294967295">
          <a:solidFill>
            <a:schemeClr val="tx1"/>
          </a:solidFill>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0.09552</cdr:x>
      <cdr:y>0.68133</cdr:y>
    </cdr:from>
    <cdr:to>
      <cdr:x>0.19546</cdr:x>
      <cdr:y>0.76731</cdr:y>
    </cdr:to>
    <cdr:sp macro="" textlink="">
      <cdr:nvSpPr>
        <cdr:cNvPr id="2" name="TextBox 1"/>
        <cdr:cNvSpPr txBox="1"/>
      </cdr:nvSpPr>
      <cdr:spPr>
        <a:xfrm xmlns:a="http://schemas.openxmlformats.org/drawingml/2006/main">
          <a:off x="864701" y="1385477"/>
          <a:ext cx="904713" cy="17483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userShapes>
</file>

<file path=ppt/drawings/drawing2.xml><?xml version="1.0" encoding="utf-8"?>
<c:userShapes xmlns:c="http://schemas.openxmlformats.org/drawingml/2006/chart">
  <cdr:relSizeAnchor xmlns:cdr="http://schemas.openxmlformats.org/drawingml/2006/chartDrawing">
    <cdr:from>
      <cdr:x>0.09552</cdr:x>
      <cdr:y>0.68133</cdr:y>
    </cdr:from>
    <cdr:to>
      <cdr:x>0.19546</cdr:x>
      <cdr:y>0.76731</cdr:y>
    </cdr:to>
    <cdr:sp macro="" textlink="">
      <cdr:nvSpPr>
        <cdr:cNvPr id="2" name="TextBox 1"/>
        <cdr:cNvSpPr txBox="1"/>
      </cdr:nvSpPr>
      <cdr:spPr>
        <a:xfrm xmlns:a="http://schemas.openxmlformats.org/drawingml/2006/main">
          <a:off x="864701" y="1385477"/>
          <a:ext cx="904713" cy="17483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userShapes>
</file>

<file path=ppt/drawings/drawing3.xml><?xml version="1.0" encoding="utf-8"?>
<c:userShapes xmlns:c="http://schemas.openxmlformats.org/drawingml/2006/chart">
  <cdr:relSizeAnchor xmlns:cdr="http://schemas.openxmlformats.org/drawingml/2006/chartDrawing">
    <cdr:from>
      <cdr:x>0.11003</cdr:x>
      <cdr:y>0.79499</cdr:y>
    </cdr:from>
    <cdr:to>
      <cdr:x>0.18384</cdr:x>
      <cdr:y>0.87374</cdr:y>
    </cdr:to>
    <cdr:sp macro="" textlink="">
      <cdr:nvSpPr>
        <cdr:cNvPr id="2" name="TextBox 16"/>
        <cdr:cNvSpPr txBox="1"/>
      </cdr:nvSpPr>
      <cdr:spPr>
        <a:xfrm xmlns:a="http://schemas.openxmlformats.org/drawingml/2006/main">
          <a:off x="335427" y="1438430"/>
          <a:ext cx="225010" cy="142488"/>
        </a:xfrm>
        <a:prstGeom xmlns:a="http://schemas.openxmlformats.org/drawingml/2006/main" prst="rect">
          <a:avLst/>
        </a:prstGeom>
        <a:noFill xmlns:a="http://schemas.openxmlformats.org/drawingml/2006/main"/>
      </cdr:spPr>
      <cdr:txBody>
        <a:bodyPr xmlns:a="http://schemas.openxmlformats.org/drawingml/2006/main" wrap="square" lIns="0" tIns="0" rIns="0" bIns="0"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900"/>
            <a:t>3M</a:t>
          </a:r>
        </a:p>
      </cdr:txBody>
    </cdr:sp>
  </cdr:relSizeAnchor>
  <cdr:relSizeAnchor xmlns:cdr="http://schemas.openxmlformats.org/drawingml/2006/chartDrawing">
    <cdr:from>
      <cdr:x>0.22216</cdr:x>
      <cdr:y>0.79499</cdr:y>
    </cdr:from>
    <cdr:to>
      <cdr:x>0.29925</cdr:x>
      <cdr:y>0.84919</cdr:y>
    </cdr:to>
    <cdr:sp macro="" textlink="">
      <cdr:nvSpPr>
        <cdr:cNvPr id="3" name="TextBox 22"/>
        <cdr:cNvSpPr txBox="1"/>
      </cdr:nvSpPr>
      <cdr:spPr>
        <a:xfrm xmlns:a="http://schemas.openxmlformats.org/drawingml/2006/main">
          <a:off x="677257" y="1438430"/>
          <a:ext cx="235009" cy="98068"/>
        </a:xfrm>
        <a:prstGeom xmlns:a="http://schemas.openxmlformats.org/drawingml/2006/main" prst="rect">
          <a:avLst/>
        </a:prstGeom>
        <a:noFill xmlns:a="http://schemas.openxmlformats.org/drawingml/2006/main"/>
      </cdr:spPr>
      <cdr:txBody>
        <a:bodyPr xmlns:a="http://schemas.openxmlformats.org/drawingml/2006/main" wrap="square" lIns="0" tIns="0" rIns="0" bIns="0"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900"/>
            <a:t>5Y</a:t>
          </a:r>
        </a:p>
      </cdr:txBody>
    </cdr:sp>
  </cdr:relSizeAnchor>
  <cdr:relSizeAnchor xmlns:cdr="http://schemas.openxmlformats.org/drawingml/2006/chartDrawing">
    <cdr:from>
      <cdr:x>0.34728</cdr:x>
      <cdr:y>0.79499</cdr:y>
    </cdr:from>
    <cdr:to>
      <cdr:x>0.42916</cdr:x>
      <cdr:y>0.84919</cdr:y>
    </cdr:to>
    <cdr:sp macro="" textlink="">
      <cdr:nvSpPr>
        <cdr:cNvPr id="4" name="TextBox 24"/>
        <cdr:cNvSpPr txBox="1"/>
      </cdr:nvSpPr>
      <cdr:spPr>
        <a:xfrm xmlns:a="http://schemas.openxmlformats.org/drawingml/2006/main">
          <a:off x="1058686" y="1438430"/>
          <a:ext cx="249612" cy="98068"/>
        </a:xfrm>
        <a:prstGeom xmlns:a="http://schemas.openxmlformats.org/drawingml/2006/main" prst="rect">
          <a:avLst/>
        </a:prstGeom>
        <a:noFill xmlns:a="http://schemas.openxmlformats.org/drawingml/2006/main"/>
      </cdr:spPr>
      <cdr:txBody>
        <a:bodyPr xmlns:a="http://schemas.openxmlformats.org/drawingml/2006/main" wrap="square" lIns="0" tIns="0" rIns="0" bIns="0"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900"/>
            <a:t>10Y</a:t>
          </a:r>
        </a:p>
      </cdr:txBody>
    </cdr:sp>
  </cdr:relSizeAnchor>
  <cdr:relSizeAnchor xmlns:cdr="http://schemas.openxmlformats.org/drawingml/2006/chartDrawing">
    <cdr:from>
      <cdr:x>0.71944</cdr:x>
      <cdr:y>0.79499</cdr:y>
    </cdr:from>
    <cdr:to>
      <cdr:x>0.80984</cdr:x>
      <cdr:y>0.84919</cdr:y>
    </cdr:to>
    <cdr:sp macro="" textlink="">
      <cdr:nvSpPr>
        <cdr:cNvPr id="5" name="TextBox 25"/>
        <cdr:cNvSpPr txBox="1"/>
      </cdr:nvSpPr>
      <cdr:spPr>
        <a:xfrm xmlns:a="http://schemas.openxmlformats.org/drawingml/2006/main">
          <a:off x="2193219" y="1438430"/>
          <a:ext cx="275585" cy="98068"/>
        </a:xfrm>
        <a:prstGeom xmlns:a="http://schemas.openxmlformats.org/drawingml/2006/main" prst="rect">
          <a:avLst/>
        </a:prstGeom>
        <a:noFill xmlns:a="http://schemas.openxmlformats.org/drawingml/2006/main"/>
      </cdr:spPr>
      <cdr:txBody>
        <a:bodyPr xmlns:a="http://schemas.openxmlformats.org/drawingml/2006/main" wrap="square" lIns="0" tIns="0" rIns="0" bIns="0"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900"/>
            <a:t>30Y</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10"/>
            <a:ext cx="3043344" cy="465456"/>
          </a:xfrm>
          <a:prstGeom prst="rect">
            <a:avLst/>
          </a:prstGeom>
        </p:spPr>
        <p:txBody>
          <a:bodyPr vert="horz" lIns="92394" tIns="46200" rIns="92394" bIns="46200" rtlCol="0"/>
          <a:lstStyle>
            <a:lvl1pPr algn="l">
              <a:defRPr sz="1100"/>
            </a:lvl1pPr>
          </a:lstStyle>
          <a:p>
            <a:endParaRPr lang="en-US"/>
          </a:p>
        </p:txBody>
      </p:sp>
      <p:sp>
        <p:nvSpPr>
          <p:cNvPr id="3" name="Date Placeholder 2"/>
          <p:cNvSpPr>
            <a:spLocks noGrp="1"/>
          </p:cNvSpPr>
          <p:nvPr>
            <p:ph type="dt" idx="1"/>
          </p:nvPr>
        </p:nvSpPr>
        <p:spPr>
          <a:xfrm>
            <a:off x="3978137" y="10"/>
            <a:ext cx="3043344" cy="465456"/>
          </a:xfrm>
          <a:prstGeom prst="rect">
            <a:avLst/>
          </a:prstGeom>
        </p:spPr>
        <p:txBody>
          <a:bodyPr vert="horz" lIns="92394" tIns="46200" rIns="92394" bIns="46200" rtlCol="0"/>
          <a:lstStyle>
            <a:lvl1pPr algn="r">
              <a:defRPr sz="1100"/>
            </a:lvl1pPr>
          </a:lstStyle>
          <a:p>
            <a:fld id="{86CEC522-08D6-41D7-BD17-4A764ED892E3}" type="datetimeFigureOut">
              <a:rPr lang="en-US" smtClean="0"/>
              <a:t>7/7/2026</a:t>
            </a:fld>
            <a:endParaRPr lang="en-US"/>
          </a:p>
        </p:txBody>
      </p:sp>
      <p:sp>
        <p:nvSpPr>
          <p:cNvPr id="4" name="Slide Image Placeholder 3"/>
          <p:cNvSpPr>
            <a:spLocks noGrp="1" noRot="1" noChangeAspect="1"/>
          </p:cNvSpPr>
          <p:nvPr>
            <p:ph type="sldImg" idx="2"/>
          </p:nvPr>
        </p:nvSpPr>
        <p:spPr>
          <a:xfrm>
            <a:off x="1252538" y="696913"/>
            <a:ext cx="4518025" cy="3492500"/>
          </a:xfrm>
          <a:prstGeom prst="rect">
            <a:avLst/>
          </a:prstGeom>
          <a:noFill/>
          <a:ln w="12700">
            <a:solidFill>
              <a:prstClr val="black"/>
            </a:solidFill>
          </a:ln>
        </p:spPr>
      </p:sp>
      <p:sp>
        <p:nvSpPr>
          <p:cNvPr id="5" name="Notes Placeholder 4"/>
          <p:cNvSpPr>
            <a:spLocks noGrp="1"/>
          </p:cNvSpPr>
          <p:nvPr>
            <p:ph type="body" sz="quarter" idx="3"/>
          </p:nvPr>
        </p:nvSpPr>
        <p:spPr>
          <a:xfrm>
            <a:off x="702310" y="4421833"/>
            <a:ext cx="5618480" cy="4189096"/>
          </a:xfrm>
          <a:prstGeom prst="rect">
            <a:avLst/>
          </a:prstGeom>
        </p:spPr>
        <p:txBody>
          <a:bodyPr vert="horz" lIns="92394" tIns="46200" rIns="92394" bIns="462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7" y="8842039"/>
            <a:ext cx="3043344" cy="465456"/>
          </a:xfrm>
          <a:prstGeom prst="rect">
            <a:avLst/>
          </a:prstGeom>
        </p:spPr>
        <p:txBody>
          <a:bodyPr vert="horz" lIns="92394" tIns="46200" rIns="92394" bIns="46200" rtlCol="0" anchor="b"/>
          <a:lstStyle>
            <a:lvl1pPr algn="l">
              <a:defRPr sz="1100"/>
            </a:lvl1pPr>
          </a:lstStyle>
          <a:p>
            <a:endParaRPr lang="en-US"/>
          </a:p>
        </p:txBody>
      </p:sp>
      <p:sp>
        <p:nvSpPr>
          <p:cNvPr id="7" name="Slide Number Placeholder 6"/>
          <p:cNvSpPr>
            <a:spLocks noGrp="1"/>
          </p:cNvSpPr>
          <p:nvPr>
            <p:ph type="sldNum" sz="quarter" idx="5"/>
          </p:nvPr>
        </p:nvSpPr>
        <p:spPr>
          <a:xfrm>
            <a:off x="3978137" y="8842039"/>
            <a:ext cx="3043344" cy="465456"/>
          </a:xfrm>
          <a:prstGeom prst="rect">
            <a:avLst/>
          </a:prstGeom>
        </p:spPr>
        <p:txBody>
          <a:bodyPr vert="horz" lIns="92394" tIns="46200" rIns="92394" bIns="46200" rtlCol="0" anchor="b"/>
          <a:lstStyle>
            <a:lvl1pPr algn="r">
              <a:defRPr sz="1100"/>
            </a:lvl1pPr>
          </a:lstStyle>
          <a:p>
            <a:fld id="{C026C3DD-909A-435F-A8A6-9918FB0A88D5}" type="slidenum">
              <a:rPr lang="en-US" smtClean="0"/>
              <a:t>‹#›</a:t>
            </a:fld>
            <a:endParaRPr lang="en-US"/>
          </a:p>
        </p:txBody>
      </p:sp>
    </p:spTree>
    <p:extLst>
      <p:ext uri="{BB962C8B-B14F-4D97-AF65-F5344CB8AC3E}">
        <p14:creationId xmlns:p14="http://schemas.microsoft.com/office/powerpoint/2010/main" val="2509161024"/>
      </p:ext>
    </p:extLst>
  </p:cSld>
  <p:clrMap bg1="lt1" tx1="dk1" bg2="lt2" tx2="dk2" accent1="accent1" accent2="accent2" accent3="accent3" accent4="accent4" accent5="accent5" accent6="accent6" hlink="hlink" folHlink="folHlink"/>
  <p:notesStyle>
    <a:lvl1pPr marL="0" algn="l" defTabSz="913866" rtl="0" eaLnBrk="1" latinLnBrk="0" hangingPunct="1">
      <a:defRPr sz="1200" kern="1200">
        <a:solidFill>
          <a:schemeClr val="tx1"/>
        </a:solidFill>
        <a:latin typeface="+mn-lt"/>
        <a:ea typeface="+mn-ea"/>
        <a:cs typeface="+mn-cs"/>
      </a:defRPr>
    </a:lvl1pPr>
    <a:lvl2pPr marL="456932" algn="l" defTabSz="913866" rtl="0" eaLnBrk="1" latinLnBrk="0" hangingPunct="1">
      <a:defRPr sz="1200" kern="1200">
        <a:solidFill>
          <a:schemeClr val="tx1"/>
        </a:solidFill>
        <a:latin typeface="+mn-lt"/>
        <a:ea typeface="+mn-ea"/>
        <a:cs typeface="+mn-cs"/>
      </a:defRPr>
    </a:lvl2pPr>
    <a:lvl3pPr marL="913866" algn="l" defTabSz="913866" rtl="0" eaLnBrk="1" latinLnBrk="0" hangingPunct="1">
      <a:defRPr sz="1200" kern="1200">
        <a:solidFill>
          <a:schemeClr val="tx1"/>
        </a:solidFill>
        <a:latin typeface="+mn-lt"/>
        <a:ea typeface="+mn-ea"/>
        <a:cs typeface="+mn-cs"/>
      </a:defRPr>
    </a:lvl3pPr>
    <a:lvl4pPr marL="1370798" algn="l" defTabSz="913866" rtl="0" eaLnBrk="1" latinLnBrk="0" hangingPunct="1">
      <a:defRPr sz="1200" kern="1200">
        <a:solidFill>
          <a:schemeClr val="tx1"/>
        </a:solidFill>
        <a:latin typeface="+mn-lt"/>
        <a:ea typeface="+mn-ea"/>
        <a:cs typeface="+mn-cs"/>
      </a:defRPr>
    </a:lvl4pPr>
    <a:lvl5pPr marL="1827730" algn="l" defTabSz="913866" rtl="0" eaLnBrk="1" latinLnBrk="0" hangingPunct="1">
      <a:defRPr sz="1200" kern="1200">
        <a:solidFill>
          <a:schemeClr val="tx1"/>
        </a:solidFill>
        <a:latin typeface="+mn-lt"/>
        <a:ea typeface="+mn-ea"/>
        <a:cs typeface="+mn-cs"/>
      </a:defRPr>
    </a:lvl5pPr>
    <a:lvl6pPr marL="2284663" algn="l" defTabSz="913866" rtl="0" eaLnBrk="1" latinLnBrk="0" hangingPunct="1">
      <a:defRPr sz="1200" kern="1200">
        <a:solidFill>
          <a:schemeClr val="tx1"/>
        </a:solidFill>
        <a:latin typeface="+mn-lt"/>
        <a:ea typeface="+mn-ea"/>
        <a:cs typeface="+mn-cs"/>
      </a:defRPr>
    </a:lvl6pPr>
    <a:lvl7pPr marL="2741597" algn="l" defTabSz="913866" rtl="0" eaLnBrk="1" latinLnBrk="0" hangingPunct="1">
      <a:defRPr sz="1200" kern="1200">
        <a:solidFill>
          <a:schemeClr val="tx1"/>
        </a:solidFill>
        <a:latin typeface="+mn-lt"/>
        <a:ea typeface="+mn-ea"/>
        <a:cs typeface="+mn-cs"/>
      </a:defRPr>
    </a:lvl7pPr>
    <a:lvl8pPr marL="3198529" algn="l" defTabSz="913866" rtl="0" eaLnBrk="1" latinLnBrk="0" hangingPunct="1">
      <a:defRPr sz="1200" kern="1200">
        <a:solidFill>
          <a:schemeClr val="tx1"/>
        </a:solidFill>
        <a:latin typeface="+mn-lt"/>
        <a:ea typeface="+mn-ea"/>
        <a:cs typeface="+mn-cs"/>
      </a:defRPr>
    </a:lvl8pPr>
    <a:lvl9pPr marL="3655462" algn="l" defTabSz="91386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t>1</a:t>
            </a:fld>
            <a:endParaRPr lang="en-US"/>
          </a:p>
        </p:txBody>
      </p:sp>
    </p:spTree>
    <p:extLst>
      <p:ext uri="{BB962C8B-B14F-4D97-AF65-F5344CB8AC3E}">
        <p14:creationId xmlns:p14="http://schemas.microsoft.com/office/powerpoint/2010/main" val="4082807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5325"/>
            <a:ext cx="4521200" cy="349408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10</a:t>
            </a:fld>
            <a:endParaRPr lang="en-US">
              <a:solidFill>
                <a:prstClr val="black"/>
              </a:solidFill>
            </a:endParaRPr>
          </a:p>
        </p:txBody>
      </p:sp>
    </p:spTree>
    <p:extLst>
      <p:ext uri="{BB962C8B-B14F-4D97-AF65-F5344CB8AC3E}">
        <p14:creationId xmlns:p14="http://schemas.microsoft.com/office/powerpoint/2010/main" val="41728320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11</a:t>
            </a:fld>
            <a:endParaRPr lang="en-US">
              <a:solidFill>
                <a:prstClr val="black"/>
              </a:solidFill>
            </a:endParaRPr>
          </a:p>
        </p:txBody>
      </p:sp>
    </p:spTree>
    <p:extLst>
      <p:ext uri="{BB962C8B-B14F-4D97-AF65-F5344CB8AC3E}">
        <p14:creationId xmlns:p14="http://schemas.microsoft.com/office/powerpoint/2010/main" val="23128998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12</a:t>
            </a:fld>
            <a:endParaRPr lang="en-US">
              <a:solidFill>
                <a:prstClr val="black"/>
              </a:solidFill>
            </a:endParaRPr>
          </a:p>
        </p:txBody>
      </p:sp>
    </p:spTree>
    <p:extLst>
      <p:ext uri="{BB962C8B-B14F-4D97-AF65-F5344CB8AC3E}">
        <p14:creationId xmlns:p14="http://schemas.microsoft.com/office/powerpoint/2010/main" val="6683183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4125" y="698500"/>
            <a:ext cx="4514850" cy="3490913"/>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13</a:t>
            </a:fld>
            <a:endParaRPr lang="en-US">
              <a:solidFill>
                <a:prstClr val="black"/>
              </a:solidFill>
            </a:endParaRPr>
          </a:p>
        </p:txBody>
      </p:sp>
    </p:spTree>
    <p:extLst>
      <p:ext uri="{BB962C8B-B14F-4D97-AF65-F5344CB8AC3E}">
        <p14:creationId xmlns:p14="http://schemas.microsoft.com/office/powerpoint/2010/main" val="27892270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4125" y="698500"/>
            <a:ext cx="4514850" cy="3490913"/>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982997" rtl="0" eaLnBrk="1" fontAlgn="auto" latinLnBrk="0" hangingPunct="1">
              <a:lnSpc>
                <a:spcPct val="100000"/>
              </a:lnSpc>
              <a:spcBef>
                <a:spcPct val="0"/>
              </a:spcBef>
              <a:spcAft>
                <a:spcPct val="0"/>
              </a:spcAft>
              <a:buClrTx/>
              <a:buSzTx/>
              <a:buFontTx/>
              <a:buNone/>
              <a:defRPr/>
            </a:pPr>
            <a:fld id="{C026C3DD-909A-435F-A8A6-9918FB0A88D5}" type="slidenum">
              <a:rPr kumimoji="0" lang="en-US" sz="1100" b="0" i="0" u="none" strike="noStrike" kern="1200" cap="none" spc="0" normalizeH="0" baseline="0" noProof="0">
                <a:ln>
                  <a:noFill/>
                </a:ln>
                <a:solidFill>
                  <a:prstClr val="black"/>
                </a:solidFill>
                <a:effectLst/>
                <a:uLnTx/>
                <a:uFillTx/>
                <a:latin typeface="Calibri"/>
                <a:ea typeface="Calibri"/>
                <a:cs typeface="Arial"/>
              </a:rPr>
              <a:pPr marL="0" marR="0" lvl="0" indent="0" algn="r" defTabSz="982997" rtl="0" eaLnBrk="1" fontAlgn="auto" latinLnBrk="0" hangingPunct="1">
                <a:lnSpc>
                  <a:spcPct val="100000"/>
                </a:lnSpc>
                <a:spcBef>
                  <a:spcPct val="0"/>
                </a:spcBef>
                <a:spcAft>
                  <a:spcPct val="0"/>
                </a:spcAft>
                <a:buClrTx/>
                <a:buSzTx/>
                <a:buFontTx/>
                <a:buNone/>
                <a:defRPr/>
              </a:pPr>
              <a:t>14</a:t>
            </a:fld>
            <a:endParaRPr kumimoji="0" lang="en-US" sz="1100" b="0" i="0" u="none" strike="noStrike" kern="1200" cap="none" spc="0" normalizeH="0" baseline="0" noProof="0">
              <a:ln>
                <a:noFill/>
              </a:ln>
              <a:solidFill>
                <a:prstClr val="black"/>
              </a:solidFill>
              <a:effectLst/>
              <a:uLnTx/>
              <a:uFillTx/>
              <a:latin typeface="Calibri"/>
              <a:ea typeface="Calibri"/>
              <a:cs typeface="Arial"/>
            </a:endParaRPr>
          </a:p>
        </p:txBody>
      </p:sp>
    </p:spTree>
    <p:extLst>
      <p:ext uri="{BB962C8B-B14F-4D97-AF65-F5344CB8AC3E}">
        <p14:creationId xmlns:p14="http://schemas.microsoft.com/office/powerpoint/2010/main" val="8619783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76275"/>
            <a:ext cx="4379913" cy="338613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C026C3DD-909A-435F-A8A6-9918FB0A88D5}" type="slidenum">
              <a:rPr kumimoji="0" lang="en-US" sz="11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228" rtl="0" eaLnBrk="1" fontAlgn="auto" latinLnBrk="0" hangingPunct="1">
                <a:lnSpc>
                  <a:spcPct val="100000"/>
                </a:lnSpc>
                <a:spcBef>
                  <a:spcPct val="0"/>
                </a:spcBef>
                <a:spcAft>
                  <a:spcPct val="0"/>
                </a:spcAft>
                <a:buClrTx/>
                <a:buSzTx/>
                <a:buFontTx/>
                <a:buNone/>
                <a:defRPr/>
              </a:pPr>
              <a:t>15</a:t>
            </a:fld>
            <a:endParaRPr kumimoji="0" lang="en-US" sz="11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474823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76275"/>
            <a:ext cx="4379913" cy="338613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C026C3DD-909A-435F-A8A6-9918FB0A88D5}" type="slidenum">
              <a:rPr kumimoji="0" lang="en-US" sz="11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228" rtl="0" eaLnBrk="1" fontAlgn="auto" latinLnBrk="0" hangingPunct="1">
                <a:lnSpc>
                  <a:spcPct val="100000"/>
                </a:lnSpc>
                <a:spcBef>
                  <a:spcPct val="0"/>
                </a:spcBef>
                <a:spcAft>
                  <a:spcPct val="0"/>
                </a:spcAft>
                <a:buClrTx/>
                <a:buSzTx/>
                <a:buFontTx/>
                <a:buNone/>
                <a:defRPr/>
              </a:pPr>
              <a:t>16</a:t>
            </a:fld>
            <a:endParaRPr kumimoji="0" lang="en-US" sz="11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128918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t>2</a:t>
            </a:fld>
            <a:endParaRPr lang="en-US"/>
          </a:p>
        </p:txBody>
      </p:sp>
    </p:spTree>
    <p:extLst>
      <p:ext uri="{BB962C8B-B14F-4D97-AF65-F5344CB8AC3E}">
        <p14:creationId xmlns:p14="http://schemas.microsoft.com/office/powerpoint/2010/main" val="10639928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t>3</a:t>
            </a:fld>
            <a:endParaRPr lang="en-US"/>
          </a:p>
        </p:txBody>
      </p:sp>
    </p:spTree>
    <p:extLst>
      <p:ext uri="{BB962C8B-B14F-4D97-AF65-F5344CB8AC3E}">
        <p14:creationId xmlns:p14="http://schemas.microsoft.com/office/powerpoint/2010/main" val="16386759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82997" rtl="0" eaLnBrk="1" fontAlgn="auto" latinLnBrk="0" hangingPunct="1">
              <a:lnSpc>
                <a:spcPct val="100000"/>
              </a:lnSpc>
              <a:spcBef>
                <a:spcPct val="0"/>
              </a:spcBef>
              <a:spcAft>
                <a:spcPct val="0"/>
              </a:spcAft>
              <a:buClrTx/>
              <a:buSzTx/>
              <a:buFontTx/>
              <a:buNone/>
              <a:defRPr/>
            </a:pPr>
            <a:fld id="{C026C3DD-909A-435F-A8A6-9918FB0A88D5}" type="slidenum">
              <a:rPr kumimoji="0" lang="en-US" sz="1100" b="0" i="0" u="none" strike="noStrike" kern="1200" cap="none" spc="0" normalizeH="0" baseline="0" noProof="0">
                <a:ln>
                  <a:noFill/>
                </a:ln>
                <a:solidFill>
                  <a:prstClr val="black"/>
                </a:solidFill>
                <a:effectLst/>
                <a:uLnTx/>
                <a:uFillTx/>
                <a:latin typeface="Calibri"/>
                <a:ea typeface="+mn-ea"/>
                <a:cs typeface="+mn-cs"/>
              </a:rPr>
              <a:pPr marL="0" marR="0" lvl="0" indent="0" algn="r" defTabSz="982997" rtl="0" eaLnBrk="1" fontAlgn="auto" latinLnBrk="0" hangingPunct="1">
                <a:lnSpc>
                  <a:spcPct val="100000"/>
                </a:lnSpc>
                <a:spcBef>
                  <a:spcPct val="0"/>
                </a:spcBef>
                <a:spcAft>
                  <a:spcPct val="0"/>
                </a:spcAft>
                <a:buClrTx/>
                <a:buSzTx/>
                <a:buFontTx/>
                <a:buNone/>
                <a:defRPr/>
              </a:pPr>
              <a:t>4</a:t>
            </a:fld>
            <a:endParaRPr kumimoji="0" lang="en-US" sz="11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721629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21200" cy="34925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C026C3DD-909A-435F-A8A6-9918FB0A88D5}" type="slidenum">
              <a:rPr kumimoji="0" lang="en-US" sz="11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228" rtl="0" eaLnBrk="1" fontAlgn="auto" latinLnBrk="0" hangingPunct="1">
                <a:lnSpc>
                  <a:spcPct val="100000"/>
                </a:lnSpc>
                <a:spcBef>
                  <a:spcPct val="0"/>
                </a:spcBef>
                <a:spcAft>
                  <a:spcPct val="0"/>
                </a:spcAft>
                <a:buClrTx/>
                <a:buSzTx/>
                <a:buFontTx/>
                <a:buNone/>
                <a:defRPr/>
              </a:pPr>
              <a:t>5</a:t>
            </a:fld>
            <a:endParaRPr kumimoji="0" lang="en-US" sz="11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22157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21200" cy="34925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C026C3DD-909A-435F-A8A6-9918FB0A88D5}" type="slidenum">
              <a:rPr kumimoji="0" lang="en-US" sz="11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228" rtl="0" eaLnBrk="1" fontAlgn="auto" latinLnBrk="0" hangingPunct="1">
                <a:lnSpc>
                  <a:spcPct val="100000"/>
                </a:lnSpc>
                <a:spcBef>
                  <a:spcPct val="0"/>
                </a:spcBef>
                <a:spcAft>
                  <a:spcPct val="0"/>
                </a:spcAft>
                <a:buClrTx/>
                <a:buSzTx/>
                <a:buFontTx/>
                <a:buNone/>
                <a:defRPr/>
              </a:pPr>
              <a:t>6</a:t>
            </a:fld>
            <a:endParaRPr kumimoji="0" lang="en-US" sz="11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116146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7</a:t>
            </a:fld>
            <a:endParaRPr lang="en-US">
              <a:solidFill>
                <a:prstClr val="black"/>
              </a:solidFill>
            </a:endParaRPr>
          </a:p>
        </p:txBody>
      </p:sp>
    </p:spTree>
    <p:extLst>
      <p:ext uri="{BB962C8B-B14F-4D97-AF65-F5344CB8AC3E}">
        <p14:creationId xmlns:p14="http://schemas.microsoft.com/office/powerpoint/2010/main" val="33012625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8</a:t>
            </a:fld>
            <a:endParaRPr lang="en-US">
              <a:solidFill>
                <a:prstClr val="black"/>
              </a:solidFill>
            </a:endParaRPr>
          </a:p>
        </p:txBody>
      </p:sp>
    </p:spTree>
    <p:extLst>
      <p:ext uri="{BB962C8B-B14F-4D97-AF65-F5344CB8AC3E}">
        <p14:creationId xmlns:p14="http://schemas.microsoft.com/office/powerpoint/2010/main" val="18975492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9</a:t>
            </a:fld>
            <a:endParaRPr lang="en-US">
              <a:solidFill>
                <a:prstClr val="black"/>
              </a:solidFill>
            </a:endParaRPr>
          </a:p>
        </p:txBody>
      </p:sp>
    </p:spTree>
    <p:extLst>
      <p:ext uri="{BB962C8B-B14F-4D97-AF65-F5344CB8AC3E}">
        <p14:creationId xmlns:p14="http://schemas.microsoft.com/office/powerpoint/2010/main" val="39765192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32300" y="4334726"/>
            <a:ext cx="4879340" cy="1883198"/>
          </a:xfrm>
        </p:spPr>
        <p:txBody>
          <a:bodyPr lIns="0" tIns="0" rIns="0" bIns="0" anchor="t" anchorCtr="0">
            <a:noAutofit/>
          </a:bodyPr>
          <a:lstStyle>
            <a:lvl1pPr algn="r">
              <a:defRPr sz="14000">
                <a:solidFill>
                  <a:schemeClr val="tx2"/>
                </a:solidFill>
                <a:latin typeface="Arial" pitchFamily="34" charset="0"/>
                <a:cs typeface="Arial" pitchFamily="34" charset="0"/>
              </a:defRPr>
            </a:lvl1pPr>
          </a:lstStyle>
          <a:p>
            <a:r>
              <a:rPr lang="en-US"/>
              <a:t>Q</a:t>
            </a:r>
          </a:p>
        </p:txBody>
      </p:sp>
      <p:sp>
        <p:nvSpPr>
          <p:cNvPr id="3" name="Subtitle 2"/>
          <p:cNvSpPr>
            <a:spLocks noGrp="1"/>
          </p:cNvSpPr>
          <p:nvPr>
            <p:ph type="subTitle" idx="1" hasCustomPrompt="1"/>
          </p:nvPr>
        </p:nvSpPr>
        <p:spPr>
          <a:xfrm>
            <a:off x="4432305" y="6416045"/>
            <a:ext cx="4818380" cy="384494"/>
          </a:xfrm>
        </p:spPr>
        <p:txBody>
          <a:bodyPr lIns="0" tIns="0" rIns="0" bIns="0" anchor="t" anchorCtr="0">
            <a:noAutofit/>
          </a:bodyPr>
          <a:lstStyle>
            <a:lvl1pPr marL="0" indent="0" algn="r">
              <a:buNone/>
              <a:defRPr sz="2600" baseline="0">
                <a:solidFill>
                  <a:schemeClr val="bg1">
                    <a:lumMod val="50000"/>
                  </a:schemeClr>
                </a:solidFill>
              </a:defRPr>
            </a:lvl1pPr>
            <a:lvl2pPr marL="509115" indent="0" algn="ctr">
              <a:buNone/>
              <a:defRPr>
                <a:solidFill>
                  <a:schemeClr val="tx1">
                    <a:tint val="75000"/>
                  </a:schemeClr>
                </a:solidFill>
              </a:defRPr>
            </a:lvl2pPr>
            <a:lvl3pPr marL="1018228" indent="0" algn="ctr">
              <a:buNone/>
              <a:defRPr>
                <a:solidFill>
                  <a:schemeClr val="tx1">
                    <a:tint val="75000"/>
                  </a:schemeClr>
                </a:solidFill>
              </a:defRPr>
            </a:lvl3pPr>
            <a:lvl4pPr marL="1527344" indent="0" algn="ctr">
              <a:buNone/>
              <a:defRPr>
                <a:solidFill>
                  <a:schemeClr val="tx1">
                    <a:tint val="75000"/>
                  </a:schemeClr>
                </a:solidFill>
              </a:defRPr>
            </a:lvl4pPr>
            <a:lvl5pPr marL="2036458" indent="0" algn="ctr">
              <a:buNone/>
              <a:defRPr>
                <a:solidFill>
                  <a:schemeClr val="tx1">
                    <a:tint val="75000"/>
                  </a:schemeClr>
                </a:solidFill>
              </a:defRPr>
            </a:lvl5pPr>
            <a:lvl6pPr marL="2545574" indent="0" algn="ctr">
              <a:buNone/>
              <a:defRPr>
                <a:solidFill>
                  <a:schemeClr val="tx1">
                    <a:tint val="75000"/>
                  </a:schemeClr>
                </a:solidFill>
              </a:defRPr>
            </a:lvl6pPr>
            <a:lvl7pPr marL="3054686" indent="0" algn="ctr">
              <a:buNone/>
              <a:defRPr>
                <a:solidFill>
                  <a:schemeClr val="tx1">
                    <a:tint val="75000"/>
                  </a:schemeClr>
                </a:solidFill>
              </a:defRPr>
            </a:lvl7pPr>
            <a:lvl8pPr marL="3563802" indent="0" algn="ctr">
              <a:buNone/>
              <a:defRPr>
                <a:solidFill>
                  <a:schemeClr val="tx1">
                    <a:tint val="75000"/>
                  </a:schemeClr>
                </a:solidFill>
              </a:defRPr>
            </a:lvl8pPr>
            <a:lvl9pPr marL="4072914" indent="0" algn="ctr">
              <a:buNone/>
              <a:defRPr>
                <a:solidFill>
                  <a:schemeClr val="tx1">
                    <a:tint val="75000"/>
                  </a:schemeClr>
                </a:solidFill>
              </a:defRPr>
            </a:lvl9pPr>
          </a:lstStyle>
          <a:p>
            <a:r>
              <a:rPr lang="en-US"/>
              <a:t>Click to edit title</a:t>
            </a:r>
          </a:p>
        </p:txBody>
      </p:sp>
      <p:sp>
        <p:nvSpPr>
          <p:cNvPr id="7" name="Rectangle 6"/>
          <p:cNvSpPr/>
          <p:nvPr userDrawn="1"/>
        </p:nvSpPr>
        <p:spPr>
          <a:xfrm>
            <a:off x="0" y="-1"/>
            <a:ext cx="10058400" cy="42068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388" tIns="45693" rIns="91388" bIns="45693" rtlCol="0" anchor="ctr"/>
          <a:lstStyle/>
          <a:p>
            <a:pPr algn="ctr"/>
            <a:endParaRPr lang="en-US">
              <a:solidFill>
                <a:prstClr val="white"/>
              </a:solidFill>
            </a:endParaRPr>
          </a:p>
        </p:txBody>
      </p:sp>
      <p:sp>
        <p:nvSpPr>
          <p:cNvPr id="12" name="Text Placeholder 11"/>
          <p:cNvSpPr>
            <a:spLocks noGrp="1"/>
          </p:cNvSpPr>
          <p:nvPr>
            <p:ph type="body" sz="quarter" idx="11" hasCustomPrompt="1"/>
          </p:nvPr>
        </p:nvSpPr>
        <p:spPr>
          <a:xfrm>
            <a:off x="4432305" y="6847523"/>
            <a:ext cx="4818380" cy="457200"/>
          </a:xfrm>
        </p:spPr>
        <p:txBody>
          <a:bodyPr lIns="0" tIns="0" rIns="0" bIns="0">
            <a:noAutofit/>
          </a:bodyPr>
          <a:lstStyle>
            <a:lvl1pPr marL="0" indent="0" algn="r">
              <a:buNone/>
              <a:defRPr sz="1800" baseline="0">
                <a:solidFill>
                  <a:schemeClr val="bg1">
                    <a:lumMod val="50000"/>
                  </a:schemeClr>
                </a:solidFill>
              </a:defRPr>
            </a:lvl1pPr>
            <a:lvl2pPr>
              <a:defRPr sz="1800"/>
            </a:lvl2pPr>
            <a:lvl3pPr>
              <a:defRPr sz="1800"/>
            </a:lvl3pPr>
            <a:lvl4pPr>
              <a:defRPr sz="1800"/>
            </a:lvl4pPr>
            <a:lvl5pPr>
              <a:defRPr sz="1800"/>
            </a:lvl5pPr>
          </a:lstStyle>
          <a:p>
            <a:pPr lvl="0"/>
            <a:r>
              <a:rPr lang="en-US"/>
              <a:t>Click to edit Quarter Year</a:t>
            </a:r>
          </a:p>
        </p:txBody>
      </p:sp>
      <p:sp>
        <p:nvSpPr>
          <p:cNvPr id="19" name="Picture Placeholder 18"/>
          <p:cNvSpPr>
            <a:spLocks noGrp="1"/>
          </p:cNvSpPr>
          <p:nvPr>
            <p:ph type="pic" sz="quarter" idx="13" hasCustomPrompt="1"/>
          </p:nvPr>
        </p:nvSpPr>
        <p:spPr>
          <a:xfrm>
            <a:off x="485777" y="674099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4" name="AssetID" descr="svtx:content/slide/@id">
            <a:extLst>
              <a:ext uri="{FF2B5EF4-FFF2-40B4-BE49-F238E27FC236}">
                <a16:creationId xmlns:a16="http://schemas.microsoft.com/office/drawing/2014/main" id="{5B224DF8-BB71-2F73-37F8-4C06F84DEBAD}"/>
              </a:ext>
            </a:extLst>
          </p:cNvPr>
          <p:cNvSpPr>
            <a:spLocks noGrp="1" noRot="1" noMove="1" noResize="1" noEditPoints="1" noAdjustHandles="1" noChangeArrowheads="1" noChangeShapeType="1"/>
          </p:cNvSpPr>
          <p:nvPr>
            <p:ph type="body" sz="quarter" idx="14"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198718064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12"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a:t>Click to edit subhead</a:t>
            </a:r>
          </a:p>
        </p:txBody>
      </p:sp>
      <p:sp>
        <p:nvSpPr>
          <p:cNvPr id="14" name="Text Placeholder 13"/>
          <p:cNvSpPr>
            <a:spLocks noGrp="1"/>
          </p:cNvSpPr>
          <p:nvPr>
            <p:ph type="body" sz="quarter" idx="15" hasCustomPrompt="1"/>
          </p:nvPr>
        </p:nvSpPr>
        <p:spPr>
          <a:xfrm>
            <a:off x="529813" y="7134371"/>
            <a:ext cx="8519160" cy="400050"/>
          </a:xfrm>
        </p:spPr>
        <p:txBody>
          <a:bodyPr lIns="91388" tIns="0" rIns="91388" bIns="0" anchor="b">
            <a:noAutofit/>
          </a:bodyPr>
          <a:lstStyle>
            <a:lvl1pPr marL="0" indent="0">
              <a:spcBef>
                <a:spcPct val="0"/>
              </a:spcBef>
              <a:buNone/>
              <a:defRPr sz="800">
                <a:solidFill>
                  <a:schemeClr val="tx1">
                    <a:lumMod val="65000"/>
                    <a:lumOff val="35000"/>
                  </a:schemeClr>
                </a:solidFill>
                <a:latin typeface="Arial Narrow" panose="020B0606020202030204"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a:t>Click to edit footnote </a:t>
            </a:r>
          </a:p>
        </p:txBody>
      </p:sp>
      <p:sp>
        <p:nvSpPr>
          <p:cNvPr id="17" name="Text Placeholder 15"/>
          <p:cNvSpPr>
            <a:spLocks noGrp="1"/>
          </p:cNvSpPr>
          <p:nvPr>
            <p:ph type="body" sz="quarter" idx="17" hasCustomPrompt="1"/>
          </p:nvPr>
        </p:nvSpPr>
        <p:spPr>
          <a:xfrm>
            <a:off x="4607560" y="1795796"/>
            <a:ext cx="4901565" cy="4808855"/>
          </a:xfrm>
        </p:spPr>
        <p:txBody>
          <a:bodyPr lIns="91388" rIns="91388" anchor="t">
            <a:noAutofit/>
          </a:bodyPr>
          <a:lstStyle>
            <a:lvl1pPr marL="182774" indent="-182774">
              <a:lnSpc>
                <a:spcPct val="110000"/>
              </a:lnSpc>
              <a:spcBef>
                <a:spcPts val="900"/>
              </a:spcBef>
              <a:buNone/>
              <a:defRPr sz="1600"/>
            </a:lvl1pPr>
            <a:lvl2pPr marL="0" indent="0">
              <a:lnSpc>
                <a:spcPct val="110000"/>
              </a:lnSpc>
              <a:spcBef>
                <a:spcPts val="900"/>
              </a:spcBef>
              <a:buClr>
                <a:schemeClr val="bg1">
                  <a:lumMod val="50000"/>
                </a:schemeClr>
              </a:buClr>
              <a:buFont typeface="Arial" pitchFamily="34" charset="0"/>
              <a:buNone/>
              <a:defRPr sz="1400">
                <a:solidFill>
                  <a:schemeClr val="bg1">
                    <a:lumMod val="50000"/>
                  </a:schemeClr>
                </a:solidFill>
              </a:defRPr>
            </a:lvl2pPr>
            <a:lvl3pPr marL="365546" indent="-182774">
              <a:lnSpc>
                <a:spcPct val="110000"/>
              </a:lnSpc>
              <a:spcBef>
                <a:spcPts val="599"/>
              </a:spcBef>
              <a:buClr>
                <a:schemeClr val="bg1">
                  <a:lumMod val="50000"/>
                </a:schemeClr>
              </a:buClr>
              <a:buFont typeface="Avenir LT Std 35 Light" pitchFamily="34" charset="0"/>
              <a:buChar char="–"/>
              <a:defRPr sz="1100"/>
            </a:lvl3pPr>
            <a:lvl4pPr>
              <a:lnSpc>
                <a:spcPct val="110000"/>
              </a:lnSpc>
              <a:spcBef>
                <a:spcPts val="599"/>
              </a:spcBef>
              <a:defRPr sz="1100"/>
            </a:lvl4pPr>
            <a:lvl5pPr>
              <a:lnSpc>
                <a:spcPct val="110000"/>
              </a:lnSpc>
              <a:spcBef>
                <a:spcPts val="599"/>
              </a:spcBef>
              <a:defRPr sz="1100"/>
            </a:lvl5pPr>
          </a:lstStyle>
          <a:p>
            <a:pPr lvl="0"/>
            <a:r>
              <a:rPr lang="en-US"/>
              <a:t>Overview:</a:t>
            </a:r>
          </a:p>
          <a:p>
            <a:pPr lvl="1"/>
            <a:r>
              <a:rPr lang="en-US"/>
              <a:t>Contents goes here</a:t>
            </a:r>
          </a:p>
          <a:p>
            <a:pPr lvl="1"/>
            <a:r>
              <a:rPr lang="en-US"/>
              <a:t>Contents goes here</a:t>
            </a:r>
          </a:p>
        </p:txBody>
      </p:sp>
      <p:sp>
        <p:nvSpPr>
          <p:cNvPr id="21" name="Text Placeholder 20"/>
          <p:cNvSpPr>
            <a:spLocks noGrp="1"/>
          </p:cNvSpPr>
          <p:nvPr>
            <p:ph type="body" sz="quarter" idx="18"/>
          </p:nvPr>
        </p:nvSpPr>
        <p:spPr>
          <a:xfrm>
            <a:off x="540295" y="1799825"/>
            <a:ext cx="3642042" cy="4808538"/>
          </a:xfrm>
        </p:spPr>
        <p:txBody>
          <a:bodyPr lIns="91388" rIns="0">
            <a:noAutofit/>
          </a:bodyPr>
          <a:lstStyle>
            <a:lvl1pPr marL="0" indent="0">
              <a:lnSpc>
                <a:spcPts val="1500"/>
              </a:lnSpc>
              <a:spcBef>
                <a:spcPts val="1200"/>
              </a:spcBef>
              <a:buFontTx/>
              <a:buNone/>
              <a:defRPr sz="10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a:t>Click to edit Master text styles</a:t>
            </a:r>
          </a:p>
        </p:txBody>
      </p:sp>
      <p:cxnSp>
        <p:nvCxnSpPr>
          <p:cNvPr id="11" name="Straight Connector 10"/>
          <p:cNvCxnSpPr/>
          <p:nvPr userDrawn="1"/>
        </p:nvCxnSpPr>
        <p:spPr>
          <a:xfrm flipH="1">
            <a:off x="4415377" y="1881181"/>
            <a:ext cx="0" cy="5063635"/>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3" name="AssetID" descr="svtx:content/slide/@id">
            <a:extLst>
              <a:ext uri="{FF2B5EF4-FFF2-40B4-BE49-F238E27FC236}">
                <a16:creationId xmlns:a16="http://schemas.microsoft.com/office/drawing/2014/main" id="{3074A848-50C9-1872-8CC3-B862C674BC46}"/>
              </a:ext>
            </a:extLst>
          </p:cNvPr>
          <p:cNvSpPr>
            <a:spLocks noGrp="1" noRot="1" noMove="1" noResize="1" noEditPoints="1" noAdjustHandles="1" noChangeArrowheads="1" noChangeShapeType="1"/>
          </p:cNvSpPr>
          <p:nvPr>
            <p:ph type="body" sz="quarter" idx="19"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486324685"/>
      </p:ext>
    </p:extLst>
  </p:cSld>
  <p:clrMapOvr>
    <a:masterClrMapping/>
  </p:clrMapOvr>
  <p:transition/>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Subhead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14" name="Text Placeholder 13"/>
          <p:cNvSpPr>
            <a:spLocks noGrp="1"/>
          </p:cNvSpPr>
          <p:nvPr>
            <p:ph type="body" sz="quarter" idx="15" hasCustomPrompt="1"/>
          </p:nvPr>
        </p:nvSpPr>
        <p:spPr>
          <a:xfrm>
            <a:off x="529812" y="7134371"/>
            <a:ext cx="8529320" cy="400050"/>
          </a:xfrm>
        </p:spPr>
        <p:txBody>
          <a:bodyPr lIns="91388" tIns="0" rIns="91388" bIns="0" anchor="b">
            <a:noAutofit/>
          </a:bodyPr>
          <a:lstStyle>
            <a:lvl1pPr marL="0" indent="0">
              <a:spcBef>
                <a:spcPct val="0"/>
              </a:spcBef>
              <a:buNone/>
              <a:defRPr sz="800">
                <a:solidFill>
                  <a:schemeClr val="tx1">
                    <a:lumMod val="65000"/>
                    <a:lumOff val="35000"/>
                  </a:schemeClr>
                </a:solidFill>
                <a:latin typeface="Arial Narrow" panose="020B0606020202030204"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a:t>Click to edit footnote </a:t>
            </a:r>
          </a:p>
        </p:txBody>
      </p:sp>
      <p:sp>
        <p:nvSpPr>
          <p:cNvPr id="21" name="Text Placeholder 20"/>
          <p:cNvSpPr>
            <a:spLocks noGrp="1"/>
          </p:cNvSpPr>
          <p:nvPr>
            <p:ph type="body" sz="quarter" idx="18"/>
          </p:nvPr>
        </p:nvSpPr>
        <p:spPr>
          <a:xfrm>
            <a:off x="540289" y="1790200"/>
            <a:ext cx="8904287" cy="4808538"/>
          </a:xfrm>
        </p:spPr>
        <p:txBody>
          <a:bodyPr lIns="91388" tIns="54833" rIns="91388" bIns="54833">
            <a:noAutofit/>
          </a:bodyPr>
          <a:lstStyle>
            <a:lvl1pPr marL="0" indent="0">
              <a:lnSpc>
                <a:spcPts val="1500"/>
              </a:lnSpc>
              <a:spcBef>
                <a:spcPts val="1200"/>
              </a:spcBef>
              <a:buFontTx/>
              <a:buNone/>
              <a:defRPr sz="10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a:t>Click to edit Master text styles</a:t>
            </a:r>
          </a:p>
        </p:txBody>
      </p:sp>
      <p:sp>
        <p:nvSpPr>
          <p:cNvPr id="8"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a:t>Click to edit subhead</a:t>
            </a:r>
          </a:p>
        </p:txBody>
      </p:sp>
      <p:sp>
        <p:nvSpPr>
          <p:cNvPr id="3" name="AssetID" descr="svtx:content/slide/@id">
            <a:extLst>
              <a:ext uri="{FF2B5EF4-FFF2-40B4-BE49-F238E27FC236}">
                <a16:creationId xmlns:a16="http://schemas.microsoft.com/office/drawing/2014/main" id="{2C3FD5FE-3A95-5B02-850D-3648682B3C3A}"/>
              </a:ext>
            </a:extLst>
          </p:cNvPr>
          <p:cNvSpPr>
            <a:spLocks noGrp="1" noRot="1" noMove="1" noResize="1" noEditPoints="1" noAdjustHandles="1" noChangeArrowheads="1" noChangeShapeType="1"/>
          </p:cNvSpPr>
          <p:nvPr>
            <p:ph type="body" sz="quarter" idx="19"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363640870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Subhead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14" name="Text Placeholder 13"/>
          <p:cNvSpPr>
            <a:spLocks noGrp="1"/>
          </p:cNvSpPr>
          <p:nvPr>
            <p:ph type="body" sz="quarter" idx="15" hasCustomPrompt="1"/>
          </p:nvPr>
        </p:nvSpPr>
        <p:spPr>
          <a:xfrm>
            <a:off x="529812" y="7134371"/>
            <a:ext cx="8529320" cy="400050"/>
          </a:xfrm>
        </p:spPr>
        <p:txBody>
          <a:bodyPr lIns="91388" tIns="0" rIns="91388" bIns="0" anchor="b">
            <a:noAutofit/>
          </a:bodyPr>
          <a:lstStyle>
            <a:lvl1pPr marL="0" indent="0">
              <a:spcBef>
                <a:spcPct val="0"/>
              </a:spcBef>
              <a:buNone/>
              <a:defRPr sz="800">
                <a:solidFill>
                  <a:schemeClr val="tx1">
                    <a:lumMod val="65000"/>
                    <a:lumOff val="35000"/>
                  </a:schemeClr>
                </a:solidFill>
                <a:latin typeface="Arial Narrow" panose="020B0606020202030204"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a:t>Click to edit footnote </a:t>
            </a:r>
          </a:p>
        </p:txBody>
      </p:sp>
      <p:sp>
        <p:nvSpPr>
          <p:cNvPr id="21" name="Text Placeholder 20"/>
          <p:cNvSpPr>
            <a:spLocks noGrp="1"/>
          </p:cNvSpPr>
          <p:nvPr>
            <p:ph type="body" sz="quarter" idx="18"/>
          </p:nvPr>
        </p:nvSpPr>
        <p:spPr>
          <a:xfrm>
            <a:off x="540289" y="1790200"/>
            <a:ext cx="8904287" cy="4808538"/>
          </a:xfrm>
        </p:spPr>
        <p:txBody>
          <a:bodyPr lIns="91388" tIns="54833" rIns="91388" bIns="54833">
            <a:noAutofit/>
          </a:bodyPr>
          <a:lstStyle>
            <a:lvl1pPr marL="0" indent="0">
              <a:lnSpc>
                <a:spcPts val="1500"/>
              </a:lnSpc>
              <a:spcBef>
                <a:spcPts val="1200"/>
              </a:spcBef>
              <a:buFontTx/>
              <a:buNone/>
              <a:defRPr sz="10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a:t>Click to edit Master text styles</a:t>
            </a:r>
          </a:p>
        </p:txBody>
      </p:sp>
      <p:sp>
        <p:nvSpPr>
          <p:cNvPr id="8"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a:t>Click to edit subhead</a:t>
            </a:r>
          </a:p>
        </p:txBody>
      </p:sp>
      <p:sp>
        <p:nvSpPr>
          <p:cNvPr id="3" name="AssetID" descr="svtx:content/slide/@id">
            <a:extLst>
              <a:ext uri="{FF2B5EF4-FFF2-40B4-BE49-F238E27FC236}">
                <a16:creationId xmlns:a16="http://schemas.microsoft.com/office/drawing/2014/main" id="{2C3FD5FE-3A95-5B02-850D-3648682B3C3A}"/>
              </a:ext>
            </a:extLst>
          </p:cNvPr>
          <p:cNvSpPr>
            <a:spLocks noGrp="1" noRot="1" noMove="1" noResize="1" noEditPoints="1" noAdjustHandles="1" noChangeArrowheads="1" noChangeShapeType="1"/>
          </p:cNvSpPr>
          <p:nvPr>
            <p:ph type="body" sz="quarter" idx="19"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4238391725"/>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Subhead &amp; 2-col Content">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14" name="Text Placeholder 13"/>
          <p:cNvSpPr>
            <a:spLocks noGrp="1"/>
          </p:cNvSpPr>
          <p:nvPr>
            <p:ph type="body" sz="quarter" idx="15" hasCustomPrompt="1"/>
          </p:nvPr>
        </p:nvSpPr>
        <p:spPr>
          <a:xfrm>
            <a:off x="529812" y="7134371"/>
            <a:ext cx="8529320" cy="400050"/>
          </a:xfrm>
        </p:spPr>
        <p:txBody>
          <a:bodyPr lIns="91388" tIns="0" rIns="91388" bIns="0" anchor="b">
            <a:noAutofit/>
          </a:bodyPr>
          <a:lstStyle>
            <a:lvl1pPr marL="0" indent="0">
              <a:spcBef>
                <a:spcPct val="0"/>
              </a:spcBef>
              <a:buNone/>
              <a:defRPr sz="800">
                <a:solidFill>
                  <a:schemeClr val="tx1">
                    <a:lumMod val="65000"/>
                    <a:lumOff val="35000"/>
                  </a:schemeClr>
                </a:solidFill>
                <a:latin typeface="Arial Narrow" panose="020B0606020202030204"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a:t>Click to edit footnote </a:t>
            </a:r>
          </a:p>
        </p:txBody>
      </p:sp>
      <p:sp>
        <p:nvSpPr>
          <p:cNvPr id="21" name="Text Placeholder 20"/>
          <p:cNvSpPr>
            <a:spLocks noGrp="1"/>
          </p:cNvSpPr>
          <p:nvPr>
            <p:ph type="body" sz="quarter" idx="18" hasCustomPrompt="1"/>
          </p:nvPr>
        </p:nvSpPr>
        <p:spPr>
          <a:xfrm>
            <a:off x="540289" y="1790200"/>
            <a:ext cx="8961120" cy="4808538"/>
          </a:xfrm>
        </p:spPr>
        <p:txBody>
          <a:bodyPr lIns="91388" tIns="54833" rIns="91388" bIns="54833" numCol="2" spcCol="365760">
            <a:noAutofit/>
          </a:bodyPr>
          <a:lstStyle>
            <a:lvl1pPr marL="0" indent="0">
              <a:lnSpc>
                <a:spcPct val="110000"/>
              </a:lnSpc>
              <a:spcBef>
                <a:spcPct val="0"/>
              </a:spcBef>
              <a:spcAft>
                <a:spcPts val="900"/>
              </a:spcAft>
              <a:buFontTx/>
              <a:buNone/>
              <a:defRPr sz="950"/>
            </a:lvl1pPr>
            <a:lvl2pPr marL="0" indent="0">
              <a:lnSpc>
                <a:spcPct val="110000"/>
              </a:lnSpc>
              <a:spcBef>
                <a:spcPts val="600"/>
              </a:spcBef>
              <a:spcAft>
                <a:spcPts val="300"/>
              </a:spcAft>
              <a:buFontTx/>
              <a:buNone/>
              <a:defRPr sz="1000" cap="all" baseline="0">
                <a:solidFill>
                  <a:schemeClr val="tx2"/>
                </a:solidFill>
              </a:defRPr>
            </a:lvl2pPr>
            <a:lvl3pPr marL="0" indent="0">
              <a:lnSpc>
                <a:spcPct val="140000"/>
              </a:lnSpc>
              <a:spcBef>
                <a:spcPct val="0"/>
              </a:spcBef>
              <a:spcAft>
                <a:spcPts val="1200"/>
              </a:spcAft>
              <a:buFontTx/>
              <a:buNone/>
              <a:defRPr sz="1100">
                <a:solidFill>
                  <a:schemeClr val="tx2"/>
                </a:solidFill>
              </a:defRPr>
            </a:lvl3pPr>
            <a:lvl4pPr marL="0" indent="0">
              <a:lnSpc>
                <a:spcPct val="110000"/>
              </a:lnSpc>
              <a:spcBef>
                <a:spcPct val="0"/>
              </a:spcBef>
              <a:buFontTx/>
              <a:buNone/>
              <a:defRPr sz="900">
                <a:solidFill>
                  <a:schemeClr val="tx2"/>
                </a:solidFill>
              </a:defRPr>
            </a:lvl4pPr>
            <a:lvl5pPr marL="0" indent="0">
              <a:lnSpc>
                <a:spcPct val="110000"/>
              </a:lnSpc>
              <a:spcBef>
                <a:spcPts val="599"/>
              </a:spcBef>
              <a:buFontTx/>
              <a:buNone/>
              <a:defRPr sz="1100"/>
            </a:lvl5pPr>
          </a:lstStyle>
          <a:p>
            <a:pPr lvl="0"/>
            <a:r>
              <a:rPr lang="en-US"/>
              <a:t>Click to edit Master text styles</a:t>
            </a:r>
          </a:p>
          <a:p>
            <a:pPr lvl="1"/>
            <a:r>
              <a:rPr lang="en-US"/>
              <a:t>2nd level subhead</a:t>
            </a:r>
          </a:p>
          <a:p>
            <a:pPr lvl="2"/>
            <a:r>
              <a:rPr lang="en-US"/>
              <a:t>3rd intro</a:t>
            </a:r>
          </a:p>
          <a:p>
            <a:pPr lvl="3"/>
            <a:r>
              <a:rPr lang="en-US"/>
              <a:t>Small sub</a:t>
            </a:r>
          </a:p>
        </p:txBody>
      </p:sp>
      <p:sp>
        <p:nvSpPr>
          <p:cNvPr id="8"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a:t>Click to edit subhead</a:t>
            </a:r>
          </a:p>
        </p:txBody>
      </p:sp>
      <p:sp>
        <p:nvSpPr>
          <p:cNvPr id="3" name="AssetID" descr="svtx:content/slide/@id">
            <a:extLst>
              <a:ext uri="{FF2B5EF4-FFF2-40B4-BE49-F238E27FC236}">
                <a16:creationId xmlns:a16="http://schemas.microsoft.com/office/drawing/2014/main" id="{F2A87862-A8E0-ABD6-88D6-D1B7A5C18CC7}"/>
              </a:ext>
            </a:extLst>
          </p:cNvPr>
          <p:cNvSpPr>
            <a:spLocks noGrp="1" noRot="1" noMove="1" noResize="1" noEditPoints="1" noAdjustHandles="1" noChangeArrowheads="1" noChangeShapeType="1"/>
          </p:cNvSpPr>
          <p:nvPr>
            <p:ph type="body" sz="quarter" idx="19"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3349454275"/>
      </p:ext>
    </p:extLst>
  </p:cSld>
  <p:clrMapOvr>
    <a:masterClrMapping/>
  </p:clrMapOvr>
  <p:transition/>
  <p:extLst>
    <p:ext uri="{DCECCB84-F9BA-43D5-87BE-67443E8EF086}">
      <p15:sldGuideLst xmlns:p15="http://schemas.microsoft.com/office/powerpoint/2012/main">
        <p15:guide id="3" orient="horz" pos="112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le/Subhead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14" name="Text Placeholder 13"/>
          <p:cNvSpPr>
            <a:spLocks noGrp="1"/>
          </p:cNvSpPr>
          <p:nvPr>
            <p:ph type="body" sz="quarter" idx="15" hasCustomPrompt="1"/>
          </p:nvPr>
        </p:nvSpPr>
        <p:spPr>
          <a:xfrm>
            <a:off x="529812" y="7134371"/>
            <a:ext cx="8529320" cy="400050"/>
          </a:xfrm>
        </p:spPr>
        <p:txBody>
          <a:bodyPr lIns="91388" tIns="0" rIns="91388" bIns="0" anchor="b">
            <a:noAutofit/>
          </a:bodyPr>
          <a:lstStyle>
            <a:lvl1pPr marL="0" indent="0">
              <a:spcBef>
                <a:spcPct val="0"/>
              </a:spcBef>
              <a:buNone/>
              <a:defRPr sz="800">
                <a:solidFill>
                  <a:schemeClr val="tx1">
                    <a:lumMod val="65000"/>
                    <a:lumOff val="35000"/>
                  </a:schemeClr>
                </a:solidFill>
                <a:latin typeface="Arial Narrow" panose="020B0606020202030204"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a:t>Click to edit footnote </a:t>
            </a:r>
          </a:p>
        </p:txBody>
      </p:sp>
      <p:sp>
        <p:nvSpPr>
          <p:cNvPr id="21" name="Text Placeholder 20"/>
          <p:cNvSpPr>
            <a:spLocks noGrp="1"/>
          </p:cNvSpPr>
          <p:nvPr>
            <p:ph type="body" sz="quarter" idx="18"/>
          </p:nvPr>
        </p:nvSpPr>
        <p:spPr>
          <a:xfrm>
            <a:off x="540289" y="1790200"/>
            <a:ext cx="8904287" cy="4808538"/>
          </a:xfrm>
        </p:spPr>
        <p:txBody>
          <a:bodyPr lIns="91388" tIns="54833" rIns="91388" bIns="54833">
            <a:noAutofit/>
          </a:bodyPr>
          <a:lstStyle>
            <a:lvl1pPr marL="0" indent="0">
              <a:lnSpc>
                <a:spcPts val="1500"/>
              </a:lnSpc>
              <a:spcBef>
                <a:spcPts val="1200"/>
              </a:spcBef>
              <a:buFontTx/>
              <a:buNone/>
              <a:defRPr sz="10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a:t>Click to edit Master text styles</a:t>
            </a:r>
          </a:p>
        </p:txBody>
      </p:sp>
      <p:sp>
        <p:nvSpPr>
          <p:cNvPr id="8"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a:t>Click to edit subhead</a:t>
            </a:r>
          </a:p>
        </p:txBody>
      </p:sp>
      <p:sp>
        <p:nvSpPr>
          <p:cNvPr id="3" name="AssetID" descr="svtx:content/slide/@id">
            <a:extLst>
              <a:ext uri="{FF2B5EF4-FFF2-40B4-BE49-F238E27FC236}">
                <a16:creationId xmlns:a16="http://schemas.microsoft.com/office/drawing/2014/main" id="{2C3FD5FE-3A95-5B02-850D-3648682B3C3A}"/>
              </a:ext>
            </a:extLst>
          </p:cNvPr>
          <p:cNvSpPr>
            <a:spLocks noGrp="1" noRot="1" noMove="1" noResize="1" noEditPoints="1" noAdjustHandles="1" noChangeArrowheads="1" noChangeShapeType="1"/>
          </p:cNvSpPr>
          <p:nvPr>
            <p:ph type="body" sz="quarter" idx="19"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3192386375"/>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311256"/>
            <a:ext cx="9052560" cy="1295400"/>
          </a:xfrm>
          <a:prstGeom prst="rect">
            <a:avLst/>
          </a:prstGeom>
        </p:spPr>
        <p:txBody>
          <a:bodyPr vert="horz" lIns="101823" tIns="50911" rIns="101823" bIns="50911" rtlCol="0" anchor="ctr">
            <a:normAutofit/>
          </a:bodyPr>
          <a:lstStyle/>
          <a:p>
            <a:r>
              <a:rPr lang="en-US"/>
              <a:t>Click to edit Master title style</a:t>
            </a:r>
          </a:p>
        </p:txBody>
      </p:sp>
      <p:sp>
        <p:nvSpPr>
          <p:cNvPr id="3" name="Text Placeholder 2"/>
          <p:cNvSpPr>
            <a:spLocks noGrp="1"/>
          </p:cNvSpPr>
          <p:nvPr>
            <p:ph type="body" idx="1"/>
          </p:nvPr>
        </p:nvSpPr>
        <p:spPr>
          <a:xfrm>
            <a:off x="502920" y="1813566"/>
            <a:ext cx="9052560" cy="5129425"/>
          </a:xfrm>
          <a:prstGeom prst="rect">
            <a:avLst/>
          </a:prstGeom>
        </p:spPr>
        <p:txBody>
          <a:bodyPr vert="horz" lIns="101823" tIns="50911" rIns="101823" bIns="5091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4"/>
          </p:nvPr>
        </p:nvSpPr>
        <p:spPr>
          <a:xfrm>
            <a:off x="9144000" y="7067448"/>
            <a:ext cx="492760" cy="413808"/>
          </a:xfrm>
          <a:prstGeom prst="rect">
            <a:avLst/>
          </a:prstGeom>
        </p:spPr>
        <p:txBody>
          <a:bodyPr lIns="0" tIns="0" rIns="0" bIns="0"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Tree>
    <p:extLst>
      <p:ext uri="{BB962C8B-B14F-4D97-AF65-F5344CB8AC3E}">
        <p14:creationId xmlns:p14="http://schemas.microsoft.com/office/powerpoint/2010/main" val="180127434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9" r:id="rId3"/>
    <p:sldLayoutId id="2147483676" r:id="rId4"/>
    <p:sldLayoutId id="2147483686" r:id="rId5"/>
    <p:sldLayoutId id="2147483681" r:id="rId6"/>
  </p:sldLayoutIdLst>
  <p:transition/>
  <p:hf hdr="0" ftr="0" dt="0"/>
  <p:txStyles>
    <p:titleStyle>
      <a:lvl1pPr algn="l" defTabSz="1018228" rtl="0" eaLnBrk="1" latinLnBrk="0" hangingPunct="1">
        <a:spcBef>
          <a:spcPct val="0"/>
        </a:spcBef>
        <a:buNone/>
        <a:defRPr sz="2600" kern="1200">
          <a:solidFill>
            <a:schemeClr val="tx1"/>
          </a:solidFill>
          <a:latin typeface="Arial" pitchFamily="34" charset="0"/>
          <a:ea typeface="+mj-ea"/>
          <a:cs typeface="Arial" pitchFamily="34" charset="0"/>
        </a:defRPr>
      </a:lvl1pPr>
    </p:titleStyle>
    <p:bodyStyle>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 userDrawn="1">
          <p15:clr>
            <a:srgbClr val="F26B43"/>
          </p15:clr>
        </p15:guide>
        <p15:guide id="2" pos="595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1.xml"/><Relationship Id="rId1" Type="http://schemas.openxmlformats.org/officeDocument/2006/relationships/slideLayout" Target="../slideLayouts/slideLayout3.xml"/><Relationship Id="rId5" Type="http://schemas.openxmlformats.org/officeDocument/2006/relationships/chart" Target="../charts/chart13.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chart" Target="../charts/chart14.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chart" Target="../charts/chart16.xml"/><Relationship Id="rId4" Type="http://schemas.openxmlformats.org/officeDocument/2006/relationships/chart" Target="../charts/chart15.xml"/></Relationships>
</file>

<file path=ppt/slides/_rels/slide14.xml.rels><?xml version="1.0" encoding="UTF-8" standalone="yes"?>
<Relationships xmlns="http://schemas.openxmlformats.org/package/2006/relationships"><Relationship Id="rId8" Type="http://schemas.openxmlformats.org/officeDocument/2006/relationships/chart" Target="../charts/chart21.xml"/><Relationship Id="rId3" Type="http://schemas.openxmlformats.org/officeDocument/2006/relationships/image" Target="../media/image1.png"/><Relationship Id="rId7" Type="http://schemas.openxmlformats.org/officeDocument/2006/relationships/chart" Target="../charts/chart20.xml"/><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chart" Target="../charts/chart19.xml"/><Relationship Id="rId5" Type="http://schemas.openxmlformats.org/officeDocument/2006/relationships/chart" Target="../charts/chart18.xml"/><Relationship Id="rId4" Type="http://schemas.openxmlformats.org/officeDocument/2006/relationships/chart" Target="../charts/chart17.xml"/><Relationship Id="rId9" Type="http://schemas.openxmlformats.org/officeDocument/2006/relationships/chart" Target="../charts/chart2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5.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1.png"/><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chart" Target="../charts/chart4.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chart" Target="../charts/chart6.xml"/><Relationship Id="rId4" Type="http://schemas.openxmlformats.org/officeDocument/2006/relationships/chart" Target="../charts/chart5.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chart" Target="../charts/chart8.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3.xml"/><Relationship Id="rId5" Type="http://schemas.openxmlformats.org/officeDocument/2006/relationships/chart" Target="../charts/chart10.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ssetID" descr="svtx:content/slide/@id">
            <a:extLst>
              <a:ext uri="{FF2B5EF4-FFF2-40B4-BE49-F238E27FC236}">
                <a16:creationId xmlns:a16="http://schemas.microsoft.com/office/drawing/2014/main" id="{B02B273C-6B27-A88F-55DF-8F7FF010D154}"/>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135202</a:t>
            </a:r>
          </a:p>
        </p:txBody>
      </p:sp>
      <p:sp>
        <p:nvSpPr>
          <p:cNvPr id="4" name="Title 3"/>
          <p:cNvSpPr>
            <a:spLocks noGrp="1"/>
          </p:cNvSpPr>
          <p:nvPr>
            <p:ph type="ctrTitle"/>
          </p:nvPr>
        </p:nvSpPr>
        <p:spPr>
          <a:xfrm>
            <a:off x="4650360" y="4334726"/>
            <a:ext cx="4879340" cy="1883198"/>
          </a:xfrm>
        </p:spPr>
        <p:txBody>
          <a:bodyPr/>
          <a:lstStyle/>
          <a:p>
            <a:r>
              <a:rPr lang="en-US">
                <a:highlight>
                  <a:srgbClr val="FFFFFF"/>
                </a:highlight>
              </a:rPr>
              <a:t>Q2</a:t>
            </a:r>
          </a:p>
        </p:txBody>
      </p:sp>
      <p:sp>
        <p:nvSpPr>
          <p:cNvPr id="5" name="Subtitle 4"/>
          <p:cNvSpPr>
            <a:spLocks noGrp="1"/>
          </p:cNvSpPr>
          <p:nvPr>
            <p:ph type="subTitle" idx="1"/>
          </p:nvPr>
        </p:nvSpPr>
        <p:spPr>
          <a:xfrm>
            <a:off x="4626860" y="6416045"/>
            <a:ext cx="4818380" cy="384494"/>
          </a:xfrm>
        </p:spPr>
        <p:txBody>
          <a:bodyPr/>
          <a:lstStyle/>
          <a:p>
            <a:r>
              <a:rPr lang="en-US"/>
              <a:t>Quarterly Market Review</a:t>
            </a:r>
          </a:p>
        </p:txBody>
      </p:sp>
      <p:sp>
        <p:nvSpPr>
          <p:cNvPr id="8" name="Text Placeholder 7"/>
          <p:cNvSpPr>
            <a:spLocks noGrp="1"/>
          </p:cNvSpPr>
          <p:nvPr>
            <p:ph type="body" sz="quarter" idx="11"/>
          </p:nvPr>
        </p:nvSpPr>
        <p:spPr>
          <a:xfrm>
            <a:off x="4626860" y="6847523"/>
            <a:ext cx="4818380" cy="457200"/>
          </a:xfrm>
        </p:spPr>
        <p:txBody>
          <a:bodyPr/>
          <a:lstStyle/>
          <a:p>
            <a:r>
              <a:rPr lang="en-US">
                <a:highlight>
                  <a:srgbClr val="FFFFFF"/>
                </a:highlight>
              </a:rPr>
              <a:t>Second Quarter 2026</a:t>
            </a:r>
          </a:p>
        </p:txBody>
      </p:sp>
      <p:pic>
        <p:nvPicPr>
          <p:cNvPr id="6" name="Picture Placeholder 5">
            <a:extLst>
              <a:ext uri="{FF2B5EF4-FFF2-40B4-BE49-F238E27FC236}">
                <a16:creationId xmlns:a16="http://schemas.microsoft.com/office/drawing/2014/main" id="{60018489-85F3-D1C6-5BC3-B1D2B579DE62}"/>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567" b="7567"/>
          <a:stretch>
            <a:fillRect/>
          </a:stretch>
        </p:blipFill>
        <p:spPr>
          <a:prstGeom prst="rect">
            <a:avLst/>
          </a:prstGeom>
        </p:spPr>
      </p:pic>
    </p:spTree>
    <p:extLst>
      <p:ext uri="{BB962C8B-B14F-4D97-AF65-F5344CB8AC3E}">
        <p14:creationId xmlns:p14="http://schemas.microsoft.com/office/powerpoint/2010/main" val="167610283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ssetID" descr="svtx:content/slide/@id">
            <a:extLst>
              <a:ext uri="{FF2B5EF4-FFF2-40B4-BE49-F238E27FC236}">
                <a16:creationId xmlns:a16="http://schemas.microsoft.com/office/drawing/2014/main" id="{DD9549EE-7A0E-85E8-8D18-87607111DC8D}"/>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135203</a:t>
            </a:r>
          </a:p>
        </p:txBody>
      </p:sp>
      <p:graphicFrame>
        <p:nvGraphicFramePr>
          <p:cNvPr id="4" name="Chart 3">
            <a:extLst>
              <a:ext uri="{FF2B5EF4-FFF2-40B4-BE49-F238E27FC236}">
                <a16:creationId xmlns:a16="http://schemas.microsoft.com/office/drawing/2014/main" id="{5EC84D2B-C2BC-5B6F-CBE5-2A58AB84DE63}"/>
              </a:ext>
            </a:extLst>
          </p:cNvPr>
          <p:cNvGraphicFramePr/>
          <p:nvPr>
            <p:extLst>
              <p:ext uri="{D42A27DB-BD31-4B8C-83A1-F6EECF244321}">
                <p14:modId xmlns:p14="http://schemas.microsoft.com/office/powerpoint/2010/main" val="3926334954"/>
              </p:ext>
            </p:extLst>
          </p:nvPr>
        </p:nvGraphicFramePr>
        <p:xfrm>
          <a:off x="584940" y="1801368"/>
          <a:ext cx="9101478" cy="4845177"/>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520287" y="682121"/>
            <a:ext cx="9052560" cy="521864"/>
          </a:xfrm>
        </p:spPr>
        <p:txBody>
          <a:bodyPr/>
          <a:lstStyle/>
          <a:p>
            <a:r>
              <a:rPr lang="en-US"/>
              <a:t>Country Returns</a:t>
            </a:r>
          </a:p>
        </p:txBody>
      </p:sp>
      <p:sp>
        <p:nvSpPr>
          <p:cNvPr id="3" name="Slide Number Placeholder 2"/>
          <p:cNvSpPr>
            <a:spLocks noGrp="1"/>
          </p:cNvSpPr>
          <p:nvPr>
            <p:ph type="sldNum" sz="quarter" idx="12"/>
          </p:nvPr>
        </p:nvSpPr>
        <p:spPr/>
        <p:txBody>
          <a:bodyPr/>
          <a:lstStyle/>
          <a:p>
            <a:fld id="{66F6FF41-5833-4EBF-9145-362BCED2914A}" type="slidenum">
              <a:rPr lang="en-US" smtClean="0"/>
              <a:t>10</a:t>
            </a:fld>
            <a:endParaRPr lang="en-US"/>
          </a:p>
        </p:txBody>
      </p:sp>
      <p:pic>
        <p:nvPicPr>
          <p:cNvPr id="8" name="Picture Placeholder 7">
            <a:extLst>
              <a:ext uri="{FF2B5EF4-FFF2-40B4-BE49-F238E27FC236}">
                <a16:creationId xmlns:a16="http://schemas.microsoft.com/office/drawing/2014/main" id="{08DFFA28-70F9-3086-0CEC-683BC9769763}"/>
              </a:ext>
            </a:extLst>
          </p:cNvPr>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t="7659" b="7659"/>
          <a:stretch>
            <a:fillRect/>
          </a:stretch>
        </p:blipFill>
        <p:spPr>
          <a:prstGeom prst="rect">
            <a:avLst/>
          </a:prstGeom>
        </p:spPr>
      </p:pic>
      <p:sp>
        <p:nvSpPr>
          <p:cNvPr id="17" name="Text Placeholder 16"/>
          <p:cNvSpPr>
            <a:spLocks noGrp="1"/>
          </p:cNvSpPr>
          <p:nvPr>
            <p:ph type="body" sz="quarter" idx="15"/>
          </p:nvPr>
        </p:nvSpPr>
        <p:spPr/>
        <p:txBody>
          <a:bodyPr/>
          <a:lstStyle/>
          <a:p>
            <a:r>
              <a:rPr lang="en-GB" b="1"/>
              <a:t>Past performance is no guarantee of future results.</a:t>
            </a:r>
          </a:p>
          <a:p>
            <a:r>
              <a:rPr lang="en-US"/>
              <a:t>Country returns are the country component indices of the MSCI All Country World IMI Index for all countries except the United States, where the Russell 3000 Index is used instead. Global is the return of the MSCI All Country World IMI Index. MSCI index returns are net dividend. Indices are not available for direct investment. Their performance does not reflect the expenses associated with the management of an actual portfolio. Frank Russell Company is the source and owner of the trademarks, service marks and copyrights related to the Russell Indexes. MSCI data © MSCI 2026, all rights reserved.</a:t>
            </a:r>
          </a:p>
        </p:txBody>
      </p:sp>
      <p:sp>
        <p:nvSpPr>
          <p:cNvPr id="6" name="Text Placeholder 5"/>
          <p:cNvSpPr>
            <a:spLocks noGrp="1"/>
          </p:cNvSpPr>
          <p:nvPr>
            <p:ph type="body" sz="quarter" idx="14"/>
          </p:nvPr>
        </p:nvSpPr>
        <p:spPr>
          <a:xfrm>
            <a:off x="529813" y="1089383"/>
            <a:ext cx="8823326" cy="346075"/>
          </a:xfrm>
        </p:spPr>
        <p:txBody>
          <a:bodyPr/>
          <a:lstStyle/>
          <a:p>
            <a:r>
              <a:rPr lang="en-US">
                <a:highlight>
                  <a:srgbClr val="FFFFFF"/>
                </a:highlight>
              </a:rPr>
              <a:t>Returns (USD), 2nd Quarter 2026</a:t>
            </a:r>
          </a:p>
        </p:txBody>
      </p:sp>
      <p:sp>
        <p:nvSpPr>
          <p:cNvPr id="9" name="TextBox 8">
            <a:extLst>
              <a:ext uri="{FF2B5EF4-FFF2-40B4-BE49-F238E27FC236}">
                <a16:creationId xmlns:a16="http://schemas.microsoft.com/office/drawing/2014/main" id="{62655A4E-5AAC-B1D6-FB5A-4D5D1FDCE364}"/>
              </a:ext>
            </a:extLst>
          </p:cNvPr>
          <p:cNvSpPr txBox="1"/>
          <p:nvPr/>
        </p:nvSpPr>
        <p:spPr>
          <a:xfrm rot="16200000">
            <a:off x="2392766" y="5814664"/>
            <a:ext cx="592883" cy="230184"/>
          </a:xfrm>
          <a:prstGeom prst="rect">
            <a:avLst/>
          </a:prstGeom>
          <a:noFill/>
        </p:spPr>
        <p:txBody>
          <a:bodyPr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r"/>
            <a:r>
              <a:rPr lang="en-US" sz="900">
                <a:solidFill>
                  <a:srgbClr val="35627D"/>
                </a:solidFill>
                <a:latin typeface="Arial" pitchFamily="34" charset="0"/>
                <a:cs typeface="Arial" pitchFamily="34" charset="0"/>
              </a:rPr>
              <a:t>Global</a:t>
            </a:r>
          </a:p>
        </p:txBody>
      </p:sp>
    </p:spTree>
    <p:extLst>
      <p:ext uri="{BB962C8B-B14F-4D97-AF65-F5344CB8AC3E}">
        <p14:creationId xmlns:p14="http://schemas.microsoft.com/office/powerpoint/2010/main" val="4084615953"/>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ssetID" descr="svtx:content/slide/@id">
            <a:extLst>
              <a:ext uri="{FF2B5EF4-FFF2-40B4-BE49-F238E27FC236}">
                <a16:creationId xmlns:a16="http://schemas.microsoft.com/office/drawing/2014/main" id="{BE4D9084-7643-ECF0-36D6-263D04E675D3}"/>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135204</a:t>
            </a:r>
          </a:p>
        </p:txBody>
      </p:sp>
      <p:graphicFrame>
        <p:nvGraphicFramePr>
          <p:cNvPr id="21" name="Chart 20">
            <a:extLst>
              <a:ext uri="{FF2B5EF4-FFF2-40B4-BE49-F238E27FC236}">
                <a16:creationId xmlns:a16="http://schemas.microsoft.com/office/drawing/2014/main" id="{38C89302-6474-BCFB-85E6-80133FB0FEA4}"/>
              </a:ext>
            </a:extLst>
          </p:cNvPr>
          <p:cNvGraphicFramePr/>
          <p:nvPr>
            <p:extLst>
              <p:ext uri="{D42A27DB-BD31-4B8C-83A1-F6EECF244321}">
                <p14:modId xmlns:p14="http://schemas.microsoft.com/office/powerpoint/2010/main" val="1957311387"/>
              </p:ext>
            </p:extLst>
          </p:nvPr>
        </p:nvGraphicFramePr>
        <p:xfrm>
          <a:off x="36576" y="4379976"/>
          <a:ext cx="2673900" cy="170561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r>
              <a:rPr lang="en-US"/>
              <a:t>Real Estate Investment Trusts (REITs)</a:t>
            </a:r>
          </a:p>
        </p:txBody>
      </p:sp>
      <p:sp>
        <p:nvSpPr>
          <p:cNvPr id="4" name="Slide Number Placeholder 3"/>
          <p:cNvSpPr>
            <a:spLocks noGrp="1"/>
          </p:cNvSpPr>
          <p:nvPr>
            <p:ph type="sldNum" sz="quarter" idx="12"/>
          </p:nvPr>
        </p:nvSpPr>
        <p:spPr/>
        <p:txBody>
          <a:bodyPr/>
          <a:lstStyle/>
          <a:p>
            <a:fld id="{66F6FF41-5833-4EBF-9145-362BCED2914A}" type="slidenum">
              <a:rPr lang="en-US" smtClean="0"/>
              <a:t>11</a:t>
            </a:fld>
            <a:endParaRPr lang="en-US"/>
          </a:p>
        </p:txBody>
      </p:sp>
      <p:pic>
        <p:nvPicPr>
          <p:cNvPr id="13" name="Picture Placeholder 12">
            <a:extLst>
              <a:ext uri="{FF2B5EF4-FFF2-40B4-BE49-F238E27FC236}">
                <a16:creationId xmlns:a16="http://schemas.microsoft.com/office/drawing/2014/main" id="{3C471E71-6872-465A-CD8C-91CBF64CF876}"/>
              </a:ext>
            </a:extLst>
          </p:cNvPr>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t="7659" b="7659"/>
          <a:stretch>
            <a:fillRect/>
          </a:stretch>
        </p:blipFill>
        <p:spPr>
          <a:prstGeom prst="rect">
            <a:avLst/>
          </a:prstGeom>
        </p:spPr>
      </p:pic>
      <p:sp>
        <p:nvSpPr>
          <p:cNvPr id="10" name="Text Placeholder 9"/>
          <p:cNvSpPr>
            <a:spLocks noGrp="1"/>
          </p:cNvSpPr>
          <p:nvPr>
            <p:ph type="body" sz="quarter" idx="15"/>
          </p:nvPr>
        </p:nvSpPr>
        <p:spPr/>
        <p:txBody>
          <a:bodyPr/>
          <a:lstStyle/>
          <a:p>
            <a:r>
              <a:rPr lang="en-US" b="1"/>
              <a:t>Past performance is not a guarantee of future results. </a:t>
            </a:r>
            <a:r>
              <a:rPr lang="en-US"/>
              <a:t>Indices are not available for direct investment. Index performance does not reflect the expenses associated with the management of an actual portfolio. Number of REIT stocks and total value based on the two indices. All index returns are net of withholding tax on dividends. Total value of REIT stocks represented by Dow Jones US Select REIT Index and the S&amp;P Global ex US REIT Index. Dow Jones US Select REIT Index used as proxy for the US market, and S&amp;P Global ex US REIT Index used as proxy for the World ex US market. Dow Jones and S&amp;P data © 2026 S&amp;P Dow Jones Indices LLC, a division of S&amp;P Global. All rights reserved.</a:t>
            </a:r>
          </a:p>
        </p:txBody>
      </p:sp>
      <p:sp>
        <p:nvSpPr>
          <p:cNvPr id="7" name="Text Placeholder 6"/>
          <p:cNvSpPr>
            <a:spLocks noGrp="1"/>
          </p:cNvSpPr>
          <p:nvPr>
            <p:ph type="body" sz="quarter" idx="14"/>
          </p:nvPr>
        </p:nvSpPr>
        <p:spPr/>
        <p:txBody>
          <a:bodyPr/>
          <a:lstStyle/>
          <a:p>
            <a:r>
              <a:rPr lang="en-US">
                <a:highlight>
                  <a:srgbClr val="FFFFFF"/>
                </a:highlight>
              </a:rPr>
              <a:t>Returns (USD), 2nd Quarter 2026</a:t>
            </a:r>
          </a:p>
        </p:txBody>
      </p:sp>
      <p:graphicFrame>
        <p:nvGraphicFramePr>
          <p:cNvPr id="15" name="Table 14">
            <a:extLst>
              <a:ext uri="{FF2B5EF4-FFF2-40B4-BE49-F238E27FC236}">
                <a16:creationId xmlns:a16="http://schemas.microsoft.com/office/drawing/2014/main" id="{234354C7-EC5D-6E99-9261-778BDA39CAB5}"/>
              </a:ext>
            </a:extLst>
          </p:cNvPr>
          <p:cNvGraphicFramePr>
            <a:graphicFrameLocks noGrp="1"/>
          </p:cNvGraphicFramePr>
          <p:nvPr>
            <p:extLst>
              <p:ext uri="{D42A27DB-BD31-4B8C-83A1-F6EECF244321}">
                <p14:modId xmlns:p14="http://schemas.microsoft.com/office/powerpoint/2010/main" val="204166715"/>
              </p:ext>
            </p:extLst>
          </p:nvPr>
        </p:nvGraphicFramePr>
        <p:xfrm>
          <a:off x="4381499" y="4258187"/>
          <a:ext cx="5065309" cy="1222938"/>
        </p:xfrm>
        <a:graphic>
          <a:graphicData uri="http://schemas.openxmlformats.org/drawingml/2006/table">
            <a:tbl>
              <a:tblPr>
                <a:tableStyleId>{5C22544A-7EE6-4342-B048-85BDC9FD1C3A}</a:tableStyleId>
              </a:tblPr>
              <a:tblGrid>
                <a:gridCol w="1114949">
                  <a:extLst>
                    <a:ext uri="{9D8B030D-6E8A-4147-A177-3AD203B41FA5}">
                      <a16:colId xmlns:a16="http://schemas.microsoft.com/office/drawing/2014/main" val="20000"/>
                    </a:ext>
                  </a:extLst>
                </a:gridCol>
                <a:gridCol w="493795">
                  <a:extLst>
                    <a:ext uri="{9D8B030D-6E8A-4147-A177-3AD203B41FA5}">
                      <a16:colId xmlns:a16="http://schemas.microsoft.com/office/drawing/2014/main" val="851030634"/>
                    </a:ext>
                  </a:extLst>
                </a:gridCol>
                <a:gridCol w="493795">
                  <a:extLst>
                    <a:ext uri="{9D8B030D-6E8A-4147-A177-3AD203B41FA5}">
                      <a16:colId xmlns:a16="http://schemas.microsoft.com/office/drawing/2014/main" val="2298377725"/>
                    </a:ext>
                  </a:extLst>
                </a:gridCol>
                <a:gridCol w="493795">
                  <a:extLst>
                    <a:ext uri="{9D8B030D-6E8A-4147-A177-3AD203B41FA5}">
                      <a16:colId xmlns:a16="http://schemas.microsoft.com/office/drawing/2014/main" val="20001"/>
                    </a:ext>
                  </a:extLst>
                </a:gridCol>
                <a:gridCol w="493795">
                  <a:extLst>
                    <a:ext uri="{9D8B030D-6E8A-4147-A177-3AD203B41FA5}">
                      <a16:colId xmlns:a16="http://schemas.microsoft.com/office/drawing/2014/main" val="20003"/>
                    </a:ext>
                  </a:extLst>
                </a:gridCol>
                <a:gridCol w="493795">
                  <a:extLst>
                    <a:ext uri="{9D8B030D-6E8A-4147-A177-3AD203B41FA5}">
                      <a16:colId xmlns:a16="http://schemas.microsoft.com/office/drawing/2014/main" val="20004"/>
                    </a:ext>
                  </a:extLst>
                </a:gridCol>
                <a:gridCol w="493795">
                  <a:extLst>
                    <a:ext uri="{9D8B030D-6E8A-4147-A177-3AD203B41FA5}">
                      <a16:colId xmlns:a16="http://schemas.microsoft.com/office/drawing/2014/main" val="20005"/>
                    </a:ext>
                  </a:extLst>
                </a:gridCol>
                <a:gridCol w="493795">
                  <a:extLst>
                    <a:ext uri="{9D8B030D-6E8A-4147-A177-3AD203B41FA5}">
                      <a16:colId xmlns:a16="http://schemas.microsoft.com/office/drawing/2014/main" val="951681207"/>
                    </a:ext>
                  </a:extLst>
                </a:gridCol>
                <a:gridCol w="493795">
                  <a:extLst>
                    <a:ext uri="{9D8B030D-6E8A-4147-A177-3AD203B41FA5}">
                      <a16:colId xmlns:a16="http://schemas.microsoft.com/office/drawing/2014/main" val="3147490658"/>
                    </a:ext>
                  </a:extLst>
                </a:gridCol>
              </a:tblGrid>
              <a:tr h="236166">
                <a:tc>
                  <a:txBody>
                    <a:bodyPr/>
                    <a:lstStyle/>
                    <a:p>
                      <a:pPr algn="ctr" fontAlgn="b"/>
                      <a:endParaRPr lang="en-GB" sz="800" b="0" i="1" u="none" strike="noStrike">
                        <a:solidFill>
                          <a:srgbClr val="000000"/>
                        </a:solidFill>
                        <a:effectLst/>
                        <a:latin typeface="+mn-lt"/>
                      </a:endParaRPr>
                    </a:p>
                  </a:txBody>
                  <a:tcPr marL="8959" marR="8959" marT="8959" marB="0" anchor="b">
                    <a:noFill/>
                  </a:tcPr>
                </a:tc>
                <a:tc>
                  <a:txBody>
                    <a:bodyPr/>
                    <a:lstStyle/>
                    <a:p>
                      <a:pPr algn="r" fontAlgn="b"/>
                      <a:endParaRPr lang="en-GB" sz="500" b="0" i="0" u="none" strike="noStrike">
                        <a:solidFill>
                          <a:srgbClr val="000000"/>
                        </a:solidFill>
                        <a:effectLst/>
                        <a:latin typeface="+mn-lt"/>
                      </a:endParaRPr>
                    </a:p>
                  </a:txBody>
                  <a:tcPr marL="8959" marR="8959" marT="8959" marB="0" anchor="b">
                    <a:noFill/>
                  </a:tcPr>
                </a:tc>
                <a:tc>
                  <a:txBody>
                    <a:bodyPr/>
                    <a:lstStyle/>
                    <a:p>
                      <a:pPr algn="r" fontAlgn="b"/>
                      <a:endParaRPr lang="en-GB" sz="500" b="0" i="0" u="none" strike="noStrike">
                        <a:solidFill>
                          <a:srgbClr val="000000"/>
                        </a:solidFill>
                        <a:effectLst/>
                        <a:latin typeface="+mn-lt"/>
                      </a:endParaRPr>
                    </a:p>
                  </a:txBody>
                  <a:tcPr marL="8959" marR="8959" marT="8959" marB="0" anchor="b">
                    <a:noFill/>
                  </a:tcPr>
                </a:tc>
                <a:tc gridSpan="6">
                  <a:txBody>
                    <a:bodyPr/>
                    <a:lstStyle/>
                    <a:p>
                      <a:pPr algn="ctr" fontAlgn="b">
                        <a:spcAft>
                          <a:spcPts val="200"/>
                        </a:spcAft>
                      </a:pPr>
                      <a:r>
                        <a:rPr lang="en-GB" sz="800" u="none" strike="noStrike" kern="1200" spc="50" baseline="0">
                          <a:solidFill>
                            <a:schemeClr val="dk1"/>
                          </a:solidFill>
                          <a:effectLst/>
                          <a:latin typeface="+mn-lt"/>
                          <a:ea typeface="+mn-ea"/>
                          <a:cs typeface="+mn-cs"/>
                        </a:rPr>
                        <a:t>ANNUALIZED</a:t>
                      </a: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r>
                        <a:rPr lang="en-GB" sz="800" u="none" strike="noStrike" spc="100" baseline="0">
                          <a:effectLst/>
                          <a:latin typeface="+mn-lt"/>
                        </a:rPr>
                        <a:t>ANNUALIZED</a:t>
                      </a:r>
                      <a:endParaRPr lang="en-GB" sz="700" b="0" i="0" u="none" strike="noStrike" spc="100" baseline="0">
                        <a:solidFill>
                          <a:srgbClr val="000000"/>
                        </a:solidFill>
                        <a:effectLst/>
                        <a:latin typeface="+mn-lt"/>
                      </a:endParaRPr>
                    </a:p>
                  </a:txBody>
                  <a:tcPr marL="0" marR="0" marT="0"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 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algn="ctr" fontAlgn="b">
                        <a:spcAft>
                          <a:spcPts val="200"/>
                        </a:spcAft>
                      </a:pPr>
                      <a:endParaRPr lang="en-GB" sz="800" u="none" strike="noStrike" kern="1200" spc="50" baseline="0">
                        <a:solidFill>
                          <a:schemeClr val="dk1"/>
                        </a:solidFill>
                        <a:effectLst/>
                        <a:latin typeface="+mn-lt"/>
                        <a:ea typeface="+mn-ea"/>
                        <a:cs typeface="+mn-cs"/>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endParaRPr lang="en-GB" sz="800" u="none" strike="noStrike" kern="1200" spc="50" baseline="0">
                        <a:solidFill>
                          <a:schemeClr val="dk1"/>
                        </a:solidFill>
                        <a:effectLst/>
                        <a:latin typeface="+mn-lt"/>
                        <a:ea typeface="+mn-ea"/>
                        <a:cs typeface="+mn-cs"/>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0">
                <a:tc>
                  <a:txBody>
                    <a:bodyPr/>
                    <a:lstStyle/>
                    <a:p>
                      <a:pPr algn="l" fontAlgn="ctr"/>
                      <a:r>
                        <a:rPr lang="en-US" sz="900" b="0" i="0" u="none" strike="noStrike">
                          <a:solidFill>
                            <a:schemeClr val="dk1"/>
                          </a:solidFill>
                          <a:effectLst/>
                          <a:latin typeface="+mn-lt"/>
                        </a:rPr>
                        <a:t>Asset Class</a:t>
                      </a:r>
                      <a:endParaRPr lang="en-GB" sz="900" b="0" i="0" u="none" strike="noStrike">
                        <a:solidFill>
                          <a:srgbClr val="000000"/>
                        </a:solidFill>
                        <a:effectLst/>
                        <a:latin typeface="+mn-lt"/>
                      </a:endParaRPr>
                    </a:p>
                  </a:txBody>
                  <a:tcPr marL="46800" marR="8959" marT="27432" marB="27432" anchor="ctr">
                    <a:solidFill>
                      <a:schemeClr val="bg1">
                        <a:lumMod val="85000"/>
                      </a:schemeClr>
                    </a:solidFill>
                  </a:tcPr>
                </a:tc>
                <a:tc>
                  <a:txBody>
                    <a:bodyPr/>
                    <a:lstStyle/>
                    <a:p>
                      <a:pPr algn="ctr" fontAlgn="ctr"/>
                      <a:r>
                        <a:rPr lang="en-GB" sz="900" b="0" i="0" u="none" strike="noStrike">
                          <a:solidFill>
                            <a:srgbClr val="000000"/>
                          </a:solidFill>
                          <a:effectLst/>
                          <a:latin typeface="+mn-lt"/>
                        </a:rPr>
                        <a:t>QTR</a:t>
                      </a:r>
                    </a:p>
                  </a:txBody>
                  <a:tcPr marL="0" marR="0" marT="27432" marB="27432" anchor="ctr">
                    <a:solidFill>
                      <a:schemeClr val="bg1">
                        <a:lumMod val="85000"/>
                      </a:schemeClr>
                    </a:solidFill>
                  </a:tcPr>
                </a:tc>
                <a:tc>
                  <a:txBody>
                    <a:bodyPr/>
                    <a:lstStyle/>
                    <a:p>
                      <a:pPr algn="ctr" fontAlgn="ctr"/>
                      <a:r>
                        <a:rPr lang="en-GB" sz="900" b="0" i="0" u="none" strike="noStrike">
                          <a:solidFill>
                            <a:srgbClr val="000000"/>
                          </a:solidFill>
                          <a:effectLst/>
                          <a:latin typeface="+mn-lt"/>
                        </a:rPr>
                        <a:t>YTD</a:t>
                      </a:r>
                    </a:p>
                  </a:txBody>
                  <a:tcPr marL="0" marR="0" marT="27432" marB="27432" anchor="ctr">
                    <a:solidFill>
                      <a:schemeClr val="bg1">
                        <a:lumMod val="85000"/>
                      </a:schemeClr>
                    </a:solidFill>
                  </a:tcPr>
                </a:tc>
                <a:tc>
                  <a:txBody>
                    <a:bodyPr/>
                    <a:lstStyle/>
                    <a:p>
                      <a:pPr algn="ctr" fontAlgn="ctr"/>
                      <a:r>
                        <a:rPr lang="en-GB" sz="900" b="0" i="0" u="none" strike="noStrike">
                          <a:solidFill>
                            <a:schemeClr val="dk1"/>
                          </a:solidFill>
                          <a:effectLst/>
                          <a:latin typeface="+mn-lt"/>
                        </a:rPr>
                        <a:t>1</a:t>
                      </a:r>
                      <a:br>
                        <a:rPr lang="en-GB" sz="900" b="0" i="0" u="none" strike="noStrike">
                          <a:solidFill>
                            <a:schemeClr val="dk1"/>
                          </a:solidFill>
                          <a:effectLst/>
                          <a:latin typeface="+mn-lt"/>
                        </a:rPr>
                      </a:br>
                      <a:r>
                        <a:rPr lang="en-GB" sz="900" b="0" i="0" u="none" strike="noStrike">
                          <a:solidFill>
                            <a:schemeClr val="dk1"/>
                          </a:solidFill>
                          <a:effectLst/>
                          <a:latin typeface="+mn-lt"/>
                        </a:rPr>
                        <a:t>Year</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900" u="none" strike="noStrike">
                          <a:effectLst/>
                          <a:latin typeface="+mn-lt"/>
                        </a:rPr>
                        <a:t>3</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900" u="none" strike="noStrike">
                          <a:effectLst/>
                          <a:latin typeface="+mn-lt"/>
                        </a:rPr>
                        <a:t>5</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900" u="none" strike="noStrike">
                          <a:effectLst/>
                          <a:latin typeface="+mn-lt"/>
                        </a:rPr>
                        <a:t>10</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900" b="0" i="0" u="none" strike="noStrike">
                          <a:solidFill>
                            <a:srgbClr val="000000"/>
                          </a:solidFill>
                          <a:effectLst/>
                          <a:latin typeface="+mn-lt"/>
                        </a:rPr>
                        <a:t>15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900" b="0" i="0" u="none" strike="noStrike">
                          <a:solidFill>
                            <a:srgbClr val="000000"/>
                          </a:solidFill>
                          <a:effectLst/>
                          <a:latin typeface="+mn-lt"/>
                        </a:rPr>
                        <a:t>20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extLst>
                  <a:ext uri="{0D108BD9-81ED-4DB2-BD59-A6C34878D82A}">
                    <a16:rowId xmlns:a16="http://schemas.microsoft.com/office/drawing/2014/main" val="10002"/>
                  </a:ext>
                </a:extLst>
              </a:tr>
              <a:tr h="328794">
                <a:tc>
                  <a:txBody>
                    <a:bodyPr/>
                    <a:lstStyle/>
                    <a:p>
                      <a:pPr algn="l" fontAlgn="b"/>
                      <a:r>
                        <a:rPr lang="en-US" sz="900" b="0" i="0" u="none" strike="noStrike" kern="1200">
                          <a:solidFill>
                            <a:srgbClr val="000000"/>
                          </a:solidFill>
                          <a:effectLst/>
                          <a:latin typeface="+mn-lt"/>
                          <a:ea typeface="+mn-ea"/>
                          <a:cs typeface="+mn-cs"/>
                        </a:rPr>
                        <a:t>US REITS</a:t>
                      </a:r>
                    </a:p>
                  </a:txBody>
                  <a:tcPr marL="46800" marR="7168" marT="7168" marB="0" anchor="ctr">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12.37</a:t>
                      </a:r>
                    </a:p>
                  </a:txBody>
                  <a:tcPr marL="0" marR="0" marT="0" marB="0" anchor="ctr">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17.58</a:t>
                      </a:r>
                    </a:p>
                  </a:txBody>
                  <a:tcPr marL="0" marR="0" marT="0" marB="0" anchor="ctr">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22.59</a:t>
                      </a:r>
                    </a:p>
                  </a:txBody>
                  <a:tcPr marL="0" marR="0" marT="0" marB="0" anchor="ctr">
                    <a:lnB w="3175" cap="flat" cmpd="sng" algn="ctr">
                      <a:solidFill>
                        <a:schemeClr val="bg1">
                          <a:lumMod val="75000"/>
                        </a:schemeClr>
                      </a:solidFill>
                      <a:prstDash val="solid"/>
                      <a:round/>
                      <a:headEnd type="none" w="med" len="med"/>
                      <a:tailEnd type="none" w="med" len="med"/>
                    </a:lnB>
                    <a:noFill/>
                  </a:tcPr>
                </a:tc>
                <a:tc>
                  <a:txBody>
                    <a:bodyPr/>
                    <a:lstStyle/>
                    <a:p>
                      <a:pPr marL="0" algn="ctr" defTabSz="1018824" rtl="0" eaLnBrk="1" fontAlgn="b" latinLnBrk="0" hangingPunct="1"/>
                      <a:r>
                        <a:rPr lang="en-GB" sz="900" b="0" i="0" u="none" strike="noStrike" kern="1200">
                          <a:solidFill>
                            <a:schemeClr val="tx1"/>
                          </a:solidFill>
                          <a:effectLst/>
                          <a:latin typeface="+mn-lt"/>
                          <a:ea typeface="+mn-ea"/>
                          <a:cs typeface="+mn-cs"/>
                        </a:rPr>
                        <a:t>12.39</a:t>
                      </a:r>
                    </a:p>
                  </a:txBody>
                  <a:tcPr marL="0" marR="0" marT="0" marB="0" anchor="ctr">
                    <a:lnB w="3175" cap="flat" cmpd="sng" algn="ctr">
                      <a:solidFill>
                        <a:schemeClr val="bg1">
                          <a:lumMod val="75000"/>
                        </a:schemeClr>
                      </a:solidFill>
                      <a:prstDash val="solid"/>
                      <a:round/>
                      <a:headEnd type="none" w="med" len="med"/>
                      <a:tailEnd type="none" w="med" len="med"/>
                    </a:lnB>
                    <a:noFill/>
                  </a:tcPr>
                </a:tc>
                <a:tc>
                  <a:txBody>
                    <a:bodyPr/>
                    <a:lstStyle/>
                    <a:p>
                      <a:pPr marL="0" algn="ctr" defTabSz="1018824" rtl="0" eaLnBrk="1" fontAlgn="b" latinLnBrk="0" hangingPunct="1"/>
                      <a:r>
                        <a:rPr lang="en-GB" sz="900" b="0" i="0" u="none" strike="noStrike" kern="1200">
                          <a:solidFill>
                            <a:schemeClr val="tx1"/>
                          </a:solidFill>
                          <a:effectLst/>
                          <a:latin typeface="+mn-lt"/>
                          <a:ea typeface="+mn-ea"/>
                          <a:cs typeface="+mn-cs"/>
                        </a:rPr>
                        <a:t>5.70</a:t>
                      </a:r>
                    </a:p>
                  </a:txBody>
                  <a:tcPr marL="0" marR="0" marT="0" marB="0" anchor="ctr">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5.43</a:t>
                      </a:r>
                    </a:p>
                  </a:txBody>
                  <a:tcPr marL="0" marR="0" marT="0" marB="0" anchor="ctr">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7.67</a:t>
                      </a:r>
                    </a:p>
                  </a:txBody>
                  <a:tcPr marL="0" marR="0" marT="0" marB="0" anchor="ctr">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6.14</a:t>
                      </a:r>
                    </a:p>
                  </a:txBody>
                  <a:tcPr marL="0" marR="0" marT="0" marB="0" anchor="ctr">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3"/>
                  </a:ext>
                </a:extLst>
              </a:tr>
              <a:tr h="328794">
                <a:tc>
                  <a:txBody>
                    <a:bodyPr/>
                    <a:lstStyle/>
                    <a:p>
                      <a:pPr algn="l" fontAlgn="b"/>
                      <a:r>
                        <a:rPr lang="en-GB" sz="900" b="0" i="0" u="none" strike="noStrike" kern="1200">
                          <a:solidFill>
                            <a:srgbClr val="000000"/>
                          </a:solidFill>
                          <a:effectLst/>
                          <a:latin typeface="+mn-lt"/>
                          <a:ea typeface="+mn-ea"/>
                          <a:cs typeface="+mn-cs"/>
                        </a:rPr>
                        <a:t>Global ex US REITS</a:t>
                      </a:r>
                      <a:endParaRPr lang="en-US" sz="900" b="0" i="0" u="none" strike="noStrike" kern="1200">
                        <a:solidFill>
                          <a:srgbClr val="000000"/>
                        </a:solidFill>
                        <a:effectLst/>
                        <a:latin typeface="+mn-lt"/>
                        <a:ea typeface="+mn-ea"/>
                        <a:cs typeface="+mn-cs"/>
                      </a:endParaRPr>
                    </a:p>
                  </a:txBody>
                  <a:tcPr marL="46800" marR="7168" marT="7168"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7.23</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rgbClr val="C00000"/>
                          </a:solidFill>
                          <a:effectLst/>
                          <a:latin typeface="+mn-lt"/>
                        </a:rPr>
                        <a:t>-1.22</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3.92</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7.52</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rgbClr val="C00000"/>
                          </a:solidFill>
                          <a:effectLst/>
                          <a:latin typeface="+mn-lt"/>
                        </a:rPr>
                        <a:t>-1.00</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1.52</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2.96</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2.41</a:t>
                      </a:r>
                    </a:p>
                  </a:txBody>
                  <a:tcPr marL="0" marR="0" marT="0" marB="0" anchor="ctr">
                    <a:lnT w="3175" cap="flat" cmpd="sng" algn="ctr">
                      <a:solidFill>
                        <a:schemeClr val="bg1">
                          <a:lumMod val="75000"/>
                        </a:schemeClr>
                      </a:solidFill>
                      <a:prstDash val="solid"/>
                      <a:round/>
                      <a:headEnd type="none" w="med" len="med"/>
                      <a:tailEnd type="none" w="med" len="med"/>
                    </a:lnT>
                    <a:noFill/>
                  </a:tcPr>
                </a:tc>
                <a:extLst>
                  <a:ext uri="{0D108BD9-81ED-4DB2-BD59-A6C34878D82A}">
                    <a16:rowId xmlns:a16="http://schemas.microsoft.com/office/drawing/2014/main" val="10004"/>
                  </a:ext>
                </a:extLst>
              </a:tr>
            </a:tbl>
          </a:graphicData>
        </a:graphic>
      </p:graphicFrame>
      <p:sp>
        <p:nvSpPr>
          <p:cNvPr id="16" name="Text Placeholder 38">
            <a:extLst>
              <a:ext uri="{FF2B5EF4-FFF2-40B4-BE49-F238E27FC236}">
                <a16:creationId xmlns:a16="http://schemas.microsoft.com/office/drawing/2014/main" id="{F89EB373-A251-9097-AEA1-1AA3B885E1D1}"/>
              </a:ext>
            </a:extLst>
          </p:cNvPr>
          <p:cNvSpPr txBox="1"/>
          <p:nvPr/>
        </p:nvSpPr>
        <p:spPr>
          <a:xfrm>
            <a:off x="529514" y="1843586"/>
            <a:ext cx="2486641" cy="1768631"/>
          </a:xfrm>
          <a:prstGeom prst="rect">
            <a:avLst/>
          </a:prstGeom>
        </p:spPr>
        <p:txBody>
          <a:bodyPr/>
          <a:lstStyle>
            <a:defPPr>
              <a:defRPr lang="en-US"/>
            </a:defPPr>
            <a:lvl1pPr marL="0" indent="0" algn="l" defTabSz="1018824" rtl="0" eaLnBrk="1" latinLnBrk="0" hangingPunct="1">
              <a:lnSpc>
                <a:spcPct val="110000"/>
              </a:lnSpc>
              <a:spcBef>
                <a:spcPts val="600"/>
              </a:spcBef>
              <a:buFont typeface="Arial" pitchFamily="34" charset="0"/>
              <a:buNone/>
              <a:defRPr sz="1800" kern="1200" baseline="0">
                <a:solidFill>
                  <a:schemeClr val="tx1"/>
                </a:solidFill>
                <a:latin typeface="Avenir LT 35 Light" panose="020B0303020000020003" pitchFamily="34" charset="0"/>
                <a:ea typeface="+mn-ea"/>
                <a:cs typeface="+mn-cs"/>
              </a:defRPr>
            </a:lvl1pPr>
            <a:lvl2pPr marL="18288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2pPr>
            <a:lvl3pPr marL="411480"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3pPr>
            <a:lvl4pPr marL="59436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4pPr>
            <a:lvl5pPr marL="786384"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171450" indent="-171450">
              <a:spcAft>
                <a:spcPts val="600"/>
              </a:spcAft>
              <a:buClr>
                <a:srgbClr val="432547"/>
              </a:buClr>
              <a:buFont typeface="Wingdings" panose="05000000000000000000" pitchFamily="2" charset="2"/>
              <a:buChar char="§"/>
            </a:pPr>
            <a:r>
              <a:rPr lang="en-US" sz="1000">
                <a:latin typeface="+mj-lt"/>
              </a:rPr>
              <a:t>US real estate investment trusts outperformed non-US REITs during the quarter.</a:t>
            </a:r>
          </a:p>
        </p:txBody>
      </p:sp>
      <p:sp>
        <p:nvSpPr>
          <p:cNvPr id="24" name="TextBox 23">
            <a:extLst>
              <a:ext uri="{FF2B5EF4-FFF2-40B4-BE49-F238E27FC236}">
                <a16:creationId xmlns:a16="http://schemas.microsoft.com/office/drawing/2014/main" id="{D4923930-19EC-362C-FA7E-E053E8F9F72B}"/>
              </a:ext>
            </a:extLst>
          </p:cNvPr>
          <p:cNvSpPr txBox="1"/>
          <p:nvPr/>
        </p:nvSpPr>
        <p:spPr bwMode="auto">
          <a:xfrm>
            <a:off x="841071" y="4710261"/>
            <a:ext cx="971741" cy="969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ctr" defTabSz="914400" fontAlgn="base">
              <a:spcBef>
                <a:spcPct val="0"/>
              </a:spcBef>
              <a:spcAft>
                <a:spcPts val="600"/>
              </a:spcAft>
            </a:pPr>
            <a:r>
              <a:rPr lang="en-US" sz="1600" b="1">
                <a:solidFill>
                  <a:srgbClr val="432547"/>
                </a:solidFill>
                <a:cs typeface="Arial" pitchFamily="34" charset="0"/>
              </a:rPr>
              <a:t>71</a:t>
            </a:r>
            <a:r>
              <a:rPr lang="en-US" sz="1600" b="1">
                <a:solidFill>
                  <a:srgbClr val="432547"/>
                </a:solidFill>
                <a:latin typeface="+mn-lt"/>
                <a:cs typeface="Arial" pitchFamily="34" charset="0"/>
              </a:rPr>
              <a:t>%</a:t>
            </a:r>
            <a:br>
              <a:rPr lang="en-US" sz="1600" b="1">
                <a:solidFill>
                  <a:srgbClr val="432547"/>
                </a:solidFill>
                <a:latin typeface="+mn-lt"/>
                <a:cs typeface="Arial" pitchFamily="34" charset="0"/>
              </a:rPr>
            </a:br>
            <a:r>
              <a:rPr lang="en-US" sz="1000" b="1">
                <a:solidFill>
                  <a:schemeClr val="bg1">
                    <a:lumMod val="50000"/>
                  </a:schemeClr>
                </a:solidFill>
              </a:rPr>
              <a:t>US</a:t>
            </a:r>
            <a:endParaRPr lang="en-US" sz="1600" b="1">
              <a:solidFill>
                <a:srgbClr val="432547"/>
              </a:solidFill>
              <a:cs typeface="Arial" pitchFamily="34" charset="0"/>
            </a:endParaRPr>
          </a:p>
          <a:p>
            <a:pPr algn="ctr" defTabSz="914400" fontAlgn="base">
              <a:spcBef>
                <a:spcPct val="0"/>
              </a:spcBef>
              <a:spcAft>
                <a:spcPts val="600"/>
              </a:spcAft>
            </a:pPr>
            <a:r>
              <a:rPr lang="en-US" sz="1600" b="1">
                <a:solidFill>
                  <a:srgbClr val="98709C"/>
                </a:solidFill>
                <a:cs typeface="Arial" pitchFamily="34" charset="0"/>
              </a:rPr>
              <a:t>29%</a:t>
            </a:r>
            <a:br>
              <a:rPr lang="en-US" sz="1600" b="1">
                <a:solidFill>
                  <a:srgbClr val="98709C"/>
                </a:solidFill>
                <a:cs typeface="Arial" pitchFamily="34" charset="0"/>
              </a:rPr>
            </a:br>
            <a:r>
              <a:rPr lang="en-US" sz="1000" b="1">
                <a:solidFill>
                  <a:schemeClr val="bg1">
                    <a:lumMod val="50000"/>
                  </a:schemeClr>
                </a:solidFill>
              </a:rPr>
              <a:t>Global ex US</a:t>
            </a:r>
            <a:endParaRPr lang="en-US" sz="1600" b="1">
              <a:solidFill>
                <a:srgbClr val="98709C"/>
              </a:solidFill>
              <a:latin typeface="+mn-lt"/>
              <a:cs typeface="Arial" pitchFamily="34" charset="0"/>
            </a:endParaRPr>
          </a:p>
        </p:txBody>
      </p:sp>
      <p:sp>
        <p:nvSpPr>
          <p:cNvPr id="32" name="TextBox 31">
            <a:extLst>
              <a:ext uri="{FF2B5EF4-FFF2-40B4-BE49-F238E27FC236}">
                <a16:creationId xmlns:a16="http://schemas.microsoft.com/office/drawing/2014/main" id="{F0BC9F20-FC31-731F-79CC-37D9D35282CB}"/>
              </a:ext>
            </a:extLst>
          </p:cNvPr>
          <p:cNvSpPr txBox="1"/>
          <p:nvPr/>
        </p:nvSpPr>
        <p:spPr bwMode="auto">
          <a:xfrm>
            <a:off x="2093103" y="4508004"/>
            <a:ext cx="1252537" cy="587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nSpc>
                <a:spcPct val="110000"/>
              </a:lnSpc>
            </a:pPr>
            <a:r>
              <a:rPr lang="en-US" sz="1000" b="1">
                <a:solidFill>
                  <a:srgbClr val="432547"/>
                </a:solidFill>
              </a:rPr>
              <a:t>US</a:t>
            </a:r>
          </a:p>
          <a:p>
            <a:pPr>
              <a:lnSpc>
                <a:spcPct val="110000"/>
              </a:lnSpc>
            </a:pPr>
            <a:r>
              <a:rPr lang="en-US" sz="1000"/>
              <a:t>$1,237 billion</a:t>
            </a:r>
            <a:br>
              <a:rPr lang="en-US" sz="1000"/>
            </a:br>
            <a:r>
              <a:rPr lang="en-US" sz="1000"/>
              <a:t>99 REITs</a:t>
            </a:r>
          </a:p>
        </p:txBody>
      </p:sp>
      <p:sp>
        <p:nvSpPr>
          <p:cNvPr id="33" name="TextBox 32">
            <a:extLst>
              <a:ext uri="{FF2B5EF4-FFF2-40B4-BE49-F238E27FC236}">
                <a16:creationId xmlns:a16="http://schemas.microsoft.com/office/drawing/2014/main" id="{BF6BD18B-E9EA-7915-822E-417860D2BB6F}"/>
              </a:ext>
            </a:extLst>
          </p:cNvPr>
          <p:cNvSpPr txBox="1"/>
          <p:nvPr/>
        </p:nvSpPr>
        <p:spPr bwMode="auto">
          <a:xfrm>
            <a:off x="2093103" y="5206369"/>
            <a:ext cx="1471612" cy="756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nSpc>
                <a:spcPct val="110000"/>
              </a:lnSpc>
            </a:pPr>
            <a:r>
              <a:rPr lang="en-US" sz="1000" b="1">
                <a:solidFill>
                  <a:srgbClr val="98709C"/>
                </a:solidFill>
              </a:rPr>
              <a:t>Global ex US</a:t>
            </a:r>
          </a:p>
          <a:p>
            <a:pPr>
              <a:lnSpc>
                <a:spcPct val="110000"/>
              </a:lnSpc>
            </a:pPr>
            <a:r>
              <a:rPr lang="en-US" sz="1000"/>
              <a:t>$495 billion</a:t>
            </a:r>
            <a:br>
              <a:rPr lang="en-US" sz="1000"/>
            </a:br>
            <a:r>
              <a:rPr lang="en-US" sz="1000"/>
              <a:t>274 REITs</a:t>
            </a:r>
            <a:br>
              <a:rPr lang="en-US" sz="1000"/>
            </a:br>
            <a:r>
              <a:rPr lang="en-US" sz="1000"/>
              <a:t>(26 other countries)</a:t>
            </a:r>
          </a:p>
        </p:txBody>
      </p:sp>
      <p:sp>
        <p:nvSpPr>
          <p:cNvPr id="5" name="TextBox 4">
            <a:extLst>
              <a:ext uri="{FF2B5EF4-FFF2-40B4-BE49-F238E27FC236}">
                <a16:creationId xmlns:a16="http://schemas.microsoft.com/office/drawing/2014/main" id="{D211D567-5032-B046-093E-A946346E2545}"/>
              </a:ext>
            </a:extLst>
          </p:cNvPr>
          <p:cNvSpPr txBox="1"/>
          <p:nvPr/>
        </p:nvSpPr>
        <p:spPr bwMode="auto">
          <a:xfrm>
            <a:off x="525456" y="4166928"/>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Total Value of REIT Stocks</a:t>
            </a:r>
          </a:p>
        </p:txBody>
      </p:sp>
      <p:sp>
        <p:nvSpPr>
          <p:cNvPr id="6" name="TextBox 5">
            <a:extLst>
              <a:ext uri="{FF2B5EF4-FFF2-40B4-BE49-F238E27FC236}">
                <a16:creationId xmlns:a16="http://schemas.microsoft.com/office/drawing/2014/main" id="{F653C5E8-6B72-619F-6D5D-39D8DACE639F}"/>
              </a:ext>
            </a:extLst>
          </p:cNvPr>
          <p:cNvSpPr txBox="1"/>
          <p:nvPr/>
        </p:nvSpPr>
        <p:spPr bwMode="auto">
          <a:xfrm>
            <a:off x="4301318" y="4170927"/>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Periodic Returns (%)</a:t>
            </a:r>
          </a:p>
        </p:txBody>
      </p:sp>
      <p:sp>
        <p:nvSpPr>
          <p:cNvPr id="9" name="TextBox 8">
            <a:extLst>
              <a:ext uri="{FF2B5EF4-FFF2-40B4-BE49-F238E27FC236}">
                <a16:creationId xmlns:a16="http://schemas.microsoft.com/office/drawing/2014/main" id="{B18242CC-2244-4613-27C3-0D72F7D73C95}"/>
              </a:ext>
            </a:extLst>
          </p:cNvPr>
          <p:cNvSpPr txBox="1"/>
          <p:nvPr/>
        </p:nvSpPr>
        <p:spPr bwMode="auto">
          <a:xfrm>
            <a:off x="4289945" y="1843571"/>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Ranked Returns (%)</a:t>
            </a:r>
          </a:p>
        </p:txBody>
      </p:sp>
      <p:graphicFrame>
        <p:nvGraphicFramePr>
          <p:cNvPr id="12" name="Table 11">
            <a:extLst>
              <a:ext uri="{FF2B5EF4-FFF2-40B4-BE49-F238E27FC236}">
                <a16:creationId xmlns:a16="http://schemas.microsoft.com/office/drawing/2014/main" id="{CE0584E6-C5AF-1E35-E262-F746D5D36445}"/>
              </a:ext>
            </a:extLst>
          </p:cNvPr>
          <p:cNvGraphicFramePr>
            <a:graphicFrameLocks noGrp="1"/>
          </p:cNvGraphicFramePr>
          <p:nvPr>
            <p:extLst>
              <p:ext uri="{D42A27DB-BD31-4B8C-83A1-F6EECF244321}">
                <p14:modId xmlns:p14="http://schemas.microsoft.com/office/powerpoint/2010/main" val="478413525"/>
              </p:ext>
            </p:extLst>
          </p:nvPr>
        </p:nvGraphicFramePr>
        <p:xfrm>
          <a:off x="4347380" y="2181368"/>
          <a:ext cx="1139019" cy="603114"/>
        </p:xfrm>
        <a:graphic>
          <a:graphicData uri="http://schemas.openxmlformats.org/drawingml/2006/table">
            <a:tbl>
              <a:tblPr>
                <a:tableStyleId>{5C22544A-7EE6-4342-B048-85BDC9FD1C3A}</a:tableStyleId>
              </a:tblPr>
              <a:tblGrid>
                <a:gridCol w="1139019">
                  <a:extLst>
                    <a:ext uri="{9D8B030D-6E8A-4147-A177-3AD203B41FA5}">
                      <a16:colId xmlns:a16="http://schemas.microsoft.com/office/drawing/2014/main" val="20000"/>
                    </a:ext>
                  </a:extLst>
                </a:gridCol>
              </a:tblGrid>
              <a:tr h="328794">
                <a:tc>
                  <a:txBody>
                    <a:bodyPr/>
                    <a:lstStyle/>
                    <a:p>
                      <a:pPr algn="l" fontAlgn="b"/>
                      <a:r>
                        <a:rPr lang="en-US" sz="900" b="0" i="0" u="none" strike="noStrike" kern="1200">
                          <a:solidFill>
                            <a:srgbClr val="000000"/>
                          </a:solidFill>
                          <a:effectLst/>
                          <a:latin typeface="+mn-lt"/>
                          <a:ea typeface="+mn-ea"/>
                          <a:cs typeface="+mn-cs"/>
                        </a:rPr>
                        <a:t>US REITS</a:t>
                      </a:r>
                    </a:p>
                  </a:txBody>
                  <a:tcPr marL="46800" marR="7168" marT="7168"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74320">
                <a:tc>
                  <a:txBody>
                    <a:bodyPr/>
                    <a:lstStyle/>
                    <a:p>
                      <a:pPr algn="l" fontAlgn="b"/>
                      <a:r>
                        <a:rPr lang="en-GB" sz="900" b="0" i="0" u="none" strike="noStrike" kern="1200">
                          <a:solidFill>
                            <a:srgbClr val="000000"/>
                          </a:solidFill>
                          <a:effectLst/>
                          <a:latin typeface="+mn-lt"/>
                          <a:ea typeface="+mn-ea"/>
                          <a:cs typeface="+mn-cs"/>
                        </a:rPr>
                        <a:t>Global ex US REITS</a:t>
                      </a:r>
                      <a:endParaRPr lang="en-US" sz="900" b="0" i="0" u="none" strike="noStrike" kern="1200">
                        <a:solidFill>
                          <a:srgbClr val="000000"/>
                        </a:solidFill>
                        <a:effectLst/>
                        <a:latin typeface="+mn-lt"/>
                        <a:ea typeface="+mn-ea"/>
                        <a:cs typeface="+mn-cs"/>
                      </a:endParaRPr>
                    </a:p>
                  </a:txBody>
                  <a:tcPr marL="46800" marR="7168" marT="7168" marB="0" anchor="ctr">
                    <a:lnL w="12700" cmpd="sng">
                      <a:noFill/>
                    </a:lnL>
                    <a:lnR w="12700" cmpd="sng">
                      <a:noFill/>
                    </a:lnR>
                    <a:lnT w="3175"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graphicFrame>
        <p:nvGraphicFramePr>
          <p:cNvPr id="20" name="Chart 19">
            <a:extLst>
              <a:ext uri="{FF2B5EF4-FFF2-40B4-BE49-F238E27FC236}">
                <a16:creationId xmlns:a16="http://schemas.microsoft.com/office/drawing/2014/main" id="{C5FD422B-ACB5-1E3D-FD1D-867B23D8DD42}"/>
              </a:ext>
            </a:extLst>
          </p:cNvPr>
          <p:cNvGraphicFramePr/>
          <p:nvPr>
            <p:extLst>
              <p:ext uri="{D42A27DB-BD31-4B8C-83A1-F6EECF244321}">
                <p14:modId xmlns:p14="http://schemas.microsoft.com/office/powerpoint/2010/main" val="2796453694"/>
              </p:ext>
            </p:extLst>
          </p:nvPr>
        </p:nvGraphicFramePr>
        <p:xfrm>
          <a:off x="5577840" y="2130552"/>
          <a:ext cx="3868971" cy="776478"/>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9998802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ssetID" descr="svtx:content/slide/@id">
            <a:extLst>
              <a:ext uri="{FF2B5EF4-FFF2-40B4-BE49-F238E27FC236}">
                <a16:creationId xmlns:a16="http://schemas.microsoft.com/office/drawing/2014/main" id="{2595EF07-2E9B-819E-F40D-0C77D3622EDD}"/>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135205</a:t>
            </a:r>
          </a:p>
        </p:txBody>
      </p:sp>
      <p:sp>
        <p:nvSpPr>
          <p:cNvPr id="2" name="Title 1"/>
          <p:cNvSpPr>
            <a:spLocks noGrp="1"/>
          </p:cNvSpPr>
          <p:nvPr>
            <p:ph type="title"/>
          </p:nvPr>
        </p:nvSpPr>
        <p:spPr/>
        <p:txBody>
          <a:bodyPr/>
          <a:lstStyle/>
          <a:p>
            <a:r>
              <a:rPr lang="en-US"/>
              <a:t>Commodities</a:t>
            </a:r>
          </a:p>
        </p:txBody>
      </p:sp>
      <p:sp>
        <p:nvSpPr>
          <p:cNvPr id="5" name="Slide Number Placeholder 4"/>
          <p:cNvSpPr>
            <a:spLocks noGrp="1"/>
          </p:cNvSpPr>
          <p:nvPr>
            <p:ph type="sldNum" sz="quarter" idx="12"/>
          </p:nvPr>
        </p:nvSpPr>
        <p:spPr/>
        <p:txBody>
          <a:bodyPr/>
          <a:lstStyle/>
          <a:p>
            <a:fld id="{66F6FF41-5833-4EBF-9145-362BCED2914A}" type="slidenum">
              <a:rPr lang="en-US" smtClean="0"/>
              <a:t>12</a:t>
            </a:fld>
            <a:endParaRPr lang="en-US"/>
          </a:p>
        </p:txBody>
      </p:sp>
      <p:pic>
        <p:nvPicPr>
          <p:cNvPr id="9" name="Picture Placeholder 8">
            <a:extLst>
              <a:ext uri="{FF2B5EF4-FFF2-40B4-BE49-F238E27FC236}">
                <a16:creationId xmlns:a16="http://schemas.microsoft.com/office/drawing/2014/main" id="{382C7BFF-D8ED-CF78-CAE4-7E5AB232D818}"/>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a:prstGeom prst="rect">
            <a:avLst/>
          </a:prstGeom>
        </p:spPr>
      </p:pic>
      <p:sp>
        <p:nvSpPr>
          <p:cNvPr id="6" name="Text Placeholder 5"/>
          <p:cNvSpPr>
            <a:spLocks noGrp="1"/>
          </p:cNvSpPr>
          <p:nvPr>
            <p:ph type="body" sz="quarter" idx="15"/>
          </p:nvPr>
        </p:nvSpPr>
        <p:spPr/>
        <p:txBody>
          <a:bodyPr/>
          <a:lstStyle/>
          <a:p>
            <a:r>
              <a:rPr lang="en-US" b="1"/>
              <a:t>Past performance is not a guarantee of future results. </a:t>
            </a:r>
            <a:r>
              <a:rPr lang="en-US"/>
              <a:t>Index is not available for direct investment. Index performance does not reflect the expenses associated with the management of an actual portfolio. </a:t>
            </a:r>
            <a:br>
              <a:rPr lang="en-US"/>
            </a:br>
            <a:r>
              <a:rPr lang="en-US"/>
              <a:t>Commodities returns represent the return of the Bloomberg Commodity Total Return Index. Individual commodities are sub-index values of the Bloomberg Commodity Total Return Index. Data provided by Bloomberg.</a:t>
            </a:r>
          </a:p>
        </p:txBody>
      </p:sp>
      <p:sp>
        <p:nvSpPr>
          <p:cNvPr id="4" name="Text Placeholder 3"/>
          <p:cNvSpPr>
            <a:spLocks noGrp="1"/>
          </p:cNvSpPr>
          <p:nvPr>
            <p:ph type="body" sz="quarter" idx="14"/>
          </p:nvPr>
        </p:nvSpPr>
        <p:spPr/>
        <p:txBody>
          <a:bodyPr/>
          <a:lstStyle/>
          <a:p>
            <a:r>
              <a:rPr lang="en-US">
                <a:highlight>
                  <a:srgbClr val="FFFFFF"/>
                </a:highlight>
              </a:rPr>
              <a:t>Returns (USD), 2nd Quarter 2026</a:t>
            </a:r>
          </a:p>
        </p:txBody>
      </p:sp>
      <p:sp>
        <p:nvSpPr>
          <p:cNvPr id="12" name="Text Placeholder 38">
            <a:extLst>
              <a:ext uri="{FF2B5EF4-FFF2-40B4-BE49-F238E27FC236}">
                <a16:creationId xmlns:a16="http://schemas.microsoft.com/office/drawing/2014/main" id="{FF30C4A5-2DC0-C958-F691-4F3B36FE35B9}"/>
              </a:ext>
            </a:extLst>
          </p:cNvPr>
          <p:cNvSpPr txBox="1"/>
          <p:nvPr/>
        </p:nvSpPr>
        <p:spPr>
          <a:xfrm>
            <a:off x="526832" y="1909234"/>
            <a:ext cx="3862288" cy="1816605"/>
          </a:xfrm>
          <a:prstGeom prst="rect">
            <a:avLst/>
          </a:prstGeom>
        </p:spPr>
        <p:txBody>
          <a:bodyPr/>
          <a:lstStyle>
            <a:defPPr>
              <a:defRPr lang="en-US"/>
            </a:defPPr>
            <a:lvl1pPr marL="0" indent="0" algn="l" defTabSz="1018824" rtl="0" eaLnBrk="1" latinLnBrk="0" hangingPunct="1">
              <a:lnSpc>
                <a:spcPct val="110000"/>
              </a:lnSpc>
              <a:spcBef>
                <a:spcPts val="600"/>
              </a:spcBef>
              <a:buFont typeface="Arial" pitchFamily="34" charset="0"/>
              <a:buNone/>
              <a:defRPr sz="1800" kern="1200" baseline="0">
                <a:solidFill>
                  <a:schemeClr val="tx1"/>
                </a:solidFill>
                <a:latin typeface="Avenir LT 35 Light" panose="020B0303020000020003" pitchFamily="34" charset="0"/>
                <a:ea typeface="+mn-ea"/>
                <a:cs typeface="+mn-cs"/>
              </a:defRPr>
            </a:lvl1pPr>
            <a:lvl2pPr marL="18288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2pPr>
            <a:lvl3pPr marL="411480"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3pPr>
            <a:lvl4pPr marL="59436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4pPr>
            <a:lvl5pPr marL="786384"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R="0" lvl="0" algn="l" defTabSz="1018824" rtl="0" eaLnBrk="1" fontAlgn="auto" latinLnBrk="0" hangingPunct="1">
              <a:lnSpc>
                <a:spcPct val="110000"/>
              </a:lnSpc>
              <a:spcBef>
                <a:spcPts val="600"/>
              </a:spcBef>
              <a:spcAft>
                <a:spcPts val="600"/>
              </a:spcAft>
              <a:buClrTx/>
              <a:buSzTx/>
              <a:defRPr/>
            </a:pPr>
            <a:r>
              <a:rPr kumimoji="0" lang="en-US" sz="1000" b="0" i="0" u="none" strike="noStrike" kern="1200" cap="none" spc="0" normalizeH="0" baseline="0" noProof="0" dirty="0">
                <a:ln>
                  <a:noFill/>
                </a:ln>
                <a:effectLst/>
                <a:uLnTx/>
                <a:uFillTx/>
                <a:latin typeface="+mn-lt"/>
                <a:ea typeface="+mn-ea"/>
                <a:cs typeface="+mn-cs"/>
              </a:rPr>
              <a:t>The Bloomberg Commodity Total Return Index returned -8.08% for the second quarter of 2026.</a:t>
            </a:r>
          </a:p>
          <a:p>
            <a:pPr marR="0" lvl="0" algn="l" defTabSz="1018824" rtl="0" eaLnBrk="1" fontAlgn="auto" latinLnBrk="0" hangingPunct="1">
              <a:lnSpc>
                <a:spcPct val="110000"/>
              </a:lnSpc>
              <a:spcBef>
                <a:spcPts val="600"/>
              </a:spcBef>
              <a:spcAft>
                <a:spcPts val="600"/>
              </a:spcAft>
              <a:buClrTx/>
              <a:buSzTx/>
              <a:defRPr/>
            </a:pPr>
            <a:r>
              <a:rPr kumimoji="0" lang="en-US" sz="1000" b="0" i="0" u="none" strike="noStrike" kern="1200" cap="none" spc="0" normalizeH="0" baseline="0" noProof="0" dirty="0">
                <a:ln>
                  <a:noFill/>
                </a:ln>
                <a:effectLst/>
                <a:uLnTx/>
                <a:uFillTx/>
                <a:latin typeface="+mn-lt"/>
                <a:ea typeface="+mn-ea"/>
                <a:cs typeface="+mn-cs"/>
              </a:rPr>
              <a:t>Silver and WTI Crude Oil were the worst performers, returning </a:t>
            </a:r>
            <a:br>
              <a:rPr kumimoji="0" lang="en-US" sz="1000" b="0" i="0" u="none" strike="noStrike" kern="1200" cap="none" spc="0" normalizeH="0" baseline="0" noProof="0" dirty="0">
                <a:ln>
                  <a:noFill/>
                </a:ln>
                <a:effectLst/>
                <a:uLnTx/>
                <a:uFillTx/>
                <a:latin typeface="+mn-lt"/>
                <a:ea typeface="+mn-ea"/>
                <a:cs typeface="+mn-cs"/>
              </a:rPr>
            </a:br>
            <a:r>
              <a:rPr kumimoji="0" lang="en-US" sz="1000" b="0" i="0" u="none" strike="noStrike" kern="1200" cap="none" spc="0" normalizeH="0" baseline="0" noProof="0" dirty="0">
                <a:ln>
                  <a:noFill/>
                </a:ln>
                <a:effectLst/>
                <a:uLnTx/>
                <a:uFillTx/>
                <a:latin typeface="+mn-lt"/>
                <a:ea typeface="+mn-ea"/>
                <a:cs typeface="+mn-cs"/>
              </a:rPr>
              <a:t>-20.45% and -19.12% for the quarter, respectively. Cocoa and Zinc were the best performers, returning +48.32% and +10.95% for the quarter, respectively. </a:t>
            </a:r>
          </a:p>
        </p:txBody>
      </p:sp>
      <p:graphicFrame>
        <p:nvGraphicFramePr>
          <p:cNvPr id="13" name="Table 12">
            <a:extLst>
              <a:ext uri="{FF2B5EF4-FFF2-40B4-BE49-F238E27FC236}">
                <a16:creationId xmlns:a16="http://schemas.microsoft.com/office/drawing/2014/main" id="{127C08FF-DEB8-2AF0-D6F0-4BD07280D142}"/>
              </a:ext>
            </a:extLst>
          </p:cNvPr>
          <p:cNvGraphicFramePr>
            <a:graphicFrameLocks noGrp="1"/>
          </p:cNvGraphicFramePr>
          <p:nvPr>
            <p:extLst>
              <p:ext uri="{D42A27DB-BD31-4B8C-83A1-F6EECF244321}">
                <p14:modId xmlns:p14="http://schemas.microsoft.com/office/powerpoint/2010/main" val="3849275776"/>
              </p:ext>
            </p:extLst>
          </p:nvPr>
        </p:nvGraphicFramePr>
        <p:xfrm>
          <a:off x="615430" y="4314617"/>
          <a:ext cx="3536440" cy="700305"/>
        </p:xfrm>
        <a:graphic>
          <a:graphicData uri="http://schemas.openxmlformats.org/drawingml/2006/table">
            <a:tbl>
              <a:tblPr>
                <a:tableStyleId>{5C22544A-7EE6-4342-B048-85BDC9FD1C3A}</a:tableStyleId>
              </a:tblPr>
              <a:tblGrid>
                <a:gridCol w="442055">
                  <a:extLst>
                    <a:ext uri="{9D8B030D-6E8A-4147-A177-3AD203B41FA5}">
                      <a16:colId xmlns:a16="http://schemas.microsoft.com/office/drawing/2014/main" val="851030634"/>
                    </a:ext>
                  </a:extLst>
                </a:gridCol>
                <a:gridCol w="442055">
                  <a:extLst>
                    <a:ext uri="{9D8B030D-6E8A-4147-A177-3AD203B41FA5}">
                      <a16:colId xmlns:a16="http://schemas.microsoft.com/office/drawing/2014/main" val="4184999504"/>
                    </a:ext>
                  </a:extLst>
                </a:gridCol>
                <a:gridCol w="442055">
                  <a:extLst>
                    <a:ext uri="{9D8B030D-6E8A-4147-A177-3AD203B41FA5}">
                      <a16:colId xmlns:a16="http://schemas.microsoft.com/office/drawing/2014/main" val="20001"/>
                    </a:ext>
                  </a:extLst>
                </a:gridCol>
                <a:gridCol w="442055">
                  <a:extLst>
                    <a:ext uri="{9D8B030D-6E8A-4147-A177-3AD203B41FA5}">
                      <a16:colId xmlns:a16="http://schemas.microsoft.com/office/drawing/2014/main" val="20003"/>
                    </a:ext>
                  </a:extLst>
                </a:gridCol>
                <a:gridCol w="442055">
                  <a:extLst>
                    <a:ext uri="{9D8B030D-6E8A-4147-A177-3AD203B41FA5}">
                      <a16:colId xmlns:a16="http://schemas.microsoft.com/office/drawing/2014/main" val="20004"/>
                    </a:ext>
                  </a:extLst>
                </a:gridCol>
                <a:gridCol w="442055">
                  <a:extLst>
                    <a:ext uri="{9D8B030D-6E8A-4147-A177-3AD203B41FA5}">
                      <a16:colId xmlns:a16="http://schemas.microsoft.com/office/drawing/2014/main" val="20005"/>
                    </a:ext>
                  </a:extLst>
                </a:gridCol>
                <a:gridCol w="442055">
                  <a:extLst>
                    <a:ext uri="{9D8B030D-6E8A-4147-A177-3AD203B41FA5}">
                      <a16:colId xmlns:a16="http://schemas.microsoft.com/office/drawing/2014/main" val="2482176230"/>
                    </a:ext>
                  </a:extLst>
                </a:gridCol>
                <a:gridCol w="442055">
                  <a:extLst>
                    <a:ext uri="{9D8B030D-6E8A-4147-A177-3AD203B41FA5}">
                      <a16:colId xmlns:a16="http://schemas.microsoft.com/office/drawing/2014/main" val="3924718229"/>
                    </a:ext>
                  </a:extLst>
                </a:gridCol>
              </a:tblGrid>
              <a:tr h="0">
                <a:tc>
                  <a:txBody>
                    <a:bodyPr/>
                    <a:lstStyle/>
                    <a:p>
                      <a:pPr algn="r" fontAlgn="b"/>
                      <a:endParaRPr lang="en-GB" sz="500" b="0" i="0" u="none" strike="noStrike">
                        <a:solidFill>
                          <a:srgbClr val="000000"/>
                        </a:solidFill>
                        <a:effectLst/>
                        <a:latin typeface="+mn-lt"/>
                      </a:endParaRPr>
                    </a:p>
                  </a:txBody>
                  <a:tcPr marL="8959" marR="107513" marT="8959" marB="0" anchor="b">
                    <a:noFill/>
                  </a:tcPr>
                </a:tc>
                <a:tc>
                  <a:txBody>
                    <a:bodyPr/>
                    <a:lstStyle/>
                    <a:p>
                      <a:pPr algn="r" fontAlgn="b"/>
                      <a:endParaRPr lang="en-GB" sz="500" b="0" i="0" u="none" strike="noStrike">
                        <a:solidFill>
                          <a:srgbClr val="000000"/>
                        </a:solidFill>
                        <a:effectLst/>
                        <a:latin typeface="+mn-lt"/>
                      </a:endParaRPr>
                    </a:p>
                  </a:txBody>
                  <a:tcPr marL="8959" marR="107513" marT="8959" marB="0" anchor="b">
                    <a:noFill/>
                  </a:tcPr>
                </a:tc>
                <a:tc gridSpan="6">
                  <a:txBody>
                    <a:bodyPr/>
                    <a:lstStyle/>
                    <a:p>
                      <a:pPr marL="0" marR="0" lvl="0" indent="0" algn="ctr" defTabSz="1018824" rtl="0" eaLnBrk="1" fontAlgn="b" latinLnBrk="0" hangingPunct="1">
                        <a:lnSpc>
                          <a:spcPct val="100000"/>
                        </a:lnSpc>
                        <a:spcBef>
                          <a:spcPct val="0"/>
                        </a:spcBef>
                        <a:spcAft>
                          <a:spcPct val="0"/>
                        </a:spcAft>
                        <a:buClrTx/>
                        <a:buSzTx/>
                        <a:buFontTx/>
                        <a:buNone/>
                        <a:defRPr/>
                      </a:pPr>
                      <a:r>
                        <a:rPr lang="en-GB" sz="700" u="none" strike="noStrike" spc="50" baseline="0">
                          <a:effectLst/>
                          <a:latin typeface="+mn-lt"/>
                        </a:rPr>
                        <a:t>ANNUALIZED</a:t>
                      </a:r>
                      <a:endParaRPr lang="en-GB" sz="700" b="0" i="1" u="none" strike="noStrike" spc="50" baseline="0">
                        <a:solidFill>
                          <a:srgbClr val="000000"/>
                        </a:solidFill>
                        <a:effectLst/>
                        <a:latin typeface="+mn-lt"/>
                      </a:endParaRPr>
                    </a:p>
                  </a:txBody>
                  <a:tcPr marL="8959" marR="107513" marT="8959" marB="27432"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r>
                        <a:rPr lang="en-GB" sz="700" u="none" strike="noStrike">
                          <a:effectLst/>
                          <a:latin typeface="+mn-lt"/>
                        </a:rPr>
                        <a:t>ANNUALIZED</a:t>
                      </a:r>
                      <a:endParaRPr lang="en-GB" sz="700" b="0" i="1" u="none" strike="noStrike">
                        <a:solidFill>
                          <a:srgbClr val="000000"/>
                        </a:solidFill>
                        <a:effectLst/>
                        <a:latin typeface="+mn-lt"/>
                      </a:endParaRPr>
                    </a:p>
                  </a:txBody>
                  <a:tcPr marL="0" marR="0" marT="8959" marB="9144"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endParaRPr lang="en-GB" sz="700" b="0" i="1" u="none" strike="noStrike" spc="50" baseline="0">
                        <a:solidFill>
                          <a:srgbClr val="000000"/>
                        </a:solidFill>
                        <a:effectLst/>
                        <a:latin typeface="+mn-lt"/>
                      </a:endParaRPr>
                    </a:p>
                  </a:txBody>
                  <a:tcPr marL="8959" marR="107513" marT="8959" marB="27432"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endParaRPr lang="en-GB" sz="700" b="0" i="1" u="none" strike="noStrike" spc="50" baseline="0">
                        <a:solidFill>
                          <a:srgbClr val="000000"/>
                        </a:solidFill>
                        <a:effectLst/>
                        <a:latin typeface="+mn-lt"/>
                      </a:endParaRPr>
                    </a:p>
                  </a:txBody>
                  <a:tcPr marL="8959" marR="107513" marT="8959" marB="27432" anchor="b">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0">
                <a:tc>
                  <a:txBody>
                    <a:bodyPr/>
                    <a:lstStyle/>
                    <a:p>
                      <a:pPr algn="ctr" fontAlgn="ctr"/>
                      <a:r>
                        <a:rPr lang="en-GB" sz="800" b="0" i="0" u="none" strike="noStrike">
                          <a:solidFill>
                            <a:schemeClr val="tx1"/>
                          </a:solidFill>
                          <a:effectLst/>
                          <a:latin typeface="+mn-lt"/>
                        </a:rPr>
                        <a:t>QTR</a:t>
                      </a:r>
                    </a:p>
                  </a:txBody>
                  <a:tcPr marL="0" marR="0" marT="27432" marB="27432" anchor="ctr">
                    <a:solidFill>
                      <a:schemeClr val="bg1">
                        <a:lumMod val="85000"/>
                      </a:schemeClr>
                    </a:solidFill>
                  </a:tcPr>
                </a:tc>
                <a:tc>
                  <a:txBody>
                    <a:bodyPr/>
                    <a:lstStyle/>
                    <a:p>
                      <a:pPr algn="ctr" fontAlgn="ctr"/>
                      <a:r>
                        <a:rPr lang="en-GB" sz="800" b="0" i="0" u="none" strike="noStrike">
                          <a:solidFill>
                            <a:schemeClr val="tx1"/>
                          </a:solidFill>
                          <a:effectLst/>
                          <a:latin typeface="+mn-lt"/>
                        </a:rPr>
                        <a:t>YTD</a:t>
                      </a:r>
                    </a:p>
                  </a:txBody>
                  <a:tcPr marL="0" marR="0" marT="27432" marB="27432" anchor="ctr">
                    <a:solidFill>
                      <a:schemeClr val="bg1">
                        <a:lumMod val="85000"/>
                      </a:schemeClr>
                    </a:solidFill>
                  </a:tcPr>
                </a:tc>
                <a:tc>
                  <a:txBody>
                    <a:bodyPr/>
                    <a:lstStyle/>
                    <a:p>
                      <a:pPr algn="ctr" fontAlgn="ctr"/>
                      <a:r>
                        <a:rPr lang="en-GB" sz="800" b="0" i="0" u="none" strike="noStrike">
                          <a:solidFill>
                            <a:schemeClr val="tx1"/>
                          </a:solidFill>
                          <a:effectLst/>
                          <a:latin typeface="+mn-lt"/>
                        </a:rPr>
                        <a:t>1</a:t>
                      </a:r>
                      <a:br>
                        <a:rPr lang="en-GB" sz="800" b="0" i="0" u="none" strike="noStrike">
                          <a:solidFill>
                            <a:schemeClr val="tx1"/>
                          </a:solidFill>
                          <a:effectLst/>
                          <a:latin typeface="+mn-lt"/>
                        </a:rPr>
                      </a:br>
                      <a:r>
                        <a:rPr lang="en-GB" sz="800" b="0" i="0" u="none" strike="noStrike">
                          <a:solidFill>
                            <a:schemeClr val="tx1"/>
                          </a:solidFill>
                          <a:effectLst/>
                          <a:latin typeface="+mn-lt"/>
                        </a:rPr>
                        <a:t>Year</a:t>
                      </a: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solidFill>
                            <a:schemeClr val="tx1"/>
                          </a:solidFill>
                          <a:effectLst/>
                          <a:latin typeface="+mn-lt"/>
                        </a:rPr>
                        <a:t>3</a:t>
                      </a:r>
                      <a:br>
                        <a:rPr lang="en-GB" sz="800" u="none" strike="noStrike">
                          <a:solidFill>
                            <a:schemeClr val="tx1"/>
                          </a:solidFill>
                          <a:effectLst/>
                          <a:latin typeface="+mn-lt"/>
                        </a:rPr>
                      </a:br>
                      <a:r>
                        <a:rPr lang="en-GB" sz="800" u="none" strike="noStrike">
                          <a:solidFill>
                            <a:schemeClr val="tx1"/>
                          </a:solidFill>
                          <a:effectLst/>
                          <a:latin typeface="+mn-lt"/>
                        </a:rPr>
                        <a:t>Years</a:t>
                      </a:r>
                      <a:endParaRPr lang="en-GB" sz="800" b="0" i="0" u="none" strike="noStrike">
                        <a:solidFill>
                          <a:schemeClr val="tx1"/>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solidFill>
                            <a:schemeClr val="tx1"/>
                          </a:solidFill>
                          <a:effectLst/>
                          <a:latin typeface="+mn-lt"/>
                        </a:rPr>
                        <a:t>5</a:t>
                      </a:r>
                      <a:br>
                        <a:rPr lang="en-GB" sz="800" u="none" strike="noStrike">
                          <a:solidFill>
                            <a:schemeClr val="tx1"/>
                          </a:solidFill>
                          <a:effectLst/>
                          <a:latin typeface="+mn-lt"/>
                        </a:rPr>
                      </a:br>
                      <a:r>
                        <a:rPr lang="en-GB" sz="800" u="none" strike="noStrike">
                          <a:solidFill>
                            <a:schemeClr val="tx1"/>
                          </a:solidFill>
                          <a:effectLst/>
                          <a:latin typeface="+mn-lt"/>
                        </a:rPr>
                        <a:t>Years</a:t>
                      </a:r>
                      <a:endParaRPr lang="en-GB" sz="800" b="0" i="0" u="none" strike="noStrike">
                        <a:solidFill>
                          <a:schemeClr val="tx1"/>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solidFill>
                            <a:schemeClr val="tx1"/>
                          </a:solidFill>
                          <a:effectLst/>
                          <a:latin typeface="+mn-lt"/>
                        </a:rPr>
                        <a:t>10</a:t>
                      </a:r>
                      <a:br>
                        <a:rPr lang="en-GB" sz="800" u="none" strike="noStrike">
                          <a:solidFill>
                            <a:schemeClr val="tx1"/>
                          </a:solidFill>
                          <a:effectLst/>
                          <a:latin typeface="+mn-lt"/>
                        </a:rPr>
                      </a:br>
                      <a:r>
                        <a:rPr lang="en-GB" sz="800" u="none" strike="noStrike">
                          <a:solidFill>
                            <a:schemeClr val="tx1"/>
                          </a:solidFill>
                          <a:effectLst/>
                          <a:latin typeface="+mn-lt"/>
                        </a:rPr>
                        <a:t>Years</a:t>
                      </a:r>
                      <a:endParaRPr lang="en-GB" sz="800" b="0" i="0" u="none" strike="noStrike">
                        <a:solidFill>
                          <a:schemeClr val="tx1"/>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chemeClr val="tx1"/>
                          </a:solidFill>
                          <a:effectLst/>
                          <a:latin typeface="+mn-lt"/>
                        </a:rPr>
                        <a:t>15 </a:t>
                      </a:r>
                    </a:p>
                    <a:p>
                      <a:pPr algn="ctr" fontAlgn="ctr"/>
                      <a:r>
                        <a:rPr lang="en-GB" sz="800" b="0" i="0" u="none" strike="noStrike">
                          <a:solidFill>
                            <a:schemeClr val="tx1"/>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chemeClr val="tx1"/>
                          </a:solidFill>
                          <a:effectLst/>
                          <a:latin typeface="+mn-lt"/>
                        </a:rPr>
                        <a:t>20 </a:t>
                      </a:r>
                    </a:p>
                    <a:p>
                      <a:pPr algn="ctr" fontAlgn="ctr"/>
                      <a:r>
                        <a:rPr lang="en-GB" sz="800" b="0" i="0" u="none" strike="noStrike">
                          <a:solidFill>
                            <a:schemeClr val="tx1"/>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extLst>
                  <a:ext uri="{0D108BD9-81ED-4DB2-BD59-A6C34878D82A}">
                    <a16:rowId xmlns:a16="http://schemas.microsoft.com/office/drawing/2014/main" val="10002"/>
                  </a:ext>
                </a:extLst>
              </a:tr>
              <a:tr h="258530">
                <a:tc>
                  <a:txBody>
                    <a:bodyPr/>
                    <a:lstStyle/>
                    <a:p>
                      <a:pPr algn="ctr" fontAlgn="b"/>
                      <a:r>
                        <a:rPr lang="en-GB" sz="900" b="0" i="0" u="none" strike="noStrike">
                          <a:solidFill>
                            <a:srgbClr val="C00000"/>
                          </a:solidFill>
                          <a:effectLst/>
                          <a:latin typeface="+mn-lt"/>
                        </a:rPr>
                        <a:t>-8.08</a:t>
                      </a:r>
                    </a:p>
                  </a:txBody>
                  <a:tcPr marL="0" marR="0" marT="0" marB="0" anchor="ctr">
                    <a:noFill/>
                  </a:tcPr>
                </a:tc>
                <a:tc>
                  <a:txBody>
                    <a:bodyPr/>
                    <a:lstStyle/>
                    <a:p>
                      <a:pPr algn="ctr" fontAlgn="b"/>
                      <a:r>
                        <a:rPr lang="en-GB" sz="900" b="0" i="0" u="none" strike="noStrike">
                          <a:solidFill>
                            <a:schemeClr val="tx1"/>
                          </a:solidFill>
                          <a:effectLst/>
                          <a:latin typeface="+mn-lt"/>
                        </a:rPr>
                        <a:t>14.36</a:t>
                      </a:r>
                    </a:p>
                  </a:txBody>
                  <a:tcPr marL="0" marR="0" marT="0" marB="0" anchor="ctr">
                    <a:noFill/>
                  </a:tcPr>
                </a:tc>
                <a:tc>
                  <a:txBody>
                    <a:bodyPr/>
                    <a:lstStyle/>
                    <a:p>
                      <a:pPr algn="ctr" fontAlgn="b"/>
                      <a:r>
                        <a:rPr lang="en-GB" sz="900" b="0" i="0" u="none" strike="noStrike">
                          <a:solidFill>
                            <a:schemeClr val="tx1"/>
                          </a:solidFill>
                          <a:effectLst/>
                          <a:latin typeface="+mn-lt"/>
                        </a:rPr>
                        <a:t>25.46</a:t>
                      </a:r>
                    </a:p>
                  </a:txBody>
                  <a:tcPr marL="0" marR="0" marT="0" marB="0" anchor="ctr">
                    <a:noFill/>
                  </a:tcPr>
                </a:tc>
                <a:tc>
                  <a:txBody>
                    <a:bodyPr/>
                    <a:lstStyle/>
                    <a:p>
                      <a:pPr algn="ctr" fontAlgn="b"/>
                      <a:r>
                        <a:rPr lang="en-GB" sz="900" b="0" i="0" u="none" strike="noStrike">
                          <a:solidFill>
                            <a:schemeClr val="tx1"/>
                          </a:solidFill>
                          <a:effectLst/>
                          <a:latin typeface="+mn-lt"/>
                        </a:rPr>
                        <a:t>11.69</a:t>
                      </a:r>
                    </a:p>
                  </a:txBody>
                  <a:tcPr marL="0" marR="0" marT="0" marB="0" anchor="ctr">
                    <a:noFill/>
                  </a:tcPr>
                </a:tc>
                <a:tc>
                  <a:txBody>
                    <a:bodyPr/>
                    <a:lstStyle/>
                    <a:p>
                      <a:pPr algn="ctr" fontAlgn="b"/>
                      <a:r>
                        <a:rPr lang="en-GB" sz="900" b="0" i="0" u="none" strike="noStrike">
                          <a:solidFill>
                            <a:schemeClr val="tx1"/>
                          </a:solidFill>
                          <a:effectLst/>
                          <a:latin typeface="+mn-lt"/>
                        </a:rPr>
                        <a:t>9.37</a:t>
                      </a:r>
                    </a:p>
                  </a:txBody>
                  <a:tcPr marL="0" marR="0" marT="0" marB="0" anchor="ctr">
                    <a:noFill/>
                  </a:tcPr>
                </a:tc>
                <a:tc>
                  <a:txBody>
                    <a:bodyPr/>
                    <a:lstStyle/>
                    <a:p>
                      <a:pPr algn="ctr" fontAlgn="b"/>
                      <a:r>
                        <a:rPr lang="en-GB" sz="900" b="0" i="0" u="none" strike="noStrike">
                          <a:solidFill>
                            <a:schemeClr val="tx1"/>
                          </a:solidFill>
                          <a:effectLst/>
                          <a:latin typeface="+mn-lt"/>
                        </a:rPr>
                        <a:t>5.83</a:t>
                      </a:r>
                    </a:p>
                  </a:txBody>
                  <a:tcPr marL="0" marR="0" marT="0" marB="0" anchor="ctr">
                    <a:noFill/>
                  </a:tcPr>
                </a:tc>
                <a:tc>
                  <a:txBody>
                    <a:bodyPr/>
                    <a:lstStyle/>
                    <a:p>
                      <a:pPr algn="ctr" fontAlgn="b"/>
                      <a:r>
                        <a:rPr lang="en-GB" sz="900" b="0" i="0" u="none" strike="noStrike">
                          <a:solidFill>
                            <a:srgbClr val="C00000"/>
                          </a:solidFill>
                          <a:effectLst/>
                          <a:latin typeface="+mn-lt"/>
                        </a:rPr>
                        <a:t>-0.04</a:t>
                      </a:r>
                    </a:p>
                  </a:txBody>
                  <a:tcPr marL="0" marR="0" marT="0" marB="0" anchor="ctr">
                    <a:noFill/>
                  </a:tcPr>
                </a:tc>
                <a:tc>
                  <a:txBody>
                    <a:bodyPr/>
                    <a:lstStyle/>
                    <a:p>
                      <a:pPr algn="ctr" fontAlgn="b"/>
                      <a:r>
                        <a:rPr lang="en-GB" sz="900" b="0" i="0" u="none" strike="noStrike">
                          <a:solidFill>
                            <a:srgbClr val="C00000"/>
                          </a:solidFill>
                          <a:effectLst/>
                          <a:latin typeface="+mn-lt"/>
                        </a:rPr>
                        <a:t>-0.04</a:t>
                      </a:r>
                    </a:p>
                  </a:txBody>
                  <a:tcPr marL="0" marR="0" marT="0" marB="0" anchor="ctr">
                    <a:noFill/>
                  </a:tcPr>
                </a:tc>
                <a:extLst>
                  <a:ext uri="{0D108BD9-81ED-4DB2-BD59-A6C34878D82A}">
                    <a16:rowId xmlns:a16="http://schemas.microsoft.com/office/drawing/2014/main" val="10003"/>
                  </a:ext>
                </a:extLst>
              </a:tr>
            </a:tbl>
          </a:graphicData>
        </a:graphic>
      </p:graphicFrame>
      <p:sp>
        <p:nvSpPr>
          <p:cNvPr id="22" name="TextBox 21">
            <a:extLst>
              <a:ext uri="{FF2B5EF4-FFF2-40B4-BE49-F238E27FC236}">
                <a16:creationId xmlns:a16="http://schemas.microsoft.com/office/drawing/2014/main" id="{EB1DCDEA-C88F-AA30-3CDA-1BFEA2332F6D}"/>
              </a:ext>
            </a:extLst>
          </p:cNvPr>
          <p:cNvSpPr txBox="1"/>
          <p:nvPr/>
        </p:nvSpPr>
        <p:spPr bwMode="auto">
          <a:xfrm>
            <a:off x="539543" y="4027393"/>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Commodities Periodic Returns (%)</a:t>
            </a:r>
          </a:p>
        </p:txBody>
      </p:sp>
      <p:sp>
        <p:nvSpPr>
          <p:cNvPr id="23" name="TextBox 22">
            <a:extLst>
              <a:ext uri="{FF2B5EF4-FFF2-40B4-BE49-F238E27FC236}">
                <a16:creationId xmlns:a16="http://schemas.microsoft.com/office/drawing/2014/main" id="{3CC07427-3A3E-17E1-8F98-9E7C2374E3EE}"/>
              </a:ext>
            </a:extLst>
          </p:cNvPr>
          <p:cNvSpPr txBox="1"/>
          <p:nvPr/>
        </p:nvSpPr>
        <p:spPr bwMode="auto">
          <a:xfrm>
            <a:off x="5195033" y="1907045"/>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Commodities Ranked Returns (%)</a:t>
            </a:r>
          </a:p>
        </p:txBody>
      </p:sp>
      <p:graphicFrame>
        <p:nvGraphicFramePr>
          <p:cNvPr id="16" name="Chart 15">
            <a:extLst>
              <a:ext uri="{FF2B5EF4-FFF2-40B4-BE49-F238E27FC236}">
                <a16:creationId xmlns:a16="http://schemas.microsoft.com/office/drawing/2014/main" id="{F9DC53F2-202A-75BF-C1BF-4BE0C58B8133}"/>
              </a:ext>
            </a:extLst>
          </p:cNvPr>
          <p:cNvGraphicFramePr/>
          <p:nvPr>
            <p:extLst>
              <p:ext uri="{D42A27DB-BD31-4B8C-83A1-F6EECF244321}">
                <p14:modId xmlns:p14="http://schemas.microsoft.com/office/powerpoint/2010/main" val="1483817392"/>
              </p:ext>
            </p:extLst>
          </p:nvPr>
        </p:nvGraphicFramePr>
        <p:xfrm>
          <a:off x="5266944" y="2157984"/>
          <a:ext cx="4189010" cy="458685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420915997"/>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ssetID" descr="svtx:content/slide/@id">
            <a:extLst>
              <a:ext uri="{FF2B5EF4-FFF2-40B4-BE49-F238E27FC236}">
                <a16:creationId xmlns:a16="http://schemas.microsoft.com/office/drawing/2014/main" id="{52C7D755-D4C3-A329-6870-BEB5F9E87378}"/>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135206</a:t>
            </a:r>
          </a:p>
        </p:txBody>
      </p:sp>
      <p:sp>
        <p:nvSpPr>
          <p:cNvPr id="3" name="Title 2"/>
          <p:cNvSpPr>
            <a:spLocks noGrp="1"/>
          </p:cNvSpPr>
          <p:nvPr>
            <p:ph type="title"/>
          </p:nvPr>
        </p:nvSpPr>
        <p:spPr/>
        <p:txBody>
          <a:bodyPr/>
          <a:lstStyle/>
          <a:p>
            <a:r>
              <a:rPr lang="en-US"/>
              <a:t>Fixed Income</a:t>
            </a:r>
          </a:p>
        </p:txBody>
      </p:sp>
      <p:sp>
        <p:nvSpPr>
          <p:cNvPr id="4" name="Slide Number Placeholder 3"/>
          <p:cNvSpPr>
            <a:spLocks noGrp="1"/>
          </p:cNvSpPr>
          <p:nvPr>
            <p:ph type="sldNum" sz="quarter" idx="12"/>
          </p:nvPr>
        </p:nvSpPr>
        <p:spPr/>
        <p:txBody>
          <a:bodyPr/>
          <a:lstStyle/>
          <a:p>
            <a:fld id="{66F6FF41-5833-4EBF-9145-362BCED2914A}" type="slidenum">
              <a:rPr lang="en-US" smtClean="0"/>
              <a:t>13</a:t>
            </a:fld>
            <a:endParaRPr lang="en-US"/>
          </a:p>
        </p:txBody>
      </p:sp>
      <p:pic>
        <p:nvPicPr>
          <p:cNvPr id="6" name="Picture Placeholder 5">
            <a:extLst>
              <a:ext uri="{FF2B5EF4-FFF2-40B4-BE49-F238E27FC236}">
                <a16:creationId xmlns:a16="http://schemas.microsoft.com/office/drawing/2014/main" id="{7937562D-B8C0-90CD-98B9-6D75E770B8BA}"/>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a:prstGeom prst="rect">
            <a:avLst/>
          </a:prstGeom>
        </p:spPr>
      </p:pic>
      <p:sp>
        <p:nvSpPr>
          <p:cNvPr id="31" name="Text Placeholder 30"/>
          <p:cNvSpPr>
            <a:spLocks noGrp="1"/>
          </p:cNvSpPr>
          <p:nvPr>
            <p:ph type="body" sz="quarter" idx="15"/>
          </p:nvPr>
        </p:nvSpPr>
        <p:spPr/>
        <p:txBody>
          <a:bodyPr/>
          <a:lstStyle/>
          <a:p>
            <a:r>
              <a:rPr lang="en-US"/>
              <a:t>1. Bloomberg US Treasury and US Corporate Bond Indices.</a:t>
            </a:r>
          </a:p>
          <a:p>
            <a:r>
              <a:rPr lang="en-US"/>
              <a:t>2. Bloomberg Municipal Bond Index.</a:t>
            </a:r>
          </a:p>
          <a:p>
            <a:r>
              <a:rPr lang="en-US"/>
              <a:t>One basis point (bps) equals 0.01%. </a:t>
            </a:r>
            <a:r>
              <a:rPr lang="en-US" b="1"/>
              <a:t>Past performance is not a guarantee of future results. </a:t>
            </a:r>
            <a:r>
              <a:rPr lang="en-US"/>
              <a:t>Indices are not available for direct investment. Index performance does not reflect the expenses associated with the management of an actual portfolio. Yield curve data from Federal Reserve. State and local bonds and the Yield to Worst are from the S&amp;P National AMT-Free Municipal Bond Index. AAA-AA Corporates represent the ICE BofA US Corporates, AA-AAA rated. A-BBB Corporates represent the ICE BofA Corporates, BBB-A rated. Bloomberg data provided by Bloomberg. US long-term bonds, bills, inflation, and fixed income factor data © Stocks, Bonds, Bills, and Inflation (SBBI) Yearbook™, Ibbotson Associates, Chicago (annually updated work by Roger G. Ibbotson and Rex A. Sinquefield). FTSE fixed income indices © 2026 FTSE Fixed Income LLC, all rights reserved. ICE BofA index data © 2026 ICE Data Indices, LLC. S&amp;P data © 2026 S&amp;P Dow Jones Indices LLC, a division of S&amp;P Global. All rights reserved. Bloomberg data provided by Bloomberg.</a:t>
            </a:r>
          </a:p>
        </p:txBody>
      </p:sp>
      <p:sp>
        <p:nvSpPr>
          <p:cNvPr id="7" name="Text Placeholder 6"/>
          <p:cNvSpPr>
            <a:spLocks noGrp="1"/>
          </p:cNvSpPr>
          <p:nvPr>
            <p:ph type="body" sz="quarter" idx="14"/>
          </p:nvPr>
        </p:nvSpPr>
        <p:spPr/>
        <p:txBody>
          <a:bodyPr/>
          <a:lstStyle/>
          <a:p>
            <a:r>
              <a:rPr lang="en-US">
                <a:highlight>
                  <a:srgbClr val="FFFFFF"/>
                </a:highlight>
              </a:rPr>
              <a:t>Returns (USD), 2nd Quarter 2026</a:t>
            </a:r>
          </a:p>
        </p:txBody>
      </p:sp>
      <p:sp>
        <p:nvSpPr>
          <p:cNvPr id="42" name="Text Placeholder 3">
            <a:extLst>
              <a:ext uri="{FF2B5EF4-FFF2-40B4-BE49-F238E27FC236}">
                <a16:creationId xmlns:a16="http://schemas.microsoft.com/office/drawing/2014/main" id="{4D9B6E88-4EC1-9760-3E91-8A6F291AB2DF}"/>
              </a:ext>
            </a:extLst>
          </p:cNvPr>
          <p:cNvSpPr txBox="1"/>
          <p:nvPr/>
        </p:nvSpPr>
        <p:spPr>
          <a:xfrm>
            <a:off x="533839" y="1843462"/>
            <a:ext cx="2355278" cy="4248885"/>
          </a:xfrm>
          <a:prstGeom prst="rect">
            <a:avLst/>
          </a:prstGeom>
        </p:spPr>
        <p:txBody>
          <a:bodyPr vert="horz" lIns="91440" tIns="45720" rIns="91440" bIns="45720" rtlCol="0">
            <a:noAutofit/>
          </a:bodyPr>
          <a:lstStyle>
            <a:defPPr>
              <a:defRPr lang="en-US"/>
            </a:defPPr>
            <a:lvl1pPr marL="0" indent="0" algn="l" defTabSz="1018824" rtl="0" eaLnBrk="1" latinLnBrk="0" hangingPunct="1">
              <a:lnSpc>
                <a:spcPct val="110000"/>
              </a:lnSpc>
              <a:spcBef>
                <a:spcPts val="600"/>
              </a:spcBef>
              <a:buFont typeface="Arial" pitchFamily="34" charset="0"/>
              <a:buNone/>
              <a:defRPr sz="1800" kern="1200" baseline="0">
                <a:solidFill>
                  <a:schemeClr val="tx1"/>
                </a:solidFill>
                <a:latin typeface="Avenir LT 35 Light" panose="020B0303020000020003" pitchFamily="34" charset="0"/>
                <a:ea typeface="+mn-ea"/>
                <a:cs typeface="+mn-cs"/>
              </a:defRPr>
            </a:lvl1pPr>
            <a:lvl2pPr marL="18288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2pPr>
            <a:lvl3pPr marL="411480"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3pPr>
            <a:lvl4pPr marL="59436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4pPr>
            <a:lvl5pPr marL="786384"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defTabSz="999643">
              <a:spcBef>
                <a:spcPts val="900"/>
              </a:spcBef>
            </a:pPr>
            <a:r>
              <a:rPr lang="en-US" sz="850" dirty="0">
                <a:latin typeface="+mn-lt"/>
              </a:rPr>
              <a:t>Within the US Treasury market, interest rates generally increased during the quarter. </a:t>
            </a:r>
          </a:p>
          <a:p>
            <a:pPr defTabSz="999643">
              <a:spcBef>
                <a:spcPts val="900"/>
              </a:spcBef>
            </a:pPr>
            <a:r>
              <a:rPr lang="en-US" sz="850" dirty="0">
                <a:latin typeface="+mn-lt"/>
              </a:rPr>
              <a:t>On the short end of the yield curve, the </a:t>
            </a:r>
            <a:br>
              <a:rPr lang="en-US" sz="850" dirty="0">
                <a:latin typeface="+mn-lt"/>
              </a:rPr>
            </a:br>
            <a:r>
              <a:rPr lang="en-US" sz="850" dirty="0">
                <a:latin typeface="+mn-lt"/>
              </a:rPr>
              <a:t>1-Month US Treasury Bill yield decreased by 4 basis points (bps) to 3.70%. The 1-Year US Treasury Bill yield increased 30 bps to 3.98%. The yield on the 2-Year US Treasury Note increased 35 bps to 4.14%.</a:t>
            </a:r>
          </a:p>
          <a:p>
            <a:pPr defTabSz="999643">
              <a:spcBef>
                <a:spcPts val="900"/>
              </a:spcBef>
            </a:pPr>
            <a:r>
              <a:rPr lang="en-US" sz="850" dirty="0">
                <a:latin typeface="+mn-lt"/>
              </a:rPr>
              <a:t>The yield on the 5-Year US Treasury Note increased 27 bps to 4.19%. The yield on the 10-Year US Treasury Note increased 14 bps to 4.44%. The yield on the 30-Year US Treasury Bond increased 3 bps to 4.91%. </a:t>
            </a:r>
          </a:p>
          <a:p>
            <a:pPr defTabSz="999643">
              <a:spcBef>
                <a:spcPts val="900"/>
              </a:spcBef>
            </a:pPr>
            <a:r>
              <a:rPr lang="en-US" sz="850" dirty="0">
                <a:latin typeface="+mn-lt"/>
              </a:rPr>
              <a:t>In terms of total returns, short-term US treasury bonds returned +0.18% while intermediate-term US treasury bonds returned +0.22%. Short-term corporate bonds returned +0.84% and intermediate-term corporate bonds returned +0.98%.</a:t>
            </a:r>
            <a:r>
              <a:rPr lang="en-US" sz="850" baseline="30000" dirty="0">
                <a:latin typeface="+mn-lt"/>
              </a:rPr>
              <a:t>1</a:t>
            </a:r>
          </a:p>
          <a:p>
            <a:pPr defTabSz="999643">
              <a:spcBef>
                <a:spcPts val="900"/>
              </a:spcBef>
            </a:pPr>
            <a:r>
              <a:rPr lang="en-US" sz="850" dirty="0">
                <a:latin typeface="+mn-lt"/>
              </a:rPr>
              <a:t>The total returns for short- and intermediate-term municipal bonds were +0.87% and +1.51%, respectively. Within the municipal fixed income market, general obligation bonds returned +2.35% while revenue bonds returned +2.57%.</a:t>
            </a:r>
            <a:r>
              <a:rPr lang="en-US" sz="850" baseline="30000" dirty="0">
                <a:latin typeface="+mn-lt"/>
              </a:rPr>
              <a:t>2</a:t>
            </a:r>
          </a:p>
        </p:txBody>
      </p:sp>
      <p:graphicFrame>
        <p:nvGraphicFramePr>
          <p:cNvPr id="43" name="Table 42">
            <a:extLst>
              <a:ext uri="{FF2B5EF4-FFF2-40B4-BE49-F238E27FC236}">
                <a16:creationId xmlns:a16="http://schemas.microsoft.com/office/drawing/2014/main" id="{A66529C7-D5E6-B1E1-087D-7B5EABEFC368}"/>
              </a:ext>
            </a:extLst>
          </p:cNvPr>
          <p:cNvGraphicFramePr>
            <a:graphicFrameLocks noGrp="1"/>
          </p:cNvGraphicFramePr>
          <p:nvPr>
            <p:extLst>
              <p:ext uri="{D42A27DB-BD31-4B8C-83A1-F6EECF244321}">
                <p14:modId xmlns:p14="http://schemas.microsoft.com/office/powerpoint/2010/main" val="1268817532"/>
              </p:ext>
            </p:extLst>
          </p:nvPr>
        </p:nvGraphicFramePr>
        <p:xfrm>
          <a:off x="3217742" y="4108598"/>
          <a:ext cx="6231060" cy="2369126"/>
        </p:xfrm>
        <a:graphic>
          <a:graphicData uri="http://schemas.openxmlformats.org/drawingml/2006/table">
            <a:tbl>
              <a:tblPr>
                <a:tableStyleId>{5C22544A-7EE6-4342-B048-85BDC9FD1C3A}</a:tableStyleId>
              </a:tblPr>
              <a:tblGrid>
                <a:gridCol w="2345188">
                  <a:extLst>
                    <a:ext uri="{9D8B030D-6E8A-4147-A177-3AD203B41FA5}">
                      <a16:colId xmlns:a16="http://schemas.microsoft.com/office/drawing/2014/main" val="20000"/>
                    </a:ext>
                  </a:extLst>
                </a:gridCol>
                <a:gridCol w="485734">
                  <a:extLst>
                    <a:ext uri="{9D8B030D-6E8A-4147-A177-3AD203B41FA5}">
                      <a16:colId xmlns:a16="http://schemas.microsoft.com/office/drawing/2014/main" val="851030634"/>
                    </a:ext>
                  </a:extLst>
                </a:gridCol>
                <a:gridCol w="485734">
                  <a:extLst>
                    <a:ext uri="{9D8B030D-6E8A-4147-A177-3AD203B41FA5}">
                      <a16:colId xmlns:a16="http://schemas.microsoft.com/office/drawing/2014/main" val="2446635141"/>
                    </a:ext>
                  </a:extLst>
                </a:gridCol>
                <a:gridCol w="485734">
                  <a:extLst>
                    <a:ext uri="{9D8B030D-6E8A-4147-A177-3AD203B41FA5}">
                      <a16:colId xmlns:a16="http://schemas.microsoft.com/office/drawing/2014/main" val="20001"/>
                    </a:ext>
                  </a:extLst>
                </a:gridCol>
                <a:gridCol w="485734">
                  <a:extLst>
                    <a:ext uri="{9D8B030D-6E8A-4147-A177-3AD203B41FA5}">
                      <a16:colId xmlns:a16="http://schemas.microsoft.com/office/drawing/2014/main" val="20003"/>
                    </a:ext>
                  </a:extLst>
                </a:gridCol>
                <a:gridCol w="485734">
                  <a:extLst>
                    <a:ext uri="{9D8B030D-6E8A-4147-A177-3AD203B41FA5}">
                      <a16:colId xmlns:a16="http://schemas.microsoft.com/office/drawing/2014/main" val="20004"/>
                    </a:ext>
                  </a:extLst>
                </a:gridCol>
                <a:gridCol w="485734">
                  <a:extLst>
                    <a:ext uri="{9D8B030D-6E8A-4147-A177-3AD203B41FA5}">
                      <a16:colId xmlns:a16="http://schemas.microsoft.com/office/drawing/2014/main" val="20005"/>
                    </a:ext>
                  </a:extLst>
                </a:gridCol>
                <a:gridCol w="485734">
                  <a:extLst>
                    <a:ext uri="{9D8B030D-6E8A-4147-A177-3AD203B41FA5}">
                      <a16:colId xmlns:a16="http://schemas.microsoft.com/office/drawing/2014/main" val="3967470143"/>
                    </a:ext>
                  </a:extLst>
                </a:gridCol>
                <a:gridCol w="485734">
                  <a:extLst>
                    <a:ext uri="{9D8B030D-6E8A-4147-A177-3AD203B41FA5}">
                      <a16:colId xmlns:a16="http://schemas.microsoft.com/office/drawing/2014/main" val="679049475"/>
                    </a:ext>
                  </a:extLst>
                </a:gridCol>
              </a:tblGrid>
              <a:tr h="0">
                <a:tc>
                  <a:txBody>
                    <a:bodyPr/>
                    <a:lstStyle/>
                    <a:p>
                      <a:endParaRPr lang="en-GB" sz="500"/>
                    </a:p>
                  </a:txBody>
                  <a:tcPr marL="8959" marR="8959" marT="8959" marB="0" anchor="b">
                    <a:noFill/>
                  </a:tcPr>
                </a:tc>
                <a:tc>
                  <a:txBody>
                    <a:bodyPr/>
                    <a:lstStyle/>
                    <a:p>
                      <a:pPr algn="r" fontAlgn="b"/>
                      <a:endParaRPr lang="en-GB" sz="500" b="0" i="0" u="none" strike="noStrike">
                        <a:solidFill>
                          <a:srgbClr val="000000"/>
                        </a:solidFill>
                        <a:effectLst/>
                        <a:latin typeface="+mn-lt"/>
                      </a:endParaRPr>
                    </a:p>
                  </a:txBody>
                  <a:tcPr marL="8959" marR="107513" marT="8959" marB="0" anchor="b">
                    <a:noFill/>
                  </a:tcPr>
                </a:tc>
                <a:tc>
                  <a:txBody>
                    <a:bodyPr/>
                    <a:lstStyle/>
                    <a:p>
                      <a:pPr algn="r" fontAlgn="b"/>
                      <a:endParaRPr lang="en-GB" sz="500" b="0" i="0" u="none" strike="noStrike">
                        <a:solidFill>
                          <a:srgbClr val="000000"/>
                        </a:solidFill>
                        <a:effectLst/>
                        <a:latin typeface="+mn-lt"/>
                      </a:endParaRPr>
                    </a:p>
                  </a:txBody>
                  <a:tcPr marL="8959" marR="107513" marT="8959" marB="0" anchor="b">
                    <a:noFill/>
                  </a:tcPr>
                </a:tc>
                <a:tc gridSpan="6">
                  <a:txBody>
                    <a:bodyPr/>
                    <a:lstStyle/>
                    <a:p>
                      <a:pPr marL="0" marR="0" lvl="0" indent="0" algn="ctr" defTabSz="1018824" rtl="0" eaLnBrk="1" fontAlgn="b" latinLnBrk="0" hangingPunct="1">
                        <a:lnSpc>
                          <a:spcPct val="100000"/>
                        </a:lnSpc>
                        <a:spcBef>
                          <a:spcPct val="0"/>
                        </a:spcBef>
                        <a:spcAft>
                          <a:spcPct val="0"/>
                        </a:spcAft>
                        <a:buClrTx/>
                        <a:buSzTx/>
                        <a:buFontTx/>
                        <a:buNone/>
                        <a:defRPr/>
                      </a:pPr>
                      <a:r>
                        <a:rPr kumimoji="0" lang="en-GB" sz="700" b="0" i="0" u="none" strike="noStrike" kern="1200" cap="none" spc="50" normalizeH="0" baseline="0" noProof="0">
                          <a:ln>
                            <a:noFill/>
                          </a:ln>
                          <a:solidFill>
                            <a:srgbClr val="000000"/>
                          </a:solidFill>
                          <a:effectLst/>
                          <a:uLnTx/>
                          <a:uFillTx/>
                          <a:latin typeface="+mn-lt"/>
                          <a:ea typeface="+mn-ea"/>
                          <a:cs typeface="+mn-cs"/>
                        </a:rPr>
                        <a:t>ANNUALIZED</a:t>
                      </a:r>
                      <a:endParaRPr lang="en-GB" sz="700" b="0" i="1" u="none" strike="noStrike" spc="50" baseline="0">
                        <a:solidFill>
                          <a:srgbClr val="000000"/>
                        </a:solidFill>
                        <a:effectLst/>
                        <a:latin typeface="+mn-lt"/>
                      </a:endParaRPr>
                    </a:p>
                  </a:txBody>
                  <a:tcPr marL="8959" marR="107513"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r>
                        <a:rPr kumimoji="0" lang="en-GB" sz="700" b="0" i="0" u="none" strike="noStrike" kern="1200" cap="none" spc="0" normalizeH="0" baseline="0" noProof="0">
                          <a:ln>
                            <a:noFill/>
                          </a:ln>
                          <a:solidFill>
                            <a:srgbClr val="000000"/>
                          </a:solidFill>
                          <a:effectLst/>
                          <a:uLnTx/>
                          <a:uFillTx/>
                          <a:latin typeface="+mn-lt"/>
                          <a:ea typeface="+mn-ea"/>
                          <a:cs typeface="+mn-cs"/>
                        </a:rPr>
                        <a:t>ANNUALIZED</a:t>
                      </a:r>
                      <a:endParaRPr lang="en-GB" sz="700" b="0" i="1" u="none" strike="noStrike">
                        <a:solidFill>
                          <a:srgbClr val="000000"/>
                        </a:solidFill>
                        <a:effectLst/>
                        <a:latin typeface="+mn-lt"/>
                      </a:endParaRPr>
                    </a:p>
                  </a:txBody>
                  <a:tcPr marL="0" marR="0" marT="8959" marB="9144"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endParaRPr lang="en-GB" sz="700" b="0" i="1" u="none" strike="noStrike" spc="50" baseline="0">
                        <a:solidFill>
                          <a:srgbClr val="000000"/>
                        </a:solidFill>
                        <a:effectLst/>
                        <a:latin typeface="+mn-lt"/>
                      </a:endParaRPr>
                    </a:p>
                  </a:txBody>
                  <a:tcPr marL="8959" marR="107513"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endParaRPr lang="en-GB" sz="700" b="0" i="1" u="none" strike="noStrike" spc="50" baseline="0">
                        <a:solidFill>
                          <a:srgbClr val="000000"/>
                        </a:solidFill>
                        <a:effectLst/>
                        <a:latin typeface="+mn-lt"/>
                      </a:endParaRPr>
                    </a:p>
                  </a:txBody>
                  <a:tcPr marL="8959" marR="107513" marT="8959" marB="9144" anchor="b">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247783">
                <a:tc>
                  <a:txBody>
                    <a:bodyPr/>
                    <a:lstStyle/>
                    <a:p>
                      <a:pPr algn="l" fontAlgn="ctr"/>
                      <a:r>
                        <a:rPr lang="en-US" sz="800" b="0" i="0" u="none" strike="noStrike">
                          <a:solidFill>
                            <a:schemeClr val="dk1"/>
                          </a:solidFill>
                          <a:effectLst/>
                          <a:latin typeface="+mn-lt"/>
                        </a:rPr>
                        <a:t>Asset Class</a:t>
                      </a:r>
                      <a:endParaRPr lang="en-GB" sz="800" b="0" i="0" u="none" strike="noStrike">
                        <a:solidFill>
                          <a:srgbClr val="000000"/>
                        </a:solidFill>
                        <a:effectLst/>
                        <a:latin typeface="+mn-lt"/>
                      </a:endParaRPr>
                    </a:p>
                  </a:txBody>
                  <a:tcPr marL="46800" marR="8959" marT="8959" marB="0" anchor="ctr">
                    <a:solidFill>
                      <a:schemeClr val="bg1">
                        <a:lumMod val="85000"/>
                      </a:schemeClr>
                    </a:solidFill>
                  </a:tcPr>
                </a:tc>
                <a:tc>
                  <a:txBody>
                    <a:bodyPr/>
                    <a:lstStyle/>
                    <a:p>
                      <a:pPr algn="ctr" fontAlgn="ctr"/>
                      <a:r>
                        <a:rPr lang="en-GB" sz="800" b="0" i="0" u="none" strike="noStrike">
                          <a:solidFill>
                            <a:srgbClr val="000000"/>
                          </a:solidFill>
                          <a:effectLst/>
                          <a:latin typeface="+mn-lt"/>
                        </a:rPr>
                        <a:t>QTR</a:t>
                      </a:r>
                    </a:p>
                  </a:txBody>
                  <a:tcPr marL="0" marR="0" marT="0" marB="0" anchor="ctr">
                    <a:solidFill>
                      <a:schemeClr val="bg1">
                        <a:lumMod val="85000"/>
                      </a:schemeClr>
                    </a:solidFill>
                  </a:tcPr>
                </a:tc>
                <a:tc>
                  <a:txBody>
                    <a:bodyPr/>
                    <a:lstStyle/>
                    <a:p>
                      <a:pPr algn="ctr" fontAlgn="ctr"/>
                      <a:r>
                        <a:rPr lang="en-GB" sz="800" b="0" i="0" u="none" strike="noStrike">
                          <a:solidFill>
                            <a:srgbClr val="000000"/>
                          </a:solidFill>
                          <a:effectLst/>
                          <a:latin typeface="+mn-lt"/>
                        </a:rPr>
                        <a:t>YTD</a:t>
                      </a:r>
                    </a:p>
                  </a:txBody>
                  <a:tcPr marL="0" marR="0" marT="0" marB="0" anchor="ctr">
                    <a:solidFill>
                      <a:schemeClr val="bg1">
                        <a:lumMod val="85000"/>
                      </a:schemeClr>
                    </a:solidFill>
                  </a:tcPr>
                </a:tc>
                <a:tc>
                  <a:txBody>
                    <a:bodyPr/>
                    <a:lstStyle/>
                    <a:p>
                      <a:pPr algn="ctr" fontAlgn="ctr"/>
                      <a:r>
                        <a:rPr lang="en-GB" sz="800" b="0" i="0" u="none" strike="noStrike">
                          <a:solidFill>
                            <a:schemeClr val="dk1"/>
                          </a:solidFill>
                          <a:effectLst/>
                          <a:latin typeface="+mn-lt"/>
                        </a:rPr>
                        <a:t>1 Year</a:t>
                      </a:r>
                      <a:endParaRPr lang="en-GB" sz="800" b="0" i="0" u="none" strike="noStrike">
                        <a:solidFill>
                          <a:srgbClr val="000000"/>
                        </a:solidFill>
                        <a:effectLst/>
                        <a:latin typeface="+mn-lt"/>
                      </a:endParaRPr>
                    </a:p>
                  </a:txBody>
                  <a:tcPr marL="0" marR="0" marT="0" marB="0"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3 Years</a:t>
                      </a:r>
                      <a:endParaRPr lang="en-GB" sz="800" b="0" i="0" u="none" strike="noStrike">
                        <a:solidFill>
                          <a:srgbClr val="000000"/>
                        </a:solidFill>
                        <a:effectLst/>
                        <a:latin typeface="+mn-lt"/>
                      </a:endParaRPr>
                    </a:p>
                  </a:txBody>
                  <a:tcPr marL="0" marR="0" marT="0" marB="0"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5 Years</a:t>
                      </a:r>
                      <a:endParaRPr lang="en-GB" sz="800" b="0" i="0" u="none" strike="noStrike">
                        <a:solidFill>
                          <a:srgbClr val="000000"/>
                        </a:solidFill>
                        <a:effectLst/>
                        <a:latin typeface="+mn-lt"/>
                      </a:endParaRPr>
                    </a:p>
                  </a:txBody>
                  <a:tcPr marL="0" marR="0" marT="0" marB="0"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10 Years</a:t>
                      </a:r>
                      <a:endParaRPr lang="en-GB" sz="800" b="0" i="0" u="none" strike="noStrike">
                        <a:solidFill>
                          <a:srgbClr val="000000"/>
                        </a:solidFill>
                        <a:effectLst/>
                        <a:latin typeface="+mn-lt"/>
                      </a:endParaRPr>
                    </a:p>
                  </a:txBody>
                  <a:tcPr marL="0" marR="0" marT="0" marB="0"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rgbClr val="000000"/>
                          </a:solidFill>
                          <a:effectLst/>
                          <a:latin typeface="+mn-lt"/>
                        </a:rPr>
                        <a:t>15 Years</a:t>
                      </a:r>
                    </a:p>
                  </a:txBody>
                  <a:tcPr marL="0" marR="0" marT="0" marB="0"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rgbClr val="000000"/>
                          </a:solidFill>
                          <a:effectLst/>
                          <a:latin typeface="+mn-lt"/>
                        </a:rPr>
                        <a:t>20 Years</a:t>
                      </a:r>
                    </a:p>
                  </a:txBody>
                  <a:tcPr marL="0" marR="0" marT="0" marB="0"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extLst>
                  <a:ext uri="{0D108BD9-81ED-4DB2-BD59-A6C34878D82A}">
                    <a16:rowId xmlns:a16="http://schemas.microsoft.com/office/drawing/2014/main" val="10002"/>
                  </a:ext>
                </a:extLst>
              </a:tr>
              <a:tr h="218194">
                <a:tc>
                  <a:txBody>
                    <a:bodyPr/>
                    <a:lstStyle/>
                    <a:p>
                      <a:pPr algn="l" fontAlgn="b"/>
                      <a:r>
                        <a:rPr lang="en-US" sz="800" b="0" i="0" u="none" strike="noStrike" kern="1200">
                          <a:solidFill>
                            <a:srgbClr val="000000"/>
                          </a:solidFill>
                          <a:effectLst/>
                          <a:latin typeface="+mn-lt"/>
                          <a:ea typeface="+mn-ea"/>
                          <a:cs typeface="+mn-cs"/>
                        </a:rPr>
                        <a:t>Bloomberg Municipal Bond Index</a:t>
                      </a:r>
                    </a:p>
                  </a:txBody>
                  <a:tcPr marL="46800" marR="7168" marT="7168" marB="0" anchor="ctr">
                    <a:noFill/>
                  </a:tcPr>
                </a:tc>
                <a:tc>
                  <a:txBody>
                    <a:bodyPr/>
                    <a:lstStyle/>
                    <a:p>
                      <a:pPr algn="r" fontAlgn="b"/>
                      <a:r>
                        <a:rPr lang="en-GB" sz="800" b="0" i="0" u="none" strike="noStrike">
                          <a:solidFill>
                            <a:schemeClr val="tx1"/>
                          </a:solidFill>
                          <a:effectLst/>
                          <a:latin typeface="+mn-lt"/>
                        </a:rPr>
                        <a:t>2.50</a:t>
                      </a:r>
                    </a:p>
                  </a:txBody>
                  <a:tcPr marL="0" marR="182880" marT="0" marB="0" anchor="ctr">
                    <a:noFill/>
                  </a:tcPr>
                </a:tc>
                <a:tc>
                  <a:txBody>
                    <a:bodyPr/>
                    <a:lstStyle/>
                    <a:p>
                      <a:pPr algn="r" fontAlgn="b"/>
                      <a:r>
                        <a:rPr lang="en-GB" sz="800" b="0" i="0" u="none" strike="noStrike">
                          <a:solidFill>
                            <a:schemeClr val="tx1"/>
                          </a:solidFill>
                          <a:effectLst/>
                          <a:latin typeface="+mn-lt"/>
                        </a:rPr>
                        <a:t>2.32</a:t>
                      </a:r>
                    </a:p>
                  </a:txBody>
                  <a:tcPr marL="0" marR="182880" marT="0" marB="0" anchor="ctr">
                    <a:noFill/>
                  </a:tcPr>
                </a:tc>
                <a:tc>
                  <a:txBody>
                    <a:bodyPr/>
                    <a:lstStyle/>
                    <a:p>
                      <a:pPr algn="r" fontAlgn="b"/>
                      <a:r>
                        <a:rPr lang="en-GB" sz="800" b="0" i="0" u="none" strike="noStrike">
                          <a:solidFill>
                            <a:schemeClr val="tx1"/>
                          </a:solidFill>
                          <a:effectLst/>
                          <a:latin typeface="+mn-lt"/>
                        </a:rPr>
                        <a:t>7.03</a:t>
                      </a:r>
                    </a:p>
                  </a:txBody>
                  <a:tcPr marL="0" marR="182880" marT="0" marB="0" anchor="ctr">
                    <a:noFill/>
                  </a:tcPr>
                </a:tc>
                <a:tc>
                  <a:txBody>
                    <a:bodyPr/>
                    <a:lstStyle/>
                    <a:p>
                      <a:pPr algn="r" fontAlgn="b"/>
                      <a:r>
                        <a:rPr lang="en-GB" sz="800" b="0" i="0" u="none" strike="noStrike">
                          <a:solidFill>
                            <a:schemeClr val="tx1"/>
                          </a:solidFill>
                          <a:effectLst/>
                          <a:latin typeface="+mn-lt"/>
                        </a:rPr>
                        <a:t>3.76</a:t>
                      </a:r>
                    </a:p>
                  </a:txBody>
                  <a:tcPr marL="0" marR="182880" marT="0" marB="0" anchor="ctr">
                    <a:noFill/>
                  </a:tcPr>
                </a:tc>
                <a:tc>
                  <a:txBody>
                    <a:bodyPr/>
                    <a:lstStyle/>
                    <a:p>
                      <a:pPr algn="r" fontAlgn="b"/>
                      <a:r>
                        <a:rPr lang="en-GB" sz="800" b="0" i="0" u="none" strike="noStrike">
                          <a:solidFill>
                            <a:schemeClr val="tx1"/>
                          </a:solidFill>
                          <a:effectLst/>
                          <a:latin typeface="+mn-lt"/>
                        </a:rPr>
                        <a:t>1.05</a:t>
                      </a:r>
                    </a:p>
                  </a:txBody>
                  <a:tcPr marL="0" marR="182880" marT="0" marB="0" anchor="ctr">
                    <a:noFill/>
                  </a:tcPr>
                </a:tc>
                <a:tc>
                  <a:txBody>
                    <a:bodyPr/>
                    <a:lstStyle/>
                    <a:p>
                      <a:pPr algn="r" fontAlgn="b"/>
                      <a:r>
                        <a:rPr lang="en-GB" sz="800" b="0" i="0" u="none" strike="noStrike">
                          <a:solidFill>
                            <a:schemeClr val="tx1"/>
                          </a:solidFill>
                          <a:effectLst/>
                          <a:latin typeface="+mn-lt"/>
                        </a:rPr>
                        <a:t>2.15</a:t>
                      </a:r>
                    </a:p>
                  </a:txBody>
                  <a:tcPr marL="0" marR="182880" marT="0" marB="0" anchor="ctr">
                    <a:noFill/>
                  </a:tcPr>
                </a:tc>
                <a:tc>
                  <a:txBody>
                    <a:bodyPr/>
                    <a:lstStyle/>
                    <a:p>
                      <a:pPr algn="r" fontAlgn="b"/>
                      <a:r>
                        <a:rPr lang="en-GB" sz="800" b="0" i="0" u="none" strike="noStrike">
                          <a:solidFill>
                            <a:schemeClr val="tx1"/>
                          </a:solidFill>
                          <a:effectLst/>
                          <a:latin typeface="+mn-lt"/>
                        </a:rPr>
                        <a:t>3.20</a:t>
                      </a:r>
                    </a:p>
                  </a:txBody>
                  <a:tcPr marL="0" marR="182880" marT="0" marB="0" anchor="ctr">
                    <a:noFill/>
                  </a:tcPr>
                </a:tc>
                <a:tc>
                  <a:txBody>
                    <a:bodyPr/>
                    <a:lstStyle/>
                    <a:p>
                      <a:pPr algn="r" fontAlgn="b"/>
                      <a:r>
                        <a:rPr lang="en-GB" sz="800" b="0" i="0" u="none" strike="noStrike">
                          <a:solidFill>
                            <a:schemeClr val="tx1"/>
                          </a:solidFill>
                          <a:effectLst/>
                          <a:latin typeface="+mn-lt"/>
                        </a:rPr>
                        <a:t>3.63</a:t>
                      </a:r>
                    </a:p>
                  </a:txBody>
                  <a:tcPr marL="0" marR="182880" marT="0" marB="0" anchor="ctr">
                    <a:noFill/>
                  </a:tcPr>
                </a:tc>
                <a:extLst>
                  <a:ext uri="{0D108BD9-81ED-4DB2-BD59-A6C34878D82A}">
                    <a16:rowId xmlns:a16="http://schemas.microsoft.com/office/drawing/2014/main" val="10003"/>
                  </a:ext>
                </a:extLst>
              </a:tr>
              <a:tr h="218194">
                <a:tc>
                  <a:txBody>
                    <a:bodyPr/>
                    <a:lstStyle/>
                    <a:p>
                      <a:pPr algn="l" fontAlgn="b"/>
                      <a:r>
                        <a:rPr lang="en-US" sz="800" b="0" i="0" u="none" strike="noStrike" kern="1200">
                          <a:solidFill>
                            <a:srgbClr val="000000"/>
                          </a:solidFill>
                          <a:effectLst/>
                          <a:latin typeface="+mn-lt"/>
                          <a:ea typeface="+mn-ea"/>
                          <a:cs typeface="+mn-cs"/>
                        </a:rPr>
                        <a:t>Bloomberg U.S. High Yield Corporate Bond Index</a:t>
                      </a:r>
                    </a:p>
                  </a:txBody>
                  <a:tcPr marL="46800" marR="7168" marT="7168" marB="0" anchor="ctr">
                    <a:noFill/>
                  </a:tcPr>
                </a:tc>
                <a:tc>
                  <a:txBody>
                    <a:bodyPr/>
                    <a:lstStyle/>
                    <a:p>
                      <a:pPr algn="r" fontAlgn="b"/>
                      <a:r>
                        <a:rPr lang="en-GB" sz="800" b="0" i="0" u="none" strike="noStrike">
                          <a:solidFill>
                            <a:schemeClr val="tx1"/>
                          </a:solidFill>
                          <a:effectLst/>
                          <a:latin typeface="+mn-lt"/>
                        </a:rPr>
                        <a:t>2.47</a:t>
                      </a:r>
                    </a:p>
                  </a:txBody>
                  <a:tcPr marL="0" marR="182880" marT="0" marB="0" anchor="ctr">
                    <a:noFill/>
                  </a:tcPr>
                </a:tc>
                <a:tc>
                  <a:txBody>
                    <a:bodyPr/>
                    <a:lstStyle/>
                    <a:p>
                      <a:pPr algn="r" fontAlgn="b"/>
                      <a:r>
                        <a:rPr lang="en-GB" sz="800" b="0" i="0" u="none" strike="noStrike">
                          <a:solidFill>
                            <a:schemeClr val="tx1"/>
                          </a:solidFill>
                          <a:effectLst/>
                          <a:latin typeface="+mn-lt"/>
                        </a:rPr>
                        <a:t>1.96</a:t>
                      </a:r>
                    </a:p>
                  </a:txBody>
                  <a:tcPr marL="0" marR="182880" marT="0" marB="0" anchor="ctr">
                    <a:noFill/>
                  </a:tcPr>
                </a:tc>
                <a:tc>
                  <a:txBody>
                    <a:bodyPr/>
                    <a:lstStyle/>
                    <a:p>
                      <a:pPr algn="r" fontAlgn="b"/>
                      <a:r>
                        <a:rPr lang="en-GB" sz="800" b="0" i="0" u="none" strike="noStrike">
                          <a:solidFill>
                            <a:schemeClr val="tx1"/>
                          </a:solidFill>
                          <a:effectLst/>
                          <a:latin typeface="+mn-lt"/>
                        </a:rPr>
                        <a:t>5.91</a:t>
                      </a:r>
                    </a:p>
                  </a:txBody>
                  <a:tcPr marL="0" marR="182880" marT="0" marB="0" anchor="ctr">
                    <a:noFill/>
                  </a:tcPr>
                </a:tc>
                <a:tc>
                  <a:txBody>
                    <a:bodyPr/>
                    <a:lstStyle/>
                    <a:p>
                      <a:pPr algn="r" fontAlgn="b"/>
                      <a:r>
                        <a:rPr lang="en-GB" sz="800" b="0" i="0" u="none" strike="noStrike">
                          <a:solidFill>
                            <a:schemeClr val="tx1"/>
                          </a:solidFill>
                          <a:effectLst/>
                          <a:latin typeface="+mn-lt"/>
                        </a:rPr>
                        <a:t>8.86</a:t>
                      </a:r>
                    </a:p>
                  </a:txBody>
                  <a:tcPr marL="0" marR="182880" marT="0" marB="0" anchor="ctr">
                    <a:noFill/>
                  </a:tcPr>
                </a:tc>
                <a:tc>
                  <a:txBody>
                    <a:bodyPr/>
                    <a:lstStyle/>
                    <a:p>
                      <a:pPr algn="r" fontAlgn="b"/>
                      <a:r>
                        <a:rPr lang="en-GB" sz="800" b="0" i="0" u="none" strike="noStrike">
                          <a:solidFill>
                            <a:schemeClr val="tx1"/>
                          </a:solidFill>
                          <a:effectLst/>
                          <a:latin typeface="+mn-lt"/>
                        </a:rPr>
                        <a:t>4.17</a:t>
                      </a:r>
                    </a:p>
                  </a:txBody>
                  <a:tcPr marL="0" marR="182880" marT="0" marB="0" anchor="ctr">
                    <a:noFill/>
                  </a:tcPr>
                </a:tc>
                <a:tc>
                  <a:txBody>
                    <a:bodyPr/>
                    <a:lstStyle/>
                    <a:p>
                      <a:pPr algn="r" fontAlgn="b"/>
                      <a:r>
                        <a:rPr lang="en-GB" sz="800" b="0" i="0" u="none" strike="noStrike">
                          <a:solidFill>
                            <a:schemeClr val="tx1"/>
                          </a:solidFill>
                          <a:effectLst/>
                          <a:latin typeface="+mn-lt"/>
                        </a:rPr>
                        <a:t>5.81</a:t>
                      </a:r>
                    </a:p>
                  </a:txBody>
                  <a:tcPr marL="0" marR="182880" marT="0" marB="0" anchor="ctr">
                    <a:noFill/>
                  </a:tcPr>
                </a:tc>
                <a:tc>
                  <a:txBody>
                    <a:bodyPr/>
                    <a:lstStyle/>
                    <a:p>
                      <a:pPr algn="r" fontAlgn="b"/>
                      <a:r>
                        <a:rPr lang="en-GB" sz="800" b="0" i="0" u="none" strike="noStrike">
                          <a:solidFill>
                            <a:schemeClr val="tx1"/>
                          </a:solidFill>
                          <a:effectLst/>
                          <a:latin typeface="+mn-lt"/>
                        </a:rPr>
                        <a:t>5.82</a:t>
                      </a:r>
                    </a:p>
                  </a:txBody>
                  <a:tcPr marL="0" marR="182880" marT="0" marB="0" anchor="ctr">
                    <a:noFill/>
                  </a:tcPr>
                </a:tc>
                <a:tc>
                  <a:txBody>
                    <a:bodyPr/>
                    <a:lstStyle/>
                    <a:p>
                      <a:pPr algn="r" fontAlgn="b"/>
                      <a:r>
                        <a:rPr lang="en-GB" sz="800" b="0" i="0" u="none" strike="noStrike">
                          <a:solidFill>
                            <a:schemeClr val="tx1"/>
                          </a:solidFill>
                          <a:effectLst/>
                          <a:latin typeface="+mn-lt"/>
                        </a:rPr>
                        <a:t>6.68</a:t>
                      </a:r>
                    </a:p>
                  </a:txBody>
                  <a:tcPr marL="0" marR="182880" marT="0" marB="0" anchor="ctr">
                    <a:noFill/>
                  </a:tcPr>
                </a:tc>
                <a:extLst>
                  <a:ext uri="{0D108BD9-81ED-4DB2-BD59-A6C34878D82A}">
                    <a16:rowId xmlns:a16="http://schemas.microsoft.com/office/drawing/2014/main" val="10004"/>
                  </a:ext>
                </a:extLst>
              </a:tr>
              <a:tr h="218194">
                <a:tc>
                  <a:txBody>
                    <a:bodyPr/>
                    <a:lstStyle/>
                    <a:p>
                      <a:pPr algn="l" fontAlgn="b"/>
                      <a:r>
                        <a:rPr lang="en-US" sz="800" b="0" i="0" u="none" strike="noStrike" kern="1200">
                          <a:solidFill>
                            <a:srgbClr val="000000"/>
                          </a:solidFill>
                          <a:effectLst/>
                          <a:latin typeface="+mn-lt"/>
                          <a:ea typeface="+mn-ea"/>
                          <a:cs typeface="+mn-cs"/>
                        </a:rPr>
                        <a:t>Bloomberg U.S. TIPS Index</a:t>
                      </a:r>
                    </a:p>
                  </a:txBody>
                  <a:tcPr marL="46800" marR="7168" marT="7168" marB="0" anchor="ctr">
                    <a:noFill/>
                  </a:tcPr>
                </a:tc>
                <a:tc>
                  <a:txBody>
                    <a:bodyPr/>
                    <a:lstStyle/>
                    <a:p>
                      <a:pPr algn="r" fontAlgn="b"/>
                      <a:r>
                        <a:rPr lang="en-GB" sz="800" b="0" i="0" u="none" strike="noStrike">
                          <a:solidFill>
                            <a:schemeClr val="tx1"/>
                          </a:solidFill>
                          <a:effectLst/>
                          <a:latin typeface="+mn-lt"/>
                        </a:rPr>
                        <a:t>0.89</a:t>
                      </a:r>
                    </a:p>
                  </a:txBody>
                  <a:tcPr marL="0" marR="182880" marT="0" marB="0" anchor="ctr">
                    <a:noFill/>
                  </a:tcPr>
                </a:tc>
                <a:tc>
                  <a:txBody>
                    <a:bodyPr/>
                    <a:lstStyle/>
                    <a:p>
                      <a:pPr algn="r" fontAlgn="b"/>
                      <a:r>
                        <a:rPr lang="en-GB" sz="800" b="0" i="0" u="none" strike="noStrike">
                          <a:solidFill>
                            <a:schemeClr val="tx1"/>
                          </a:solidFill>
                          <a:effectLst/>
                          <a:latin typeface="+mn-lt"/>
                        </a:rPr>
                        <a:t>1.15</a:t>
                      </a:r>
                    </a:p>
                  </a:txBody>
                  <a:tcPr marL="0" marR="182880" marT="0" marB="0" anchor="ctr">
                    <a:noFill/>
                  </a:tcPr>
                </a:tc>
                <a:tc>
                  <a:txBody>
                    <a:bodyPr/>
                    <a:lstStyle/>
                    <a:p>
                      <a:pPr algn="r" fontAlgn="b"/>
                      <a:r>
                        <a:rPr lang="en-GB" sz="800" b="0" i="0" u="none" strike="noStrike">
                          <a:solidFill>
                            <a:schemeClr val="tx1"/>
                          </a:solidFill>
                          <a:effectLst/>
                          <a:latin typeface="+mn-lt"/>
                        </a:rPr>
                        <a:t>3.42</a:t>
                      </a:r>
                    </a:p>
                  </a:txBody>
                  <a:tcPr marL="0" marR="182880" marT="0" marB="0" anchor="ctr">
                    <a:noFill/>
                  </a:tcPr>
                </a:tc>
                <a:tc>
                  <a:txBody>
                    <a:bodyPr/>
                    <a:lstStyle/>
                    <a:p>
                      <a:pPr algn="r" fontAlgn="b"/>
                      <a:r>
                        <a:rPr lang="en-GB" sz="800" b="0" i="0" u="none" strike="noStrike">
                          <a:solidFill>
                            <a:schemeClr val="tx1"/>
                          </a:solidFill>
                          <a:effectLst/>
                          <a:latin typeface="+mn-lt"/>
                        </a:rPr>
                        <a:t>3.98</a:t>
                      </a:r>
                    </a:p>
                  </a:txBody>
                  <a:tcPr marL="0" marR="182880" marT="0" marB="0" anchor="ctr">
                    <a:noFill/>
                  </a:tcPr>
                </a:tc>
                <a:tc>
                  <a:txBody>
                    <a:bodyPr/>
                    <a:lstStyle/>
                    <a:p>
                      <a:pPr algn="r" fontAlgn="b"/>
                      <a:r>
                        <a:rPr lang="en-GB" sz="800" b="0" i="0" u="none" strike="noStrike">
                          <a:solidFill>
                            <a:schemeClr val="tx1"/>
                          </a:solidFill>
                          <a:effectLst/>
                          <a:latin typeface="+mn-lt"/>
                        </a:rPr>
                        <a:t>1.01</a:t>
                      </a:r>
                    </a:p>
                  </a:txBody>
                  <a:tcPr marL="0" marR="182880" marT="0" marB="0" anchor="ctr">
                    <a:noFill/>
                  </a:tcPr>
                </a:tc>
                <a:tc>
                  <a:txBody>
                    <a:bodyPr/>
                    <a:lstStyle/>
                    <a:p>
                      <a:pPr algn="r" fontAlgn="b"/>
                      <a:r>
                        <a:rPr lang="en-GB" sz="800" b="0" i="0" u="none" strike="noStrike">
                          <a:solidFill>
                            <a:schemeClr val="tx1"/>
                          </a:solidFill>
                          <a:effectLst/>
                          <a:latin typeface="+mn-lt"/>
                        </a:rPr>
                        <a:t>2.58</a:t>
                      </a:r>
                    </a:p>
                  </a:txBody>
                  <a:tcPr marL="0" marR="182880" marT="0" marB="0" anchor="ctr">
                    <a:noFill/>
                  </a:tcPr>
                </a:tc>
                <a:tc>
                  <a:txBody>
                    <a:bodyPr/>
                    <a:lstStyle/>
                    <a:p>
                      <a:pPr algn="r" fontAlgn="b"/>
                      <a:r>
                        <a:rPr lang="en-GB" sz="800" b="0" i="0" u="none" strike="noStrike">
                          <a:solidFill>
                            <a:schemeClr val="tx1"/>
                          </a:solidFill>
                          <a:effectLst/>
                          <a:latin typeface="+mn-lt"/>
                        </a:rPr>
                        <a:t>2.60</a:t>
                      </a:r>
                    </a:p>
                  </a:txBody>
                  <a:tcPr marL="0" marR="182880" marT="0" marB="0" anchor="ctr">
                    <a:noFill/>
                  </a:tcPr>
                </a:tc>
                <a:tc>
                  <a:txBody>
                    <a:bodyPr/>
                    <a:lstStyle/>
                    <a:p>
                      <a:pPr algn="r" fontAlgn="b"/>
                      <a:r>
                        <a:rPr lang="en-GB" sz="800" b="0" i="0" u="none" strike="noStrike">
                          <a:solidFill>
                            <a:schemeClr val="tx1"/>
                          </a:solidFill>
                          <a:effectLst/>
                          <a:latin typeface="+mn-lt"/>
                        </a:rPr>
                        <a:t>3.66</a:t>
                      </a:r>
                    </a:p>
                  </a:txBody>
                  <a:tcPr marL="0" marR="182880" marT="0" marB="0" anchor="ctr">
                    <a:noFill/>
                  </a:tcPr>
                </a:tc>
                <a:extLst>
                  <a:ext uri="{0D108BD9-81ED-4DB2-BD59-A6C34878D82A}">
                    <a16:rowId xmlns:a16="http://schemas.microsoft.com/office/drawing/2014/main" val="4272147078"/>
                  </a:ext>
                </a:extLst>
              </a:tr>
              <a:tr h="218194">
                <a:tc>
                  <a:txBody>
                    <a:bodyPr/>
                    <a:lstStyle/>
                    <a:p>
                      <a:pPr algn="l" fontAlgn="b"/>
                      <a:r>
                        <a:rPr lang="en-US" sz="800" b="0" i="0" u="none" strike="noStrike" kern="1200">
                          <a:solidFill>
                            <a:srgbClr val="000000"/>
                          </a:solidFill>
                          <a:effectLst/>
                          <a:latin typeface="+mn-lt"/>
                          <a:ea typeface="+mn-ea"/>
                          <a:cs typeface="+mn-cs"/>
                        </a:rPr>
                        <a:t>ICE BofA US 3-Month Treasury Bill Index</a:t>
                      </a:r>
                    </a:p>
                  </a:txBody>
                  <a:tcPr marL="46800" marR="7168" marT="7168" marB="0" anchor="ctr">
                    <a:noFill/>
                  </a:tcPr>
                </a:tc>
                <a:tc>
                  <a:txBody>
                    <a:bodyPr/>
                    <a:lstStyle/>
                    <a:p>
                      <a:pPr algn="r" fontAlgn="b"/>
                      <a:r>
                        <a:rPr lang="en-GB" sz="800" b="0" i="0" u="none" strike="noStrike">
                          <a:solidFill>
                            <a:schemeClr val="tx1"/>
                          </a:solidFill>
                          <a:effectLst/>
                          <a:latin typeface="+mn-lt"/>
                        </a:rPr>
                        <a:t>0.89</a:t>
                      </a:r>
                    </a:p>
                  </a:txBody>
                  <a:tcPr marL="0" marR="182880" marT="0" marB="0" anchor="ctr">
                    <a:noFill/>
                  </a:tcPr>
                </a:tc>
                <a:tc>
                  <a:txBody>
                    <a:bodyPr/>
                    <a:lstStyle/>
                    <a:p>
                      <a:pPr algn="r" fontAlgn="b"/>
                      <a:r>
                        <a:rPr lang="en-GB" sz="800" b="0" i="0" u="none" strike="noStrike">
                          <a:solidFill>
                            <a:schemeClr val="tx1"/>
                          </a:solidFill>
                          <a:effectLst/>
                          <a:latin typeface="+mn-lt"/>
                        </a:rPr>
                        <a:t>1.74</a:t>
                      </a:r>
                    </a:p>
                  </a:txBody>
                  <a:tcPr marL="0" marR="182880" marT="0" marB="0" anchor="ctr">
                    <a:noFill/>
                  </a:tcPr>
                </a:tc>
                <a:tc>
                  <a:txBody>
                    <a:bodyPr/>
                    <a:lstStyle/>
                    <a:p>
                      <a:pPr algn="r" fontAlgn="b"/>
                      <a:r>
                        <a:rPr lang="en-GB" sz="800" b="0" i="0" u="none" strike="noStrike">
                          <a:solidFill>
                            <a:schemeClr val="tx1"/>
                          </a:solidFill>
                          <a:effectLst/>
                          <a:latin typeface="+mn-lt"/>
                        </a:rPr>
                        <a:t>3.84</a:t>
                      </a:r>
                    </a:p>
                  </a:txBody>
                  <a:tcPr marL="0" marR="182880" marT="0" marB="0" anchor="ctr">
                    <a:noFill/>
                  </a:tcPr>
                </a:tc>
                <a:tc>
                  <a:txBody>
                    <a:bodyPr/>
                    <a:lstStyle/>
                    <a:p>
                      <a:pPr algn="r" fontAlgn="b"/>
                      <a:r>
                        <a:rPr lang="en-GB" sz="800" b="0" i="0" u="none" strike="noStrike">
                          <a:solidFill>
                            <a:schemeClr val="tx1"/>
                          </a:solidFill>
                          <a:effectLst/>
                          <a:latin typeface="+mn-lt"/>
                        </a:rPr>
                        <a:t>4.64</a:t>
                      </a:r>
                    </a:p>
                  </a:txBody>
                  <a:tcPr marL="0" marR="182880" marT="0" marB="0" anchor="ctr">
                    <a:noFill/>
                  </a:tcPr>
                </a:tc>
                <a:tc>
                  <a:txBody>
                    <a:bodyPr/>
                    <a:lstStyle/>
                    <a:p>
                      <a:pPr algn="r" fontAlgn="b"/>
                      <a:r>
                        <a:rPr lang="en-GB" sz="800" b="0" i="0" u="none" strike="noStrike">
                          <a:solidFill>
                            <a:schemeClr val="tx1"/>
                          </a:solidFill>
                          <a:effectLst/>
                          <a:latin typeface="+mn-lt"/>
                        </a:rPr>
                        <a:t>3.52</a:t>
                      </a:r>
                    </a:p>
                  </a:txBody>
                  <a:tcPr marL="0" marR="182880" marT="0" marB="0" anchor="ctr">
                    <a:noFill/>
                  </a:tcPr>
                </a:tc>
                <a:tc>
                  <a:txBody>
                    <a:bodyPr/>
                    <a:lstStyle/>
                    <a:p>
                      <a:pPr algn="r" fontAlgn="b"/>
                      <a:r>
                        <a:rPr lang="en-GB" sz="800" b="0" i="0" u="none" strike="noStrike">
                          <a:solidFill>
                            <a:schemeClr val="tx1"/>
                          </a:solidFill>
                          <a:effectLst/>
                          <a:latin typeface="+mn-lt"/>
                        </a:rPr>
                        <a:t>2.34</a:t>
                      </a:r>
                    </a:p>
                  </a:txBody>
                  <a:tcPr marL="0" marR="182880" marT="0" marB="0" anchor="ctr">
                    <a:noFill/>
                  </a:tcPr>
                </a:tc>
                <a:tc>
                  <a:txBody>
                    <a:bodyPr/>
                    <a:lstStyle/>
                    <a:p>
                      <a:pPr algn="r" fontAlgn="b"/>
                      <a:r>
                        <a:rPr lang="en-GB" sz="800" b="0" i="0" u="none" strike="noStrike">
                          <a:solidFill>
                            <a:schemeClr val="tx1"/>
                          </a:solidFill>
                          <a:effectLst/>
                          <a:latin typeface="+mn-lt"/>
                        </a:rPr>
                        <a:t>1.58</a:t>
                      </a:r>
                    </a:p>
                  </a:txBody>
                  <a:tcPr marL="0" marR="182880" marT="0" marB="0" anchor="ctr">
                    <a:noFill/>
                  </a:tcPr>
                </a:tc>
                <a:tc>
                  <a:txBody>
                    <a:bodyPr/>
                    <a:lstStyle/>
                    <a:p>
                      <a:pPr algn="r" fontAlgn="b"/>
                      <a:r>
                        <a:rPr lang="en-GB" sz="800" b="0" i="0" u="none" strike="noStrike">
                          <a:solidFill>
                            <a:schemeClr val="tx1"/>
                          </a:solidFill>
                          <a:effectLst/>
                          <a:latin typeface="+mn-lt"/>
                        </a:rPr>
                        <a:t>1.69</a:t>
                      </a:r>
                    </a:p>
                  </a:txBody>
                  <a:tcPr marL="0" marR="182880" marT="0" marB="0" anchor="ctr">
                    <a:noFill/>
                  </a:tcPr>
                </a:tc>
                <a:extLst>
                  <a:ext uri="{0D108BD9-81ED-4DB2-BD59-A6C34878D82A}">
                    <a16:rowId xmlns:a16="http://schemas.microsoft.com/office/drawing/2014/main" val="78724785"/>
                  </a:ext>
                </a:extLst>
              </a:tr>
              <a:tr h="218194">
                <a:tc>
                  <a:txBody>
                    <a:bodyPr/>
                    <a:lstStyle/>
                    <a:p>
                      <a:pPr algn="l" fontAlgn="b"/>
                      <a:r>
                        <a:rPr lang="en-US" sz="800" b="0" i="0" u="none" strike="noStrike" kern="1200">
                          <a:solidFill>
                            <a:srgbClr val="000000"/>
                          </a:solidFill>
                          <a:effectLst/>
                          <a:latin typeface="+mn-lt"/>
                          <a:ea typeface="+mn-ea"/>
                          <a:cs typeface="+mn-cs"/>
                        </a:rPr>
                        <a:t>FTSE World Government Bond Index 1-5 Years (hedged to USD)</a:t>
                      </a:r>
                    </a:p>
                  </a:txBody>
                  <a:tcPr marL="46800" marR="7168" marT="7168" marB="0" anchor="ctr">
                    <a:noFill/>
                  </a:tcPr>
                </a:tc>
                <a:tc>
                  <a:txBody>
                    <a:bodyPr/>
                    <a:lstStyle/>
                    <a:p>
                      <a:pPr algn="r" fontAlgn="b"/>
                      <a:r>
                        <a:rPr lang="en-GB" sz="800" b="0" i="0" u="none" strike="noStrike">
                          <a:solidFill>
                            <a:schemeClr val="tx1"/>
                          </a:solidFill>
                          <a:effectLst/>
                          <a:latin typeface="+mn-lt"/>
                        </a:rPr>
                        <a:t>0.86</a:t>
                      </a:r>
                    </a:p>
                  </a:txBody>
                  <a:tcPr marL="0" marR="182880" marT="0" marB="0" anchor="ctr">
                    <a:noFill/>
                  </a:tcPr>
                </a:tc>
                <a:tc>
                  <a:txBody>
                    <a:bodyPr/>
                    <a:lstStyle/>
                    <a:p>
                      <a:pPr algn="r" fontAlgn="b"/>
                      <a:r>
                        <a:rPr lang="en-GB" sz="800" b="0" i="0" u="none" strike="noStrike">
                          <a:solidFill>
                            <a:schemeClr val="tx1"/>
                          </a:solidFill>
                          <a:effectLst/>
                          <a:latin typeface="+mn-lt"/>
                        </a:rPr>
                        <a:t>1.09</a:t>
                      </a:r>
                    </a:p>
                  </a:txBody>
                  <a:tcPr marL="0" marR="182880" marT="0" marB="0" anchor="ctr">
                    <a:noFill/>
                  </a:tcPr>
                </a:tc>
                <a:tc>
                  <a:txBody>
                    <a:bodyPr/>
                    <a:lstStyle/>
                    <a:p>
                      <a:pPr algn="r" fontAlgn="b"/>
                      <a:r>
                        <a:rPr lang="en-GB" sz="800" b="0" i="0" u="none" strike="noStrike">
                          <a:solidFill>
                            <a:schemeClr val="tx1"/>
                          </a:solidFill>
                          <a:effectLst/>
                          <a:latin typeface="+mn-lt"/>
                        </a:rPr>
                        <a:t>3.20</a:t>
                      </a:r>
                    </a:p>
                  </a:txBody>
                  <a:tcPr marL="0" marR="182880" marT="0" marB="0" anchor="ctr">
                    <a:noFill/>
                  </a:tcPr>
                </a:tc>
                <a:tc>
                  <a:txBody>
                    <a:bodyPr/>
                    <a:lstStyle/>
                    <a:p>
                      <a:pPr algn="r" fontAlgn="b"/>
                      <a:r>
                        <a:rPr lang="en-GB" sz="800" b="0" i="0" u="none" strike="noStrike">
                          <a:solidFill>
                            <a:schemeClr val="tx1"/>
                          </a:solidFill>
                          <a:effectLst/>
                          <a:latin typeface="+mn-lt"/>
                        </a:rPr>
                        <a:t>4.74</a:t>
                      </a:r>
                    </a:p>
                  </a:txBody>
                  <a:tcPr marL="0" marR="182880" marT="0" marB="0" anchor="ctr">
                    <a:noFill/>
                  </a:tcPr>
                </a:tc>
                <a:tc>
                  <a:txBody>
                    <a:bodyPr/>
                    <a:lstStyle/>
                    <a:p>
                      <a:pPr algn="r" fontAlgn="b"/>
                      <a:r>
                        <a:rPr lang="en-GB" sz="800" b="0" i="0" u="none" strike="noStrike">
                          <a:solidFill>
                            <a:schemeClr val="tx1"/>
                          </a:solidFill>
                          <a:effectLst/>
                          <a:latin typeface="+mn-lt"/>
                        </a:rPr>
                        <a:t>2.08</a:t>
                      </a:r>
                    </a:p>
                  </a:txBody>
                  <a:tcPr marL="0" marR="182880" marT="0" marB="0" anchor="ctr">
                    <a:noFill/>
                  </a:tcPr>
                </a:tc>
                <a:tc>
                  <a:txBody>
                    <a:bodyPr/>
                    <a:lstStyle/>
                    <a:p>
                      <a:pPr algn="r" fontAlgn="b"/>
                      <a:r>
                        <a:rPr lang="en-GB" sz="800" b="0" i="0" u="none" strike="noStrike">
                          <a:solidFill>
                            <a:schemeClr val="tx1"/>
                          </a:solidFill>
                          <a:effectLst/>
                          <a:latin typeface="+mn-lt"/>
                        </a:rPr>
                        <a:t>2.00</a:t>
                      </a:r>
                    </a:p>
                  </a:txBody>
                  <a:tcPr marL="0" marR="182880" marT="0" marB="0" anchor="ctr">
                    <a:noFill/>
                  </a:tcPr>
                </a:tc>
                <a:tc>
                  <a:txBody>
                    <a:bodyPr/>
                    <a:lstStyle/>
                    <a:p>
                      <a:pPr algn="r" fontAlgn="b"/>
                      <a:r>
                        <a:rPr lang="en-GB" sz="800" b="0" i="0" u="none" strike="noStrike">
                          <a:solidFill>
                            <a:schemeClr val="tx1"/>
                          </a:solidFill>
                          <a:effectLst/>
                          <a:latin typeface="+mn-lt"/>
                        </a:rPr>
                        <a:t>1.95</a:t>
                      </a:r>
                    </a:p>
                  </a:txBody>
                  <a:tcPr marL="0" marR="182880" marT="0" marB="0" anchor="ctr">
                    <a:noFill/>
                  </a:tcPr>
                </a:tc>
                <a:tc>
                  <a:txBody>
                    <a:bodyPr/>
                    <a:lstStyle/>
                    <a:p>
                      <a:pPr algn="r" fontAlgn="b"/>
                      <a:r>
                        <a:rPr lang="en-GB" sz="800" b="0" i="0" u="none" strike="noStrike">
                          <a:solidFill>
                            <a:schemeClr val="tx1"/>
                          </a:solidFill>
                          <a:effectLst/>
                          <a:latin typeface="+mn-lt"/>
                        </a:rPr>
                        <a:t>2.49</a:t>
                      </a:r>
                    </a:p>
                  </a:txBody>
                  <a:tcPr marL="0" marR="182880" marT="0" marB="0" anchor="ctr">
                    <a:noFill/>
                  </a:tcPr>
                </a:tc>
                <a:extLst>
                  <a:ext uri="{0D108BD9-81ED-4DB2-BD59-A6C34878D82A}">
                    <a16:rowId xmlns:a16="http://schemas.microsoft.com/office/drawing/2014/main" val="549291973"/>
                  </a:ext>
                </a:extLst>
              </a:tr>
              <a:tr h="218194">
                <a:tc>
                  <a:txBody>
                    <a:bodyPr/>
                    <a:lstStyle/>
                    <a:p>
                      <a:pPr algn="l" fontAlgn="b"/>
                      <a:r>
                        <a:rPr lang="en-US" sz="800" b="0" i="0" u="none" strike="noStrike" kern="1200">
                          <a:solidFill>
                            <a:srgbClr val="000000"/>
                          </a:solidFill>
                          <a:effectLst/>
                          <a:latin typeface="+mn-lt"/>
                          <a:ea typeface="+mn-ea"/>
                          <a:cs typeface="+mn-cs"/>
                        </a:rPr>
                        <a:t>Bloomberg U.S. Government Bond Index Long</a:t>
                      </a:r>
                    </a:p>
                  </a:txBody>
                  <a:tcPr marL="46800" marR="7168" marT="7168" marB="0" anchor="ctr">
                    <a:noFill/>
                  </a:tcPr>
                </a:tc>
                <a:tc>
                  <a:txBody>
                    <a:bodyPr/>
                    <a:lstStyle/>
                    <a:p>
                      <a:pPr algn="r" fontAlgn="b"/>
                      <a:r>
                        <a:rPr lang="en-GB" sz="800" b="0" i="0" u="none" strike="noStrike">
                          <a:solidFill>
                            <a:schemeClr val="tx1"/>
                          </a:solidFill>
                          <a:effectLst/>
                          <a:latin typeface="+mn-lt"/>
                        </a:rPr>
                        <a:t>0.85</a:t>
                      </a:r>
                    </a:p>
                  </a:txBody>
                  <a:tcPr marL="0" marR="182880" marT="0" marB="0" anchor="ctr">
                    <a:noFill/>
                  </a:tcPr>
                </a:tc>
                <a:tc>
                  <a:txBody>
                    <a:bodyPr/>
                    <a:lstStyle/>
                    <a:p>
                      <a:pPr algn="r" fontAlgn="b"/>
                      <a:r>
                        <a:rPr lang="en-GB" sz="800" b="0" i="0" u="none" strike="noStrike">
                          <a:solidFill>
                            <a:schemeClr val="tx1"/>
                          </a:solidFill>
                          <a:effectLst/>
                          <a:latin typeface="+mn-lt"/>
                        </a:rPr>
                        <a:t>0.45</a:t>
                      </a:r>
                    </a:p>
                  </a:txBody>
                  <a:tcPr marL="0" marR="182880" marT="0" marB="0" anchor="ctr">
                    <a:noFill/>
                  </a:tcPr>
                </a:tc>
                <a:tc>
                  <a:txBody>
                    <a:bodyPr/>
                    <a:lstStyle/>
                    <a:p>
                      <a:pPr algn="r" fontAlgn="b"/>
                      <a:r>
                        <a:rPr lang="en-GB" sz="800" b="0" i="0" u="none" strike="noStrike">
                          <a:solidFill>
                            <a:schemeClr val="tx1"/>
                          </a:solidFill>
                          <a:effectLst/>
                          <a:latin typeface="+mn-lt"/>
                        </a:rPr>
                        <a:t>2.91</a:t>
                      </a:r>
                    </a:p>
                  </a:txBody>
                  <a:tcPr marL="0" marR="182880" marT="0" marB="0" anchor="ctr">
                    <a:noFill/>
                  </a:tcPr>
                </a:tc>
                <a:tc>
                  <a:txBody>
                    <a:bodyPr/>
                    <a:lstStyle/>
                    <a:p>
                      <a:pPr algn="r" fontAlgn="b"/>
                      <a:r>
                        <a:rPr lang="en-GB" sz="800" b="0" i="0" u="none" strike="noStrike">
                          <a:solidFill>
                            <a:srgbClr val="C00000"/>
                          </a:solidFill>
                          <a:effectLst/>
                          <a:latin typeface="+mn-lt"/>
                        </a:rPr>
                        <a:t>-0.43</a:t>
                      </a:r>
                    </a:p>
                  </a:txBody>
                  <a:tcPr marL="0" marR="182880" marT="0" marB="0" anchor="ctr">
                    <a:noFill/>
                  </a:tcPr>
                </a:tc>
                <a:tc>
                  <a:txBody>
                    <a:bodyPr/>
                    <a:lstStyle/>
                    <a:p>
                      <a:pPr algn="r" fontAlgn="b"/>
                      <a:r>
                        <a:rPr lang="en-GB" sz="800" b="0" i="0" u="none" strike="noStrike">
                          <a:solidFill>
                            <a:srgbClr val="C00000"/>
                          </a:solidFill>
                          <a:effectLst/>
                          <a:latin typeface="+mn-lt"/>
                        </a:rPr>
                        <a:t>-5.57</a:t>
                      </a:r>
                    </a:p>
                  </a:txBody>
                  <a:tcPr marL="0" marR="182880" marT="0" marB="0" anchor="ctr">
                    <a:noFill/>
                  </a:tcPr>
                </a:tc>
                <a:tc>
                  <a:txBody>
                    <a:bodyPr/>
                    <a:lstStyle/>
                    <a:p>
                      <a:pPr algn="r" fontAlgn="b"/>
                      <a:r>
                        <a:rPr lang="en-GB" sz="800" b="0" i="0" u="none" strike="noStrike">
                          <a:solidFill>
                            <a:srgbClr val="C00000"/>
                          </a:solidFill>
                          <a:effectLst/>
                          <a:latin typeface="+mn-lt"/>
                        </a:rPr>
                        <a:t>-1.29</a:t>
                      </a:r>
                    </a:p>
                  </a:txBody>
                  <a:tcPr marL="0" marR="182880" marT="0" marB="0" anchor="ctr">
                    <a:noFill/>
                  </a:tcPr>
                </a:tc>
                <a:tc>
                  <a:txBody>
                    <a:bodyPr/>
                    <a:lstStyle/>
                    <a:p>
                      <a:pPr algn="r" fontAlgn="b"/>
                      <a:r>
                        <a:rPr lang="en-GB" sz="800" b="0" i="0" u="none" strike="noStrike">
                          <a:solidFill>
                            <a:schemeClr val="tx1"/>
                          </a:solidFill>
                          <a:effectLst/>
                          <a:latin typeface="+mn-lt"/>
                        </a:rPr>
                        <a:t>2.39</a:t>
                      </a:r>
                    </a:p>
                  </a:txBody>
                  <a:tcPr marL="0" marR="182880" marT="0" marB="0" anchor="ctr">
                    <a:noFill/>
                  </a:tcPr>
                </a:tc>
                <a:tc>
                  <a:txBody>
                    <a:bodyPr/>
                    <a:lstStyle/>
                    <a:p>
                      <a:pPr algn="r" fontAlgn="b"/>
                      <a:r>
                        <a:rPr lang="en-GB" sz="800" b="0" i="0" u="none" strike="noStrike">
                          <a:solidFill>
                            <a:schemeClr val="tx1"/>
                          </a:solidFill>
                          <a:effectLst/>
                          <a:latin typeface="+mn-lt"/>
                        </a:rPr>
                        <a:t>3.58</a:t>
                      </a:r>
                    </a:p>
                  </a:txBody>
                  <a:tcPr marL="0" marR="182880" marT="0" marB="0" anchor="ctr">
                    <a:noFill/>
                  </a:tcPr>
                </a:tc>
                <a:extLst>
                  <a:ext uri="{0D108BD9-81ED-4DB2-BD59-A6C34878D82A}">
                    <a16:rowId xmlns:a16="http://schemas.microsoft.com/office/drawing/2014/main" val="4284189487"/>
                  </a:ext>
                </a:extLst>
              </a:tr>
              <a:tr h="218194">
                <a:tc>
                  <a:txBody>
                    <a:bodyPr/>
                    <a:lstStyle/>
                    <a:p>
                      <a:pPr algn="l" fontAlgn="b"/>
                      <a:r>
                        <a:rPr lang="en-US" sz="800" b="0" i="0" u="none" strike="noStrike" kern="1200">
                          <a:solidFill>
                            <a:srgbClr val="000000"/>
                          </a:solidFill>
                          <a:effectLst/>
                          <a:latin typeface="+mn-lt"/>
                          <a:ea typeface="+mn-ea"/>
                          <a:cs typeface="+mn-cs"/>
                        </a:rPr>
                        <a:t>Bloomberg U.S. Aggregate Bond Index</a:t>
                      </a:r>
                    </a:p>
                  </a:txBody>
                  <a:tcPr marL="46800" marR="7168" marT="7168" marB="0" anchor="ctr">
                    <a:noFill/>
                  </a:tcPr>
                </a:tc>
                <a:tc>
                  <a:txBody>
                    <a:bodyPr/>
                    <a:lstStyle/>
                    <a:p>
                      <a:pPr algn="r" fontAlgn="b"/>
                      <a:r>
                        <a:rPr lang="en-GB" sz="800" b="0" i="0" u="none" strike="noStrike">
                          <a:solidFill>
                            <a:schemeClr val="tx1"/>
                          </a:solidFill>
                          <a:effectLst/>
                          <a:latin typeface="+mn-lt"/>
                        </a:rPr>
                        <a:t>0.67</a:t>
                      </a:r>
                    </a:p>
                  </a:txBody>
                  <a:tcPr marL="0" marR="182880" marT="0" marB="0" anchor="ctr">
                    <a:noFill/>
                  </a:tcPr>
                </a:tc>
                <a:tc>
                  <a:txBody>
                    <a:bodyPr/>
                    <a:lstStyle/>
                    <a:p>
                      <a:pPr algn="r" fontAlgn="b"/>
                      <a:r>
                        <a:rPr lang="en-GB" sz="800" b="0" i="0" u="none" strike="noStrike">
                          <a:solidFill>
                            <a:schemeClr val="tx1"/>
                          </a:solidFill>
                          <a:effectLst/>
                          <a:latin typeface="+mn-lt"/>
                        </a:rPr>
                        <a:t>0.62</a:t>
                      </a:r>
                    </a:p>
                  </a:txBody>
                  <a:tcPr marL="0" marR="182880" marT="0" marB="0" anchor="ctr">
                    <a:noFill/>
                  </a:tcPr>
                </a:tc>
                <a:tc>
                  <a:txBody>
                    <a:bodyPr/>
                    <a:lstStyle/>
                    <a:p>
                      <a:pPr algn="r" fontAlgn="b"/>
                      <a:r>
                        <a:rPr lang="en-GB" sz="800" b="0" i="0" u="none" strike="noStrike">
                          <a:solidFill>
                            <a:schemeClr val="tx1"/>
                          </a:solidFill>
                          <a:effectLst/>
                          <a:latin typeface="+mn-lt"/>
                        </a:rPr>
                        <a:t>3.79</a:t>
                      </a:r>
                    </a:p>
                  </a:txBody>
                  <a:tcPr marL="0" marR="182880" marT="0" marB="0" anchor="ctr">
                    <a:noFill/>
                  </a:tcPr>
                </a:tc>
                <a:tc>
                  <a:txBody>
                    <a:bodyPr/>
                    <a:lstStyle/>
                    <a:p>
                      <a:pPr algn="r" fontAlgn="b"/>
                      <a:r>
                        <a:rPr lang="en-GB" sz="800" b="0" i="0" u="none" strike="noStrike">
                          <a:solidFill>
                            <a:schemeClr val="tx1"/>
                          </a:solidFill>
                          <a:effectLst/>
                          <a:latin typeface="+mn-lt"/>
                        </a:rPr>
                        <a:t>4.16</a:t>
                      </a:r>
                    </a:p>
                  </a:txBody>
                  <a:tcPr marL="0" marR="182880" marT="0" marB="0" anchor="ctr">
                    <a:noFill/>
                  </a:tcPr>
                </a:tc>
                <a:tc>
                  <a:txBody>
                    <a:bodyPr/>
                    <a:lstStyle/>
                    <a:p>
                      <a:pPr algn="r" fontAlgn="b"/>
                      <a:r>
                        <a:rPr lang="en-GB" sz="800" b="0" i="0" u="none" strike="noStrike">
                          <a:solidFill>
                            <a:schemeClr val="tx1"/>
                          </a:solidFill>
                          <a:effectLst/>
                          <a:latin typeface="+mn-lt"/>
                        </a:rPr>
                        <a:t>0.08</a:t>
                      </a:r>
                    </a:p>
                  </a:txBody>
                  <a:tcPr marL="0" marR="182880" marT="0" marB="0" anchor="ctr">
                    <a:noFill/>
                  </a:tcPr>
                </a:tc>
                <a:tc>
                  <a:txBody>
                    <a:bodyPr/>
                    <a:lstStyle/>
                    <a:p>
                      <a:pPr algn="r" fontAlgn="b"/>
                      <a:r>
                        <a:rPr lang="en-GB" sz="800" b="0" i="0" u="none" strike="noStrike">
                          <a:solidFill>
                            <a:schemeClr val="tx1"/>
                          </a:solidFill>
                          <a:effectLst/>
                          <a:latin typeface="+mn-lt"/>
                        </a:rPr>
                        <a:t>1.54</a:t>
                      </a:r>
                    </a:p>
                  </a:txBody>
                  <a:tcPr marL="0" marR="182880" marT="0" marB="0" anchor="ctr">
                    <a:noFill/>
                  </a:tcPr>
                </a:tc>
                <a:tc>
                  <a:txBody>
                    <a:bodyPr/>
                    <a:lstStyle/>
                    <a:p>
                      <a:pPr algn="r" fontAlgn="b"/>
                      <a:r>
                        <a:rPr lang="en-GB" sz="800" b="0" i="0" u="none" strike="noStrike">
                          <a:solidFill>
                            <a:schemeClr val="tx1"/>
                          </a:solidFill>
                          <a:effectLst/>
                          <a:latin typeface="+mn-lt"/>
                        </a:rPr>
                        <a:t>2.28</a:t>
                      </a:r>
                    </a:p>
                  </a:txBody>
                  <a:tcPr marL="0" marR="182880" marT="0" marB="0" anchor="ctr">
                    <a:noFill/>
                  </a:tcPr>
                </a:tc>
                <a:tc>
                  <a:txBody>
                    <a:bodyPr/>
                    <a:lstStyle/>
                    <a:p>
                      <a:pPr algn="r" fontAlgn="b"/>
                      <a:r>
                        <a:rPr lang="en-GB" sz="800" b="0" i="0" u="none" strike="noStrike">
                          <a:solidFill>
                            <a:schemeClr val="tx1"/>
                          </a:solidFill>
                          <a:effectLst/>
                          <a:latin typeface="+mn-lt"/>
                        </a:rPr>
                        <a:t>3.32</a:t>
                      </a:r>
                    </a:p>
                  </a:txBody>
                  <a:tcPr marL="0" marR="182880" marT="0" marB="0" anchor="ctr">
                    <a:noFill/>
                  </a:tcPr>
                </a:tc>
                <a:extLst>
                  <a:ext uri="{0D108BD9-81ED-4DB2-BD59-A6C34878D82A}">
                    <a16:rowId xmlns:a16="http://schemas.microsoft.com/office/drawing/2014/main" val="655811284"/>
                  </a:ext>
                </a:extLst>
              </a:tr>
              <a:tr h="218194">
                <a:tc>
                  <a:txBody>
                    <a:bodyPr/>
                    <a:lstStyle/>
                    <a:p>
                      <a:pPr algn="l" fontAlgn="b"/>
                      <a:r>
                        <a:rPr lang="en-US" sz="800" b="0" i="0" u="none" strike="noStrike" kern="1200">
                          <a:solidFill>
                            <a:srgbClr val="000000"/>
                          </a:solidFill>
                          <a:effectLst/>
                          <a:latin typeface="+mn-lt"/>
                          <a:ea typeface="+mn-ea"/>
                          <a:cs typeface="+mn-cs"/>
                        </a:rPr>
                        <a:t>ICE BofA 1-Year US Treasury Note Index</a:t>
                      </a:r>
                    </a:p>
                  </a:txBody>
                  <a:tcPr marL="46800" marR="7168" marT="7168" marB="0" anchor="ctr">
                    <a:noFill/>
                  </a:tcPr>
                </a:tc>
                <a:tc>
                  <a:txBody>
                    <a:bodyPr/>
                    <a:lstStyle/>
                    <a:p>
                      <a:pPr algn="r" fontAlgn="b"/>
                      <a:r>
                        <a:rPr lang="en-GB" sz="800" b="0" i="0" u="none" strike="noStrike">
                          <a:solidFill>
                            <a:schemeClr val="tx1"/>
                          </a:solidFill>
                          <a:effectLst/>
                          <a:latin typeface="+mn-lt"/>
                        </a:rPr>
                        <a:t>0.61</a:t>
                      </a:r>
                    </a:p>
                  </a:txBody>
                  <a:tcPr marL="0" marR="182880" marT="0" marB="0" anchor="ctr">
                    <a:noFill/>
                  </a:tcPr>
                </a:tc>
                <a:tc>
                  <a:txBody>
                    <a:bodyPr/>
                    <a:lstStyle/>
                    <a:p>
                      <a:pPr algn="r" fontAlgn="b"/>
                      <a:r>
                        <a:rPr lang="en-GB" sz="800" b="0" i="0" u="none" strike="noStrike">
                          <a:solidFill>
                            <a:schemeClr val="tx1"/>
                          </a:solidFill>
                          <a:effectLst/>
                          <a:latin typeface="+mn-lt"/>
                        </a:rPr>
                        <a:t>1.21</a:t>
                      </a:r>
                    </a:p>
                  </a:txBody>
                  <a:tcPr marL="0" marR="182880" marT="0" marB="0" anchor="ctr">
                    <a:noFill/>
                  </a:tcPr>
                </a:tc>
                <a:tc>
                  <a:txBody>
                    <a:bodyPr/>
                    <a:lstStyle/>
                    <a:p>
                      <a:pPr algn="r" fontAlgn="b"/>
                      <a:r>
                        <a:rPr lang="en-GB" sz="800" b="0" i="0" u="none" strike="noStrike">
                          <a:solidFill>
                            <a:schemeClr val="tx1"/>
                          </a:solidFill>
                          <a:effectLst/>
                          <a:latin typeface="+mn-lt"/>
                        </a:rPr>
                        <a:t>3.37</a:t>
                      </a:r>
                    </a:p>
                  </a:txBody>
                  <a:tcPr marL="0" marR="182880" marT="0" marB="0" anchor="ctr">
                    <a:noFill/>
                  </a:tcPr>
                </a:tc>
                <a:tc>
                  <a:txBody>
                    <a:bodyPr/>
                    <a:lstStyle/>
                    <a:p>
                      <a:pPr algn="r" fontAlgn="b"/>
                      <a:r>
                        <a:rPr lang="en-GB" sz="800" b="0" i="0" u="none" strike="noStrike">
                          <a:solidFill>
                            <a:schemeClr val="tx1"/>
                          </a:solidFill>
                          <a:effectLst/>
                          <a:latin typeface="+mn-lt"/>
                        </a:rPr>
                        <a:t>4.38</a:t>
                      </a:r>
                    </a:p>
                  </a:txBody>
                  <a:tcPr marL="0" marR="182880" marT="0" marB="0" anchor="ctr">
                    <a:noFill/>
                  </a:tcPr>
                </a:tc>
                <a:tc>
                  <a:txBody>
                    <a:bodyPr/>
                    <a:lstStyle/>
                    <a:p>
                      <a:pPr algn="r" fontAlgn="b"/>
                      <a:r>
                        <a:rPr lang="en-GB" sz="800" b="0" i="0" u="none" strike="noStrike">
                          <a:solidFill>
                            <a:schemeClr val="tx1"/>
                          </a:solidFill>
                          <a:effectLst/>
                          <a:latin typeface="+mn-lt"/>
                        </a:rPr>
                        <a:t>2.70</a:t>
                      </a:r>
                    </a:p>
                  </a:txBody>
                  <a:tcPr marL="0" marR="182880" marT="0" marB="0" anchor="ctr">
                    <a:noFill/>
                  </a:tcPr>
                </a:tc>
                <a:tc>
                  <a:txBody>
                    <a:bodyPr/>
                    <a:lstStyle/>
                    <a:p>
                      <a:pPr algn="r" fontAlgn="b"/>
                      <a:r>
                        <a:rPr lang="en-GB" sz="800" b="0" i="0" u="none" strike="noStrike">
                          <a:solidFill>
                            <a:schemeClr val="tx1"/>
                          </a:solidFill>
                          <a:effectLst/>
                          <a:latin typeface="+mn-lt"/>
                        </a:rPr>
                        <a:t>2.08</a:t>
                      </a:r>
                    </a:p>
                  </a:txBody>
                  <a:tcPr marL="0" marR="182880" marT="0" marB="0" anchor="ctr">
                    <a:noFill/>
                  </a:tcPr>
                </a:tc>
                <a:tc>
                  <a:txBody>
                    <a:bodyPr/>
                    <a:lstStyle/>
                    <a:p>
                      <a:pPr algn="r" fontAlgn="b"/>
                      <a:r>
                        <a:rPr lang="en-GB" sz="800" b="0" i="0" u="none" strike="noStrike">
                          <a:solidFill>
                            <a:schemeClr val="tx1"/>
                          </a:solidFill>
                          <a:effectLst/>
                          <a:latin typeface="+mn-lt"/>
                        </a:rPr>
                        <a:t>1.50</a:t>
                      </a:r>
                    </a:p>
                  </a:txBody>
                  <a:tcPr marL="0" marR="182880" marT="0" marB="0" anchor="ctr">
                    <a:noFill/>
                  </a:tcPr>
                </a:tc>
                <a:tc>
                  <a:txBody>
                    <a:bodyPr/>
                    <a:lstStyle/>
                    <a:p>
                      <a:pPr algn="r" fontAlgn="b"/>
                      <a:r>
                        <a:rPr lang="en-GB" sz="800" b="0" i="0" u="none" strike="noStrike">
                          <a:solidFill>
                            <a:schemeClr val="tx1"/>
                          </a:solidFill>
                          <a:effectLst/>
                          <a:latin typeface="+mn-lt"/>
                        </a:rPr>
                        <a:t>1.89</a:t>
                      </a:r>
                    </a:p>
                  </a:txBody>
                  <a:tcPr marL="0" marR="182880" marT="0" marB="0" anchor="ctr">
                    <a:noFill/>
                  </a:tcPr>
                </a:tc>
                <a:extLst>
                  <a:ext uri="{0D108BD9-81ED-4DB2-BD59-A6C34878D82A}">
                    <a16:rowId xmlns:a16="http://schemas.microsoft.com/office/drawing/2014/main" val="1488062421"/>
                  </a:ext>
                </a:extLst>
              </a:tr>
              <a:tr h="218194">
                <a:tc>
                  <a:txBody>
                    <a:bodyPr/>
                    <a:lstStyle/>
                    <a:p>
                      <a:pPr algn="l" fontAlgn="b"/>
                      <a:r>
                        <a:rPr lang="en-US" sz="800" b="0" i="0" u="none" strike="noStrike" kern="1200">
                          <a:solidFill>
                            <a:srgbClr val="000000"/>
                          </a:solidFill>
                          <a:effectLst/>
                          <a:latin typeface="+mn-lt"/>
                          <a:ea typeface="+mn-ea"/>
                          <a:cs typeface="+mn-cs"/>
                        </a:rPr>
                        <a:t>FTSE World Government Bond Index 1-5 Years</a:t>
                      </a:r>
                    </a:p>
                  </a:txBody>
                  <a:tcPr marL="46800" marR="7168" marT="7168" marB="0" anchor="ctr">
                    <a:noFill/>
                  </a:tcPr>
                </a:tc>
                <a:tc>
                  <a:txBody>
                    <a:bodyPr/>
                    <a:lstStyle/>
                    <a:p>
                      <a:pPr algn="r" fontAlgn="b"/>
                      <a:r>
                        <a:rPr lang="en-GB" sz="800" b="0" i="0" u="none" strike="noStrike">
                          <a:solidFill>
                            <a:schemeClr val="tx1"/>
                          </a:solidFill>
                          <a:effectLst/>
                          <a:latin typeface="+mn-lt"/>
                        </a:rPr>
                        <a:t>0.58</a:t>
                      </a:r>
                    </a:p>
                  </a:txBody>
                  <a:tcPr marL="0" marR="182880" marT="0" marB="0" anchor="ctr">
                    <a:noFill/>
                  </a:tcPr>
                </a:tc>
                <a:tc>
                  <a:txBody>
                    <a:bodyPr/>
                    <a:lstStyle/>
                    <a:p>
                      <a:pPr algn="r" fontAlgn="b"/>
                      <a:r>
                        <a:rPr lang="en-GB" sz="800" b="0" i="0" u="none" strike="noStrike">
                          <a:solidFill>
                            <a:schemeClr val="tx1"/>
                          </a:solidFill>
                          <a:effectLst/>
                          <a:latin typeface="+mn-lt"/>
                        </a:rPr>
                        <a:t>0.10</a:t>
                      </a:r>
                    </a:p>
                  </a:txBody>
                  <a:tcPr marL="0" marR="182880" marT="0" marB="0" anchor="ctr">
                    <a:noFill/>
                  </a:tcPr>
                </a:tc>
                <a:tc>
                  <a:txBody>
                    <a:bodyPr/>
                    <a:lstStyle/>
                    <a:p>
                      <a:pPr algn="r" fontAlgn="b"/>
                      <a:r>
                        <a:rPr lang="en-GB" sz="800" b="0" i="0" u="none" strike="noStrike">
                          <a:solidFill>
                            <a:schemeClr val="tx1"/>
                          </a:solidFill>
                          <a:effectLst/>
                          <a:latin typeface="+mn-lt"/>
                        </a:rPr>
                        <a:t>1.54</a:t>
                      </a:r>
                    </a:p>
                  </a:txBody>
                  <a:tcPr marL="0" marR="182880" marT="0" marB="0" anchor="ctr">
                    <a:noFill/>
                  </a:tcPr>
                </a:tc>
                <a:tc>
                  <a:txBody>
                    <a:bodyPr/>
                    <a:lstStyle/>
                    <a:p>
                      <a:pPr algn="r" fontAlgn="b"/>
                      <a:r>
                        <a:rPr lang="en-GB" sz="800" b="0" i="0" u="none" strike="noStrike">
                          <a:solidFill>
                            <a:schemeClr val="tx1"/>
                          </a:solidFill>
                          <a:effectLst/>
                          <a:latin typeface="+mn-lt"/>
                        </a:rPr>
                        <a:t>4.17</a:t>
                      </a:r>
                    </a:p>
                  </a:txBody>
                  <a:tcPr marL="0" marR="182880" marT="0" marB="0" anchor="ctr">
                    <a:noFill/>
                  </a:tcPr>
                </a:tc>
                <a:tc>
                  <a:txBody>
                    <a:bodyPr/>
                    <a:lstStyle/>
                    <a:p>
                      <a:pPr algn="r" fontAlgn="b"/>
                      <a:r>
                        <a:rPr lang="en-GB" sz="800" b="0" i="0" u="none" strike="noStrike">
                          <a:solidFill>
                            <a:schemeClr val="tx1"/>
                          </a:solidFill>
                          <a:effectLst/>
                          <a:latin typeface="+mn-lt"/>
                        </a:rPr>
                        <a:t>0.31</a:t>
                      </a:r>
                    </a:p>
                  </a:txBody>
                  <a:tcPr marL="0" marR="182880" marT="0" marB="0" anchor="ctr">
                    <a:noFill/>
                  </a:tcPr>
                </a:tc>
                <a:tc>
                  <a:txBody>
                    <a:bodyPr/>
                    <a:lstStyle/>
                    <a:p>
                      <a:pPr algn="r" fontAlgn="b"/>
                      <a:r>
                        <a:rPr lang="en-GB" sz="800" b="0" i="0" u="none" strike="noStrike">
                          <a:solidFill>
                            <a:schemeClr val="tx1"/>
                          </a:solidFill>
                          <a:effectLst/>
                          <a:latin typeface="+mn-lt"/>
                        </a:rPr>
                        <a:t>0.79</a:t>
                      </a:r>
                    </a:p>
                  </a:txBody>
                  <a:tcPr marL="0" marR="182880" marT="0" marB="0" anchor="ctr">
                    <a:noFill/>
                  </a:tcPr>
                </a:tc>
                <a:tc>
                  <a:txBody>
                    <a:bodyPr/>
                    <a:lstStyle/>
                    <a:p>
                      <a:pPr algn="r" fontAlgn="b"/>
                      <a:r>
                        <a:rPr lang="en-GB" sz="800" b="0" i="0" u="none" strike="noStrike">
                          <a:solidFill>
                            <a:schemeClr val="tx1"/>
                          </a:solidFill>
                          <a:effectLst/>
                          <a:latin typeface="+mn-lt"/>
                        </a:rPr>
                        <a:t>0.02</a:t>
                      </a:r>
                    </a:p>
                  </a:txBody>
                  <a:tcPr marL="0" marR="182880" marT="0" marB="0" anchor="ctr">
                    <a:noFill/>
                  </a:tcPr>
                </a:tc>
                <a:tc>
                  <a:txBody>
                    <a:bodyPr/>
                    <a:lstStyle/>
                    <a:p>
                      <a:pPr algn="r" fontAlgn="b"/>
                      <a:r>
                        <a:rPr lang="en-GB" sz="800" b="0" i="0" u="none" strike="noStrike">
                          <a:solidFill>
                            <a:schemeClr val="tx1"/>
                          </a:solidFill>
                          <a:effectLst/>
                          <a:latin typeface="+mn-lt"/>
                        </a:rPr>
                        <a:t>1.65</a:t>
                      </a:r>
                    </a:p>
                  </a:txBody>
                  <a:tcPr marL="0" marR="182880" marT="0" marB="0" anchor="ctr">
                    <a:noFill/>
                  </a:tcPr>
                </a:tc>
                <a:extLst>
                  <a:ext uri="{0D108BD9-81ED-4DB2-BD59-A6C34878D82A}">
                    <a16:rowId xmlns:a16="http://schemas.microsoft.com/office/drawing/2014/main" val="150157158"/>
                  </a:ext>
                </a:extLst>
              </a:tr>
            </a:tbl>
          </a:graphicData>
        </a:graphic>
      </p:graphicFrame>
      <p:sp>
        <p:nvSpPr>
          <p:cNvPr id="46" name="TextBox 45">
            <a:extLst>
              <a:ext uri="{FF2B5EF4-FFF2-40B4-BE49-F238E27FC236}">
                <a16:creationId xmlns:a16="http://schemas.microsoft.com/office/drawing/2014/main" id="{F372AAE6-8398-C414-A8C4-B78833419465}"/>
              </a:ext>
            </a:extLst>
          </p:cNvPr>
          <p:cNvSpPr txBox="1"/>
          <p:nvPr/>
        </p:nvSpPr>
        <p:spPr bwMode="auto">
          <a:xfrm>
            <a:off x="7805334" y="2019785"/>
            <a:ext cx="101375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defTabSz="914400" fontAlgn="base">
              <a:spcBef>
                <a:spcPct val="0"/>
              </a:spcBef>
              <a:spcAft>
                <a:spcPct val="0"/>
              </a:spcAft>
            </a:pPr>
            <a:r>
              <a:rPr lang="en-US" sz="800">
                <a:cs typeface="Arial" pitchFamily="34" charset="0"/>
              </a:rPr>
              <a:t>Yield to Worst</a:t>
            </a:r>
          </a:p>
        </p:txBody>
      </p:sp>
      <p:sp>
        <p:nvSpPr>
          <p:cNvPr id="47" name="Rectangle 46">
            <a:extLst>
              <a:ext uri="{FF2B5EF4-FFF2-40B4-BE49-F238E27FC236}">
                <a16:creationId xmlns:a16="http://schemas.microsoft.com/office/drawing/2014/main" id="{705DF762-196B-05B8-C304-67E5E30A180E}"/>
              </a:ext>
            </a:extLst>
          </p:cNvPr>
          <p:cNvSpPr/>
          <p:nvPr/>
        </p:nvSpPr>
        <p:spPr>
          <a:xfrm>
            <a:off x="7800709" y="2095723"/>
            <a:ext cx="63568" cy="63568"/>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018228" rtl="0" eaLnBrk="1" latinLnBrk="0" hangingPunct="1">
              <a:defRPr sz="2000" kern="1200">
                <a:solidFill>
                  <a:srgbClr val="FFFFFF"/>
                </a:solidFill>
                <a:latin typeface="Arial"/>
                <a:ea typeface="+mn-ea"/>
                <a:cs typeface="+mn-cs"/>
              </a:defRPr>
            </a:lvl1pPr>
            <a:lvl2pPr marL="509115" algn="l" defTabSz="1018228" rtl="0" eaLnBrk="1" latinLnBrk="0" hangingPunct="1">
              <a:defRPr sz="2000" kern="1200">
                <a:solidFill>
                  <a:srgbClr val="FFFFFF"/>
                </a:solidFill>
                <a:latin typeface="Arial"/>
                <a:ea typeface="+mn-ea"/>
                <a:cs typeface="+mn-cs"/>
              </a:defRPr>
            </a:lvl2pPr>
            <a:lvl3pPr marL="1018228" algn="l" defTabSz="1018228" rtl="0" eaLnBrk="1" latinLnBrk="0" hangingPunct="1">
              <a:defRPr sz="2000" kern="1200">
                <a:solidFill>
                  <a:srgbClr val="FFFFFF"/>
                </a:solidFill>
                <a:latin typeface="Arial"/>
                <a:ea typeface="+mn-ea"/>
                <a:cs typeface="+mn-cs"/>
              </a:defRPr>
            </a:lvl3pPr>
            <a:lvl4pPr marL="1527344" algn="l" defTabSz="1018228" rtl="0" eaLnBrk="1" latinLnBrk="0" hangingPunct="1">
              <a:defRPr sz="2000" kern="1200">
                <a:solidFill>
                  <a:srgbClr val="FFFFFF"/>
                </a:solidFill>
                <a:latin typeface="Arial"/>
                <a:ea typeface="+mn-ea"/>
                <a:cs typeface="+mn-cs"/>
              </a:defRPr>
            </a:lvl4pPr>
            <a:lvl5pPr marL="2036458" algn="l" defTabSz="1018228" rtl="0" eaLnBrk="1" latinLnBrk="0" hangingPunct="1">
              <a:defRPr sz="2000" kern="1200">
                <a:solidFill>
                  <a:srgbClr val="FFFFFF"/>
                </a:solidFill>
                <a:latin typeface="Arial"/>
                <a:ea typeface="+mn-ea"/>
                <a:cs typeface="+mn-cs"/>
              </a:defRPr>
            </a:lvl5pPr>
            <a:lvl6pPr marL="2545574" algn="l" defTabSz="1018228" rtl="0" eaLnBrk="1" latinLnBrk="0" hangingPunct="1">
              <a:defRPr sz="2000" kern="1200">
                <a:solidFill>
                  <a:srgbClr val="FFFFFF"/>
                </a:solidFill>
                <a:latin typeface="Arial"/>
                <a:ea typeface="+mn-ea"/>
                <a:cs typeface="+mn-cs"/>
              </a:defRPr>
            </a:lvl6pPr>
            <a:lvl7pPr marL="3054686" algn="l" defTabSz="1018228" rtl="0" eaLnBrk="1" latinLnBrk="0" hangingPunct="1">
              <a:defRPr sz="2000" kern="1200">
                <a:solidFill>
                  <a:srgbClr val="FFFFFF"/>
                </a:solidFill>
                <a:latin typeface="Arial"/>
                <a:ea typeface="+mn-ea"/>
                <a:cs typeface="+mn-cs"/>
              </a:defRPr>
            </a:lvl7pPr>
            <a:lvl8pPr marL="3563802" algn="l" defTabSz="1018228" rtl="0" eaLnBrk="1" latinLnBrk="0" hangingPunct="1">
              <a:defRPr sz="2000" kern="1200">
                <a:solidFill>
                  <a:srgbClr val="FFFFFF"/>
                </a:solidFill>
                <a:latin typeface="Arial"/>
                <a:ea typeface="+mn-ea"/>
                <a:cs typeface="+mn-cs"/>
              </a:defRPr>
            </a:lvl8pPr>
            <a:lvl9pPr marL="4072914" algn="l" defTabSz="1018228" rtl="0" eaLnBrk="1" latinLnBrk="0" hangingPunct="1">
              <a:defRPr sz="2000" kern="1200">
                <a:solidFill>
                  <a:srgbClr val="FFFFFF"/>
                </a:solidFill>
                <a:latin typeface="Arial"/>
                <a:ea typeface="+mn-ea"/>
                <a:cs typeface="+mn-cs"/>
              </a:defRPr>
            </a:lvl9pPr>
          </a:lstStyle>
          <a:p>
            <a:pPr algn="ctr"/>
            <a:endParaRPr lang="en-US"/>
          </a:p>
        </p:txBody>
      </p:sp>
      <p:sp>
        <p:nvSpPr>
          <p:cNvPr id="48" name="TextBox 47">
            <a:extLst>
              <a:ext uri="{FF2B5EF4-FFF2-40B4-BE49-F238E27FC236}">
                <a16:creationId xmlns:a16="http://schemas.microsoft.com/office/drawing/2014/main" id="{C7D43548-9A4C-73D0-7C80-26813A18121F}"/>
              </a:ext>
            </a:extLst>
          </p:cNvPr>
          <p:cNvSpPr txBox="1"/>
          <p:nvPr/>
        </p:nvSpPr>
        <p:spPr bwMode="auto">
          <a:xfrm>
            <a:off x="6753218" y="2019785"/>
            <a:ext cx="101375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defTabSz="914400" fontAlgn="base">
              <a:spcBef>
                <a:spcPct val="0"/>
              </a:spcBef>
              <a:spcAft>
                <a:spcPct val="0"/>
              </a:spcAft>
            </a:pPr>
            <a:r>
              <a:rPr lang="en-US" sz="800">
                <a:cs typeface="Arial" pitchFamily="34" charset="0"/>
              </a:rPr>
              <a:t>Yield to Maturity</a:t>
            </a:r>
          </a:p>
        </p:txBody>
      </p:sp>
      <p:sp>
        <p:nvSpPr>
          <p:cNvPr id="49" name="Rectangle 48">
            <a:extLst>
              <a:ext uri="{FF2B5EF4-FFF2-40B4-BE49-F238E27FC236}">
                <a16:creationId xmlns:a16="http://schemas.microsoft.com/office/drawing/2014/main" id="{2A271108-5E95-46F6-07B6-E3283F60BEC8}"/>
              </a:ext>
            </a:extLst>
          </p:cNvPr>
          <p:cNvSpPr/>
          <p:nvPr/>
        </p:nvSpPr>
        <p:spPr>
          <a:xfrm>
            <a:off x="6753218" y="2095723"/>
            <a:ext cx="63568" cy="6356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018228" rtl="0" eaLnBrk="1" latinLnBrk="0" hangingPunct="1">
              <a:defRPr sz="2000" kern="1200">
                <a:solidFill>
                  <a:srgbClr val="FFFFFF"/>
                </a:solidFill>
                <a:latin typeface="Arial"/>
                <a:ea typeface="+mn-ea"/>
                <a:cs typeface="+mn-cs"/>
              </a:defRPr>
            </a:lvl1pPr>
            <a:lvl2pPr marL="509115" algn="l" defTabSz="1018228" rtl="0" eaLnBrk="1" latinLnBrk="0" hangingPunct="1">
              <a:defRPr sz="2000" kern="1200">
                <a:solidFill>
                  <a:srgbClr val="FFFFFF"/>
                </a:solidFill>
                <a:latin typeface="Arial"/>
                <a:ea typeface="+mn-ea"/>
                <a:cs typeface="+mn-cs"/>
              </a:defRPr>
            </a:lvl2pPr>
            <a:lvl3pPr marL="1018228" algn="l" defTabSz="1018228" rtl="0" eaLnBrk="1" latinLnBrk="0" hangingPunct="1">
              <a:defRPr sz="2000" kern="1200">
                <a:solidFill>
                  <a:srgbClr val="FFFFFF"/>
                </a:solidFill>
                <a:latin typeface="Arial"/>
                <a:ea typeface="+mn-ea"/>
                <a:cs typeface="+mn-cs"/>
              </a:defRPr>
            </a:lvl3pPr>
            <a:lvl4pPr marL="1527344" algn="l" defTabSz="1018228" rtl="0" eaLnBrk="1" latinLnBrk="0" hangingPunct="1">
              <a:defRPr sz="2000" kern="1200">
                <a:solidFill>
                  <a:srgbClr val="FFFFFF"/>
                </a:solidFill>
                <a:latin typeface="Arial"/>
                <a:ea typeface="+mn-ea"/>
                <a:cs typeface="+mn-cs"/>
              </a:defRPr>
            </a:lvl4pPr>
            <a:lvl5pPr marL="2036458" algn="l" defTabSz="1018228" rtl="0" eaLnBrk="1" latinLnBrk="0" hangingPunct="1">
              <a:defRPr sz="2000" kern="1200">
                <a:solidFill>
                  <a:srgbClr val="FFFFFF"/>
                </a:solidFill>
                <a:latin typeface="Arial"/>
                <a:ea typeface="+mn-ea"/>
                <a:cs typeface="+mn-cs"/>
              </a:defRPr>
            </a:lvl5pPr>
            <a:lvl6pPr marL="2545574" algn="l" defTabSz="1018228" rtl="0" eaLnBrk="1" latinLnBrk="0" hangingPunct="1">
              <a:defRPr sz="2000" kern="1200">
                <a:solidFill>
                  <a:srgbClr val="FFFFFF"/>
                </a:solidFill>
                <a:latin typeface="Arial"/>
                <a:ea typeface="+mn-ea"/>
                <a:cs typeface="+mn-cs"/>
              </a:defRPr>
            </a:lvl6pPr>
            <a:lvl7pPr marL="3054686" algn="l" defTabSz="1018228" rtl="0" eaLnBrk="1" latinLnBrk="0" hangingPunct="1">
              <a:defRPr sz="2000" kern="1200">
                <a:solidFill>
                  <a:srgbClr val="FFFFFF"/>
                </a:solidFill>
                <a:latin typeface="Arial"/>
                <a:ea typeface="+mn-ea"/>
                <a:cs typeface="+mn-cs"/>
              </a:defRPr>
            </a:lvl7pPr>
            <a:lvl8pPr marL="3563802" algn="l" defTabSz="1018228" rtl="0" eaLnBrk="1" latinLnBrk="0" hangingPunct="1">
              <a:defRPr sz="2000" kern="1200">
                <a:solidFill>
                  <a:srgbClr val="FFFFFF"/>
                </a:solidFill>
                <a:latin typeface="Arial"/>
                <a:ea typeface="+mn-ea"/>
                <a:cs typeface="+mn-cs"/>
              </a:defRPr>
            </a:lvl8pPr>
            <a:lvl9pPr marL="4072914" algn="l" defTabSz="1018228" rtl="0" eaLnBrk="1" latinLnBrk="0" hangingPunct="1">
              <a:defRPr sz="2000" kern="1200">
                <a:solidFill>
                  <a:srgbClr val="FFFFFF"/>
                </a:solidFill>
                <a:latin typeface="Arial"/>
                <a:ea typeface="+mn-ea"/>
                <a:cs typeface="+mn-cs"/>
              </a:defRPr>
            </a:lvl9pPr>
          </a:lstStyle>
          <a:p>
            <a:pPr algn="ctr"/>
            <a:endParaRPr lang="en-US"/>
          </a:p>
        </p:txBody>
      </p:sp>
      <p:sp>
        <p:nvSpPr>
          <p:cNvPr id="50" name="TextBox 49">
            <a:extLst>
              <a:ext uri="{FF2B5EF4-FFF2-40B4-BE49-F238E27FC236}">
                <a16:creationId xmlns:a16="http://schemas.microsoft.com/office/drawing/2014/main" id="{BD5655BE-F5B6-67CA-39C7-BB66765ED5B0}"/>
              </a:ext>
            </a:extLst>
          </p:cNvPr>
          <p:cNvSpPr txBox="1"/>
          <p:nvPr/>
        </p:nvSpPr>
        <p:spPr bwMode="auto">
          <a:xfrm>
            <a:off x="3117936" y="1810331"/>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US Treasury Yield Curve (%)</a:t>
            </a:r>
          </a:p>
        </p:txBody>
      </p:sp>
      <p:sp>
        <p:nvSpPr>
          <p:cNvPr id="51" name="TextBox 50">
            <a:extLst>
              <a:ext uri="{FF2B5EF4-FFF2-40B4-BE49-F238E27FC236}">
                <a16:creationId xmlns:a16="http://schemas.microsoft.com/office/drawing/2014/main" id="{6EC4D7E0-7315-D1DF-5BA7-CD93A4B2A1A6}"/>
              </a:ext>
            </a:extLst>
          </p:cNvPr>
          <p:cNvSpPr txBox="1"/>
          <p:nvPr/>
        </p:nvSpPr>
        <p:spPr bwMode="auto">
          <a:xfrm>
            <a:off x="6633143" y="1810331"/>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Bond Yield Across Issuers (%)</a:t>
            </a:r>
          </a:p>
        </p:txBody>
      </p:sp>
      <p:sp>
        <p:nvSpPr>
          <p:cNvPr id="52" name="TextBox 51">
            <a:extLst>
              <a:ext uri="{FF2B5EF4-FFF2-40B4-BE49-F238E27FC236}">
                <a16:creationId xmlns:a16="http://schemas.microsoft.com/office/drawing/2014/main" id="{9CA31C08-951B-DD72-ED21-35BCE6864E61}"/>
              </a:ext>
            </a:extLst>
          </p:cNvPr>
          <p:cNvSpPr txBox="1"/>
          <p:nvPr/>
        </p:nvSpPr>
        <p:spPr bwMode="auto">
          <a:xfrm>
            <a:off x="3127664" y="4004869"/>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Periodic Returns (%)</a:t>
            </a:r>
          </a:p>
        </p:txBody>
      </p:sp>
      <p:graphicFrame>
        <p:nvGraphicFramePr>
          <p:cNvPr id="11" name="Chart 10">
            <a:extLst>
              <a:ext uri="{FF2B5EF4-FFF2-40B4-BE49-F238E27FC236}">
                <a16:creationId xmlns:a16="http://schemas.microsoft.com/office/drawing/2014/main" id="{7C0E0254-7500-783F-DCB5-1808E82627AA}"/>
              </a:ext>
            </a:extLst>
          </p:cNvPr>
          <p:cNvGraphicFramePr/>
          <p:nvPr>
            <p:extLst>
              <p:ext uri="{D42A27DB-BD31-4B8C-83A1-F6EECF244321}">
                <p14:modId xmlns:p14="http://schemas.microsoft.com/office/powerpoint/2010/main" val="4012302673"/>
              </p:ext>
            </p:extLst>
          </p:nvPr>
        </p:nvGraphicFramePr>
        <p:xfrm>
          <a:off x="3154680" y="2039112"/>
          <a:ext cx="3048508" cy="180936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Chart 12">
            <a:extLst>
              <a:ext uri="{FF2B5EF4-FFF2-40B4-BE49-F238E27FC236}">
                <a16:creationId xmlns:a16="http://schemas.microsoft.com/office/drawing/2014/main" id="{42B7550D-D759-3230-D586-844B8AA96BF1}"/>
              </a:ext>
            </a:extLst>
          </p:cNvPr>
          <p:cNvGraphicFramePr/>
          <p:nvPr>
            <p:extLst>
              <p:ext uri="{D42A27DB-BD31-4B8C-83A1-F6EECF244321}">
                <p14:modId xmlns:p14="http://schemas.microsoft.com/office/powerpoint/2010/main" val="1475526816"/>
              </p:ext>
            </p:extLst>
          </p:nvPr>
        </p:nvGraphicFramePr>
        <p:xfrm>
          <a:off x="6556248" y="1956816"/>
          <a:ext cx="2974975" cy="170561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14878531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ssetID" descr="svtx:content/slide/@id">
            <a:extLst>
              <a:ext uri="{FF2B5EF4-FFF2-40B4-BE49-F238E27FC236}">
                <a16:creationId xmlns:a16="http://schemas.microsoft.com/office/drawing/2014/main" id="{493DE8F5-02F3-D4CB-49C7-17E9C1FDE939}"/>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marR="0" lvl="0" indent="0" algn="r" defTabSz="1018824" rtl="0" eaLnBrk="1" fontAlgn="auto" latinLnBrk="0" hangingPunct="1">
              <a:lnSpc>
                <a:spcPct val="110000"/>
              </a:lnSpc>
              <a:spcBef>
                <a:spcPts val="600"/>
              </a:spcBef>
              <a:spcAft>
                <a:spcPct val="0"/>
              </a:spcAft>
              <a:buClrTx/>
              <a:buSzTx/>
              <a:buFont typeface="Arial" pitchFamily="34" charset="0"/>
              <a:buNone/>
              <a:defRPr/>
            </a:pPr>
            <a:r>
              <a:rPr kumimoji="0" lang="en-US" sz="700" b="0" i="0" u="none" strike="noStrike" kern="1200" cap="none" spc="0" normalizeH="0" baseline="0" noProof="0">
                <a:ln>
                  <a:noFill/>
                </a:ln>
                <a:solidFill>
                  <a:prstClr val="white">
                    <a:lumMod val="50000"/>
                  </a:prstClr>
                </a:solidFill>
                <a:effectLst/>
                <a:uLnTx/>
                <a:uFillTx/>
                <a:latin typeface="Avenir LT 35 Light" panose="020B0303020000020003" pitchFamily="34" charset="0"/>
                <a:cs typeface="Arial"/>
              </a:rPr>
              <a:t>135207</a:t>
            </a:r>
          </a:p>
        </p:txBody>
      </p:sp>
      <p:sp>
        <p:nvSpPr>
          <p:cNvPr id="3" name="Title 2"/>
          <p:cNvSpPr>
            <a:spLocks noGrp="1"/>
          </p:cNvSpPr>
          <p:nvPr>
            <p:ph type="title"/>
          </p:nvPr>
        </p:nvSpPr>
        <p:spPr>
          <a:xfrm>
            <a:off x="524822" y="683083"/>
            <a:ext cx="9169088" cy="521864"/>
          </a:xfrm>
        </p:spPr>
        <p:txBody>
          <a:bodyPr/>
          <a:lstStyle/>
          <a:p>
            <a:r>
              <a:rPr lang="en-US"/>
              <a:t>Global Fixed Income</a:t>
            </a:r>
          </a:p>
        </p:txBody>
      </p:sp>
      <p:sp>
        <p:nvSpPr>
          <p:cNvPr id="4" name="Slide Number Placeholder 3"/>
          <p:cNvSpPr>
            <a:spLocks noGrp="1"/>
          </p:cNvSpPr>
          <p:nvPr>
            <p:ph type="sldNum" sz="quarter" idx="12"/>
          </p:nvPr>
        </p:nvSpPr>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66F6FF41-5833-4EBF-9145-362BCED2914A}" type="slidenum">
              <a:rPr kumimoji="0" lang="en-US" sz="1000" b="0" i="0" u="none" strike="noStrike" kern="1200" cap="none" spc="0" normalizeH="0" baseline="0" noProof="0" smtClean="0">
                <a:ln>
                  <a:noFill/>
                </a:ln>
                <a:solidFill>
                  <a:prstClr val="white">
                    <a:lumMod val="50000"/>
                  </a:prstClr>
                </a:solidFill>
                <a:effectLst/>
                <a:uLnTx/>
                <a:uFillTx/>
                <a:latin typeface="Arial"/>
                <a:ea typeface="+mn-ea"/>
                <a:cs typeface="Arial"/>
              </a:rPr>
              <a:pPr marL="0" marR="0" lvl="0" indent="0" algn="r" defTabSz="1018228" rtl="0" eaLnBrk="1" fontAlgn="auto" latinLnBrk="0" hangingPunct="1">
                <a:lnSpc>
                  <a:spcPct val="100000"/>
                </a:lnSpc>
                <a:spcBef>
                  <a:spcPct val="0"/>
                </a:spcBef>
                <a:spcAft>
                  <a:spcPct val="0"/>
                </a:spcAft>
                <a:buClrTx/>
                <a:buSzTx/>
                <a:buFontTx/>
                <a:buNone/>
                <a:defRPr/>
              </a:pPr>
              <a:t>14</a:t>
            </a:fld>
            <a:endParaRPr kumimoji="0" lang="en-US" sz="1000" b="0" i="0" u="none" strike="noStrike" kern="1200" cap="none" spc="0" normalizeH="0" baseline="0" noProof="0">
              <a:ln>
                <a:noFill/>
              </a:ln>
              <a:solidFill>
                <a:prstClr val="white">
                  <a:lumMod val="50000"/>
                </a:prstClr>
              </a:solidFill>
              <a:effectLst/>
              <a:uLnTx/>
              <a:uFillTx/>
              <a:latin typeface="Arial"/>
              <a:ea typeface="+mn-ea"/>
              <a:cs typeface="Arial"/>
            </a:endParaRPr>
          </a:p>
        </p:txBody>
      </p:sp>
      <p:pic>
        <p:nvPicPr>
          <p:cNvPr id="9" name="Picture Placeholder 8">
            <a:extLst>
              <a:ext uri="{FF2B5EF4-FFF2-40B4-BE49-F238E27FC236}">
                <a16:creationId xmlns:a16="http://schemas.microsoft.com/office/drawing/2014/main" id="{5C0BBF3E-D8E8-DC71-81F9-D1D87B263D6D}"/>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a:prstGeom prst="rect">
            <a:avLst/>
          </a:prstGeom>
        </p:spPr>
      </p:pic>
      <p:sp>
        <p:nvSpPr>
          <p:cNvPr id="31" name="Text Placeholder 30"/>
          <p:cNvSpPr>
            <a:spLocks noGrp="1"/>
          </p:cNvSpPr>
          <p:nvPr>
            <p:ph type="body" sz="quarter" idx="15"/>
          </p:nvPr>
        </p:nvSpPr>
        <p:spPr/>
        <p:txBody>
          <a:bodyPr/>
          <a:lstStyle/>
          <a:p>
            <a:r>
              <a:rPr lang="en-US"/>
              <a:t>One basis point (bps) equals 0.01%. Source: ICE BofA government yield. ICE BofA index data © 2026 ICE Data Indices, LLC.</a:t>
            </a:r>
          </a:p>
        </p:txBody>
      </p:sp>
      <p:sp>
        <p:nvSpPr>
          <p:cNvPr id="7" name="Text Placeholder 6"/>
          <p:cNvSpPr>
            <a:spLocks noGrp="1"/>
          </p:cNvSpPr>
          <p:nvPr>
            <p:ph type="body" sz="quarter" idx="14"/>
          </p:nvPr>
        </p:nvSpPr>
        <p:spPr/>
        <p:txBody>
          <a:bodyPr/>
          <a:lstStyle/>
          <a:p>
            <a:r>
              <a:rPr lang="en-US">
                <a:highlight>
                  <a:srgbClr val="FFFFFF"/>
                </a:highlight>
              </a:rPr>
              <a:t>Yield curves, 2nd Quarter 2026</a:t>
            </a:r>
          </a:p>
        </p:txBody>
      </p:sp>
      <p:sp>
        <p:nvSpPr>
          <p:cNvPr id="14" name="Text Placeholder 8">
            <a:extLst>
              <a:ext uri="{FF2B5EF4-FFF2-40B4-BE49-F238E27FC236}">
                <a16:creationId xmlns:a16="http://schemas.microsoft.com/office/drawing/2014/main" id="{9E436DEA-2625-401D-3C1B-112D824DBC2D}"/>
              </a:ext>
            </a:extLst>
          </p:cNvPr>
          <p:cNvSpPr txBox="1"/>
          <p:nvPr/>
        </p:nvSpPr>
        <p:spPr>
          <a:xfrm>
            <a:off x="536373" y="1693742"/>
            <a:ext cx="2564636" cy="3538003"/>
          </a:xfrm>
          <a:prstGeom prst="rect">
            <a:avLst/>
          </a:prstGeom>
        </p:spPr>
        <p:txBody>
          <a:bodyPr vert="horz" lIns="91388" tIns="50911" rIns="91388" bIns="50911" rtlCol="0">
            <a:noAutofit/>
          </a:bodyPr>
          <a:lstStyle>
            <a:defPPr>
              <a:defRPr lang="en-US"/>
            </a:defPPr>
            <a:lvl1pPr marL="0" indent="0" algn="l" defTabSz="1018228" rtl="0" eaLnBrk="1" latinLnBrk="0" hangingPunct="1">
              <a:lnSpc>
                <a:spcPts val="1500"/>
              </a:lnSpc>
              <a:spcBef>
                <a:spcPts val="1200"/>
              </a:spcBef>
              <a:buFont typeface="Arial" pitchFamily="34" charset="0"/>
              <a:buNone/>
              <a:defRPr sz="1000" b="0" kern="1200">
                <a:solidFill>
                  <a:schemeClr val="tx1"/>
                </a:solidFill>
                <a:latin typeface="Arial" pitchFamily="34" charset="0"/>
                <a:ea typeface="+mn-ea"/>
                <a:cs typeface="Arial" pitchFamily="34" charset="0"/>
              </a:defRPr>
            </a:lvl1pPr>
            <a:lvl2pPr marL="0" indent="0" algn="l" defTabSz="1018228" rtl="0" eaLnBrk="1" latinLnBrk="0" hangingPunct="1">
              <a:lnSpc>
                <a:spcPct val="110000"/>
              </a:lnSpc>
              <a:spcBef>
                <a:spcPct val="0"/>
              </a:spcBef>
              <a:spcAft>
                <a:spcPts val="1200"/>
              </a:spcAft>
              <a:buFontTx/>
              <a:buNone/>
              <a:defRPr sz="1100" kern="1200">
                <a:solidFill>
                  <a:schemeClr val="tx1"/>
                </a:solidFill>
                <a:latin typeface="Arial" pitchFamily="34" charset="0"/>
                <a:ea typeface="+mn-ea"/>
                <a:cs typeface="Arial" pitchFamily="34" charset="0"/>
              </a:defRPr>
            </a:lvl2pPr>
            <a:lvl3pPr marL="182774" indent="-182774" algn="l" defTabSz="1018228" rtl="0" eaLnBrk="1" latinLnBrk="0" hangingPunct="1">
              <a:lnSpc>
                <a:spcPct val="110000"/>
              </a:lnSpc>
              <a:spcBef>
                <a:spcPct val="0"/>
              </a:spcBef>
              <a:spcAft>
                <a:spcPts val="1200"/>
              </a:spcAft>
              <a:buClr>
                <a:schemeClr val="tx2"/>
              </a:buClr>
              <a:buFont typeface="+mj-lt"/>
              <a:buAutoNum type="alphaUcPeriod"/>
              <a:defRPr sz="1100" kern="1200">
                <a:solidFill>
                  <a:schemeClr val="tx1"/>
                </a:solidFill>
                <a:latin typeface="Arial" pitchFamily="34" charset="0"/>
                <a:ea typeface="+mn-ea"/>
                <a:cs typeface="Arial" pitchFamily="34" charset="0"/>
              </a:defRPr>
            </a:lvl3pPr>
            <a:lvl4pPr marL="1781900" indent="-254556" algn="l" defTabSz="1018228" rtl="0" eaLnBrk="1" latinLnBrk="0" hangingPunct="1">
              <a:lnSpc>
                <a:spcPct val="110000"/>
              </a:lnSpc>
              <a:spcBef>
                <a:spcPct val="0"/>
              </a:spcBef>
              <a:buFont typeface="Arial" pitchFamily="34" charset="0"/>
              <a:buChar char="–"/>
              <a:defRPr sz="1100" kern="1200">
                <a:solidFill>
                  <a:schemeClr val="tx1"/>
                </a:solidFill>
                <a:latin typeface="Arial" pitchFamily="34" charset="0"/>
                <a:ea typeface="+mn-ea"/>
                <a:cs typeface="Arial" pitchFamily="34" charset="0"/>
              </a:defRPr>
            </a:lvl4pPr>
            <a:lvl5pPr marL="2291015" indent="-254556" algn="l" defTabSz="1018228" rtl="0" eaLnBrk="1" latinLnBrk="0" hangingPunct="1">
              <a:lnSpc>
                <a:spcPct val="110000"/>
              </a:lnSpc>
              <a:spcBef>
                <a:spcPct val="0"/>
              </a:spcBef>
              <a:buFont typeface="Arial" pitchFamily="34" charset="0"/>
              <a:buChar char="»"/>
              <a:defRPr sz="11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marR="0" lvl="0" indent="0" algn="l" defTabSz="1018228" rtl="0" eaLnBrk="1" fontAlgn="auto" latinLnBrk="0" hangingPunct="1">
              <a:lnSpc>
                <a:spcPct val="110000"/>
              </a:lnSpc>
              <a:spcBef>
                <a:spcPts val="1200"/>
              </a:spcBef>
              <a:spcAft>
                <a:spcPct val="0"/>
              </a:spcAft>
              <a:buClrTx/>
              <a:buSzTx/>
              <a:buFont typeface="Arial" pitchFamily="34" charset="0"/>
              <a:buNone/>
              <a:defRPr/>
            </a:pPr>
            <a:r>
              <a:rPr kumimoji="0" lang="en-US" sz="900" b="0" i="0" u="none" strike="noStrike" kern="1200" cap="none" spc="0" normalizeH="0" baseline="0" noProof="0" dirty="0">
                <a:ln>
                  <a:noFill/>
                </a:ln>
                <a:effectLst/>
                <a:uLnTx/>
                <a:uFillTx/>
                <a:latin typeface="Arial"/>
                <a:ea typeface="+mn-ea"/>
                <a:cs typeface="Arial" pitchFamily="34" charset="0"/>
              </a:rPr>
              <a:t>Interest rate changes were mixed across global developed markets for the quarter. In the US and Japan, interest rates increased. However, interest rates decreased in the UK, Germany, Canada, and Australia. </a:t>
            </a:r>
          </a:p>
          <a:p>
            <a:pPr marL="0" marR="0" lvl="0" indent="0" algn="l" defTabSz="1018228" rtl="0" eaLnBrk="1" fontAlgn="auto" latinLnBrk="0" hangingPunct="1">
              <a:lnSpc>
                <a:spcPct val="110000"/>
              </a:lnSpc>
              <a:spcBef>
                <a:spcPts val="1200"/>
              </a:spcBef>
              <a:spcAft>
                <a:spcPct val="0"/>
              </a:spcAft>
              <a:buClrTx/>
              <a:buSzTx/>
              <a:buFont typeface="Arial" pitchFamily="34" charset="0"/>
              <a:buNone/>
              <a:defRPr/>
            </a:pPr>
            <a:r>
              <a:rPr kumimoji="0" lang="en-US" sz="900" b="0" i="0" u="none" strike="noStrike" kern="1200" cap="none" spc="0" normalizeH="0" baseline="0" noProof="0" dirty="0">
                <a:ln>
                  <a:noFill/>
                </a:ln>
                <a:effectLst/>
                <a:uLnTx/>
                <a:uFillTx/>
                <a:latin typeface="Arial"/>
                <a:ea typeface="+mn-ea"/>
                <a:cs typeface="Arial" pitchFamily="34" charset="0"/>
              </a:rPr>
              <a:t>Outside of the US, realized term premiums were generally mixed across global developed markets. In the UK, Canada and Australia term premiums were positive. In Japan term premiums were negative.</a:t>
            </a:r>
          </a:p>
          <a:p>
            <a:pPr marL="0" marR="0" lvl="0" indent="0" algn="l" defTabSz="1018228" rtl="0" eaLnBrk="1" fontAlgn="auto" latinLnBrk="0" hangingPunct="1">
              <a:lnSpc>
                <a:spcPct val="110000"/>
              </a:lnSpc>
              <a:spcBef>
                <a:spcPts val="1200"/>
              </a:spcBef>
              <a:spcAft>
                <a:spcPct val="0"/>
              </a:spcAft>
              <a:buClrTx/>
              <a:buSzTx/>
              <a:buFont typeface="Arial" pitchFamily="34" charset="0"/>
              <a:buNone/>
              <a:defRPr/>
            </a:pPr>
            <a:r>
              <a:rPr kumimoji="0" lang="en-US" sz="900" b="0" i="0" u="none" strike="noStrike" kern="1200" cap="none" spc="0" normalizeH="0" baseline="0" noProof="0" dirty="0">
                <a:ln>
                  <a:noFill/>
                </a:ln>
                <a:effectLst/>
                <a:uLnTx/>
                <a:uFillTx/>
                <a:latin typeface="Arial"/>
                <a:ea typeface="+mn-ea"/>
                <a:cs typeface="Arial" pitchFamily="34" charset="0"/>
              </a:rPr>
              <a:t>In Canada, the yield curve remained generally upwardly sloped. In the UK, the short-term maturity range was relatively flat while the intermediate- to long-term maturity range remained upwardly sloped. In Germany, the short-term maturity range flattened while the intermediate-to long-term maturity range remained upwardly sloped. In Australia, the short-term maturity range inverted while the intermediate- to long-term maturity range remained upwardly sloped. In Japan, the yield curve remained generally upwardly sloped. </a:t>
            </a:r>
          </a:p>
        </p:txBody>
      </p:sp>
      <p:graphicFrame>
        <p:nvGraphicFramePr>
          <p:cNvPr id="15" name="Table 14">
            <a:extLst>
              <a:ext uri="{FF2B5EF4-FFF2-40B4-BE49-F238E27FC236}">
                <a16:creationId xmlns:a16="http://schemas.microsoft.com/office/drawing/2014/main" id="{DA5FBBDC-C1D1-C711-33E6-DD3BF0C8447C}"/>
              </a:ext>
            </a:extLst>
          </p:cNvPr>
          <p:cNvGraphicFramePr>
            <a:graphicFrameLocks noGrp="1"/>
          </p:cNvGraphicFramePr>
          <p:nvPr>
            <p:extLst>
              <p:ext uri="{D42A27DB-BD31-4B8C-83A1-F6EECF244321}">
                <p14:modId xmlns:p14="http://schemas.microsoft.com/office/powerpoint/2010/main" val="4199773109"/>
              </p:ext>
            </p:extLst>
          </p:nvPr>
        </p:nvGraphicFramePr>
        <p:xfrm>
          <a:off x="611481" y="5786908"/>
          <a:ext cx="2481914" cy="1268136"/>
        </p:xfrm>
        <a:graphic>
          <a:graphicData uri="http://schemas.openxmlformats.org/drawingml/2006/table">
            <a:tbl>
              <a:tblPr>
                <a:tableStyleId>{5C22544A-7EE6-4342-B048-85BDC9FD1C3A}</a:tableStyleId>
              </a:tblPr>
              <a:tblGrid>
                <a:gridCol w="569479">
                  <a:extLst>
                    <a:ext uri="{9D8B030D-6E8A-4147-A177-3AD203B41FA5}">
                      <a16:colId xmlns:a16="http://schemas.microsoft.com/office/drawing/2014/main" val="20000"/>
                    </a:ext>
                  </a:extLst>
                </a:gridCol>
                <a:gridCol w="382487">
                  <a:extLst>
                    <a:ext uri="{9D8B030D-6E8A-4147-A177-3AD203B41FA5}">
                      <a16:colId xmlns:a16="http://schemas.microsoft.com/office/drawing/2014/main" val="851030634"/>
                    </a:ext>
                  </a:extLst>
                </a:gridCol>
                <a:gridCol w="382487">
                  <a:extLst>
                    <a:ext uri="{9D8B030D-6E8A-4147-A177-3AD203B41FA5}">
                      <a16:colId xmlns:a16="http://schemas.microsoft.com/office/drawing/2014/main" val="20001"/>
                    </a:ext>
                  </a:extLst>
                </a:gridCol>
                <a:gridCol w="382487">
                  <a:extLst>
                    <a:ext uri="{9D8B030D-6E8A-4147-A177-3AD203B41FA5}">
                      <a16:colId xmlns:a16="http://schemas.microsoft.com/office/drawing/2014/main" val="20003"/>
                    </a:ext>
                  </a:extLst>
                </a:gridCol>
                <a:gridCol w="382487">
                  <a:extLst>
                    <a:ext uri="{9D8B030D-6E8A-4147-A177-3AD203B41FA5}">
                      <a16:colId xmlns:a16="http://schemas.microsoft.com/office/drawing/2014/main" val="20004"/>
                    </a:ext>
                  </a:extLst>
                </a:gridCol>
                <a:gridCol w="382487">
                  <a:extLst>
                    <a:ext uri="{9D8B030D-6E8A-4147-A177-3AD203B41FA5}">
                      <a16:colId xmlns:a16="http://schemas.microsoft.com/office/drawing/2014/main" val="20005"/>
                    </a:ext>
                  </a:extLst>
                </a:gridCol>
              </a:tblGrid>
              <a:tr h="210822">
                <a:tc>
                  <a:txBody>
                    <a:bodyPr/>
                    <a:lstStyle/>
                    <a:p>
                      <a:pPr algn="l" fontAlgn="ctr"/>
                      <a:endParaRPr lang="en-GB" sz="800" b="0" i="0" u="none" strike="noStrike">
                        <a:solidFill>
                          <a:srgbClr val="000000"/>
                        </a:solidFill>
                        <a:effectLst/>
                        <a:latin typeface="+mn-lt"/>
                      </a:endParaRPr>
                    </a:p>
                  </a:txBody>
                  <a:tcPr marL="46800" marR="8959" marT="8959"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r" fontAlgn="ctr"/>
                      <a:r>
                        <a:rPr lang="en-GB" sz="800" b="0" i="0" u="none" strike="noStrike">
                          <a:solidFill>
                            <a:srgbClr val="000000"/>
                          </a:solidFill>
                          <a:effectLst/>
                          <a:latin typeface="+mn-lt"/>
                        </a:rPr>
                        <a:t>1Y</a:t>
                      </a:r>
                    </a:p>
                  </a:txBody>
                  <a:tcPr marL="0" marR="45720" marT="0" marB="0" anchor="ctr">
                    <a:lnL w="12700" cmpd="sng">
                      <a:noFill/>
                    </a:lnL>
                    <a:lnR w="63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r" fontAlgn="ctr"/>
                      <a:r>
                        <a:rPr lang="en-GB" sz="800" b="0" i="0" u="none" strike="noStrike">
                          <a:solidFill>
                            <a:schemeClr val="dk1"/>
                          </a:solidFill>
                          <a:effectLst/>
                          <a:latin typeface="+mn-lt"/>
                        </a:rPr>
                        <a:t>5Y</a:t>
                      </a:r>
                      <a:endParaRPr lang="en-GB" sz="800" b="0" i="0" u="none" strike="noStrike">
                        <a:solidFill>
                          <a:srgbClr val="000000"/>
                        </a:solidFill>
                        <a:effectLst/>
                        <a:latin typeface="+mn-lt"/>
                      </a:endParaRPr>
                    </a:p>
                  </a:txBody>
                  <a:tcPr marL="0" marR="4572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r" fontAlgn="ctr"/>
                      <a:r>
                        <a:rPr lang="en-GB" sz="800" u="none" strike="noStrike">
                          <a:effectLst/>
                          <a:latin typeface="+mn-lt"/>
                        </a:rPr>
                        <a:t>10Y</a:t>
                      </a:r>
                      <a:endParaRPr lang="en-GB" sz="800" b="0" i="0" u="none" strike="noStrike">
                        <a:solidFill>
                          <a:srgbClr val="000000"/>
                        </a:solidFill>
                        <a:effectLst/>
                        <a:latin typeface="+mn-lt"/>
                      </a:endParaRPr>
                    </a:p>
                  </a:txBody>
                  <a:tcPr marL="0" marR="4572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r" fontAlgn="ctr"/>
                      <a:r>
                        <a:rPr lang="en-GB" sz="800" u="none" strike="noStrike">
                          <a:effectLst/>
                          <a:latin typeface="+mn-lt"/>
                        </a:rPr>
                        <a:t>20Y</a:t>
                      </a:r>
                      <a:endParaRPr lang="en-GB" sz="800" b="0" i="0" u="none" strike="noStrike">
                        <a:solidFill>
                          <a:srgbClr val="000000"/>
                        </a:solidFill>
                        <a:effectLst/>
                        <a:latin typeface="+mn-lt"/>
                      </a:endParaRPr>
                    </a:p>
                  </a:txBody>
                  <a:tcPr marL="0" marR="4572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r" fontAlgn="ctr"/>
                      <a:r>
                        <a:rPr lang="en-GB" sz="800" u="none" strike="noStrike">
                          <a:effectLst/>
                          <a:latin typeface="+mn-lt"/>
                        </a:rPr>
                        <a:t>30Y</a:t>
                      </a:r>
                      <a:endParaRPr lang="en-GB" sz="800" b="0" i="0" u="none" strike="noStrike">
                        <a:solidFill>
                          <a:srgbClr val="000000"/>
                        </a:solidFill>
                        <a:effectLst/>
                        <a:latin typeface="+mn-lt"/>
                      </a:endParaRPr>
                    </a:p>
                  </a:txBody>
                  <a:tcPr marL="0" marR="45720" marT="0" marB="0" anchor="ctr">
                    <a:lnL w="635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2"/>
                  </a:ext>
                </a:extLst>
              </a:tr>
              <a:tr h="176219">
                <a:tc>
                  <a:txBody>
                    <a:bodyPr/>
                    <a:lstStyle/>
                    <a:p>
                      <a:pPr algn="l" fontAlgn="b"/>
                      <a:r>
                        <a:rPr lang="en-GB" sz="800" b="0" i="0" u="none" strike="noStrike" kern="1200">
                          <a:solidFill>
                            <a:srgbClr val="000000"/>
                          </a:solidFill>
                          <a:effectLst/>
                          <a:latin typeface="+mn-lt"/>
                          <a:ea typeface="+mn-ea"/>
                          <a:cs typeface="+mn-cs"/>
                        </a:rPr>
                        <a:t>US</a:t>
                      </a:r>
                      <a:endParaRPr lang="en-US" sz="800" b="0" i="0" u="none" strike="noStrike" kern="1200">
                        <a:solidFill>
                          <a:srgbClr val="000000"/>
                        </a:solidFill>
                        <a:effectLst/>
                        <a:latin typeface="+mn-lt"/>
                        <a:ea typeface="+mn-ea"/>
                        <a:cs typeface="+mn-cs"/>
                      </a:endParaRPr>
                    </a:p>
                  </a:txBody>
                  <a:tcPr marL="46800" marR="7168" marT="7168" marB="0" anchor="ctr">
                    <a:lnT w="12700" cmpd="sng">
                      <a:noFill/>
                    </a:lnT>
                    <a:noFill/>
                  </a:tcPr>
                </a:tc>
                <a:tc>
                  <a:txBody>
                    <a:bodyPr/>
                    <a:lstStyle/>
                    <a:p>
                      <a:pPr algn="r" fontAlgn="b"/>
                      <a:r>
                        <a:rPr lang="en-GB" sz="800" b="0" i="0" u="none" strike="noStrike">
                          <a:solidFill>
                            <a:schemeClr val="tx1"/>
                          </a:solidFill>
                          <a:effectLst/>
                          <a:latin typeface="+mn-lt"/>
                        </a:rPr>
                        <a:t>35.9</a:t>
                      </a:r>
                    </a:p>
                  </a:txBody>
                  <a:tcPr marL="0" marR="45720" marT="0" marB="0" anchor="ctr">
                    <a:lnT w="12700" cmpd="sng">
                      <a:noFill/>
                    </a:lnT>
                    <a:noFill/>
                  </a:tcPr>
                </a:tc>
                <a:tc>
                  <a:txBody>
                    <a:bodyPr/>
                    <a:lstStyle/>
                    <a:p>
                      <a:pPr algn="r" fontAlgn="b"/>
                      <a:r>
                        <a:rPr lang="en-GB" sz="800" b="0" i="0" u="none" strike="noStrike">
                          <a:solidFill>
                            <a:schemeClr val="tx1"/>
                          </a:solidFill>
                          <a:effectLst/>
                          <a:latin typeface="+mn-lt"/>
                        </a:rPr>
                        <a:t>25.4</a:t>
                      </a:r>
                    </a:p>
                  </a:txBody>
                  <a:tcPr marL="0" marR="45720" marT="0" marB="0" anchor="ctr">
                    <a:lnT w="12700" cmpd="sng">
                      <a:noFill/>
                    </a:lnT>
                    <a:noFill/>
                  </a:tcPr>
                </a:tc>
                <a:tc>
                  <a:txBody>
                    <a:bodyPr/>
                    <a:lstStyle/>
                    <a:p>
                      <a:pPr algn="r" fontAlgn="b"/>
                      <a:r>
                        <a:rPr lang="en-GB" sz="800" b="0" i="0" u="none" strike="noStrike">
                          <a:solidFill>
                            <a:schemeClr val="tx1"/>
                          </a:solidFill>
                          <a:effectLst/>
                          <a:latin typeface="+mn-lt"/>
                        </a:rPr>
                        <a:t>10.6</a:t>
                      </a:r>
                    </a:p>
                  </a:txBody>
                  <a:tcPr marL="0" marR="45720" marT="0" marB="0" anchor="ctr">
                    <a:lnT w="12700" cmpd="sng">
                      <a:noFill/>
                    </a:lnT>
                    <a:noFill/>
                  </a:tcPr>
                </a:tc>
                <a:tc>
                  <a:txBody>
                    <a:bodyPr/>
                    <a:lstStyle/>
                    <a:p>
                      <a:pPr algn="r" fontAlgn="b"/>
                      <a:r>
                        <a:rPr lang="en-GB" sz="800" b="0" i="0" u="none" strike="noStrike">
                          <a:solidFill>
                            <a:schemeClr val="tx1"/>
                          </a:solidFill>
                          <a:effectLst/>
                          <a:latin typeface="+mn-lt"/>
                        </a:rPr>
                        <a:t>4.0</a:t>
                      </a:r>
                    </a:p>
                  </a:txBody>
                  <a:tcPr marL="0" marR="45720" marT="0" marB="0" anchor="ctr">
                    <a:lnT w="12700" cmpd="sng">
                      <a:noFill/>
                    </a:lnT>
                    <a:noFill/>
                  </a:tcPr>
                </a:tc>
                <a:tc>
                  <a:txBody>
                    <a:bodyPr/>
                    <a:lstStyle/>
                    <a:p>
                      <a:pPr algn="r" fontAlgn="b"/>
                      <a:r>
                        <a:rPr lang="en-GB" sz="800" b="0" i="0" u="none" strike="noStrike">
                          <a:solidFill>
                            <a:schemeClr val="tx1"/>
                          </a:solidFill>
                          <a:effectLst/>
                          <a:latin typeface="+mn-lt"/>
                        </a:rPr>
                        <a:t>2.9</a:t>
                      </a:r>
                    </a:p>
                  </a:txBody>
                  <a:tcPr marL="0" marR="45720" marT="0" marB="0" anchor="ctr">
                    <a:lnT w="12700" cmpd="sng">
                      <a:noFill/>
                    </a:lnT>
                    <a:noFill/>
                  </a:tcPr>
                </a:tc>
                <a:extLst>
                  <a:ext uri="{0D108BD9-81ED-4DB2-BD59-A6C34878D82A}">
                    <a16:rowId xmlns:a16="http://schemas.microsoft.com/office/drawing/2014/main" val="10003"/>
                  </a:ext>
                </a:extLst>
              </a:tr>
              <a:tr h="176219">
                <a:tc>
                  <a:txBody>
                    <a:bodyPr/>
                    <a:lstStyle/>
                    <a:p>
                      <a:pPr algn="l" fontAlgn="b"/>
                      <a:r>
                        <a:rPr lang="en-GB" sz="800" b="0" i="0" u="none" strike="noStrike" kern="1200">
                          <a:solidFill>
                            <a:srgbClr val="000000"/>
                          </a:solidFill>
                          <a:effectLst/>
                          <a:latin typeface="+mn-lt"/>
                          <a:ea typeface="+mn-ea"/>
                          <a:cs typeface="+mn-cs"/>
                        </a:rPr>
                        <a:t>UK</a:t>
                      </a:r>
                      <a:endParaRPr lang="en-US" sz="800" b="0" i="0" u="none" strike="noStrike" kern="1200">
                        <a:solidFill>
                          <a:srgbClr val="000000"/>
                        </a:solidFill>
                        <a:effectLst/>
                        <a:latin typeface="+mn-lt"/>
                        <a:ea typeface="+mn-ea"/>
                        <a:cs typeface="+mn-cs"/>
                      </a:endParaRPr>
                    </a:p>
                  </a:txBody>
                  <a:tcPr marL="46800" marR="7168" marT="7168" marB="0" anchor="ctr">
                    <a:noFill/>
                  </a:tcPr>
                </a:tc>
                <a:tc>
                  <a:txBody>
                    <a:bodyPr/>
                    <a:lstStyle/>
                    <a:p>
                      <a:pPr algn="r" fontAlgn="b"/>
                      <a:r>
                        <a:rPr lang="en-GB" sz="800" b="0" i="0" u="none" strike="noStrike">
                          <a:solidFill>
                            <a:srgbClr val="C00000"/>
                          </a:solidFill>
                          <a:effectLst/>
                          <a:latin typeface="+mn-lt"/>
                        </a:rPr>
                        <a:t>-24.5</a:t>
                      </a:r>
                    </a:p>
                  </a:txBody>
                  <a:tcPr marL="0" marR="45720" marT="0" marB="0" anchor="ctr">
                    <a:noFill/>
                  </a:tcPr>
                </a:tc>
                <a:tc>
                  <a:txBody>
                    <a:bodyPr/>
                    <a:lstStyle/>
                    <a:p>
                      <a:pPr algn="r" fontAlgn="b"/>
                      <a:r>
                        <a:rPr lang="en-GB" sz="800" b="0" i="0" u="none" strike="noStrike">
                          <a:solidFill>
                            <a:srgbClr val="C00000"/>
                          </a:solidFill>
                          <a:effectLst/>
                          <a:latin typeface="+mn-lt"/>
                        </a:rPr>
                        <a:t>-15.9</a:t>
                      </a:r>
                    </a:p>
                  </a:txBody>
                  <a:tcPr marL="0" marR="45720" marT="0" marB="0" anchor="ctr">
                    <a:noFill/>
                  </a:tcPr>
                </a:tc>
                <a:tc>
                  <a:txBody>
                    <a:bodyPr/>
                    <a:lstStyle/>
                    <a:p>
                      <a:pPr algn="r" fontAlgn="b"/>
                      <a:r>
                        <a:rPr lang="en-GB" sz="800" b="0" i="0" u="none" strike="noStrike">
                          <a:solidFill>
                            <a:srgbClr val="C00000"/>
                          </a:solidFill>
                          <a:effectLst/>
                          <a:latin typeface="+mn-lt"/>
                        </a:rPr>
                        <a:t>-12.7</a:t>
                      </a:r>
                    </a:p>
                  </a:txBody>
                  <a:tcPr marL="0" marR="45720" marT="0" marB="0" anchor="ctr">
                    <a:noFill/>
                  </a:tcPr>
                </a:tc>
                <a:tc>
                  <a:txBody>
                    <a:bodyPr/>
                    <a:lstStyle/>
                    <a:p>
                      <a:pPr algn="r" fontAlgn="b"/>
                      <a:r>
                        <a:rPr lang="en-GB" sz="800" b="0" i="0" u="none" strike="noStrike">
                          <a:solidFill>
                            <a:srgbClr val="C00000"/>
                          </a:solidFill>
                          <a:effectLst/>
                          <a:latin typeface="+mn-lt"/>
                        </a:rPr>
                        <a:t>-8.0</a:t>
                      </a:r>
                    </a:p>
                  </a:txBody>
                  <a:tcPr marL="0" marR="45720" marT="0" marB="0" anchor="ctr">
                    <a:noFill/>
                  </a:tcPr>
                </a:tc>
                <a:tc>
                  <a:txBody>
                    <a:bodyPr/>
                    <a:lstStyle/>
                    <a:p>
                      <a:pPr algn="r" fontAlgn="b"/>
                      <a:r>
                        <a:rPr lang="en-GB" sz="800" b="0" i="0" u="none" strike="noStrike">
                          <a:solidFill>
                            <a:srgbClr val="C00000"/>
                          </a:solidFill>
                          <a:effectLst/>
                          <a:latin typeface="+mn-lt"/>
                        </a:rPr>
                        <a:t>-5.4</a:t>
                      </a:r>
                    </a:p>
                  </a:txBody>
                  <a:tcPr marL="0" marR="45720" marT="0" marB="0" anchor="ctr">
                    <a:noFill/>
                  </a:tcPr>
                </a:tc>
                <a:extLst>
                  <a:ext uri="{0D108BD9-81ED-4DB2-BD59-A6C34878D82A}">
                    <a16:rowId xmlns:a16="http://schemas.microsoft.com/office/drawing/2014/main" val="10004"/>
                  </a:ext>
                </a:extLst>
              </a:tr>
              <a:tr h="176219">
                <a:tc>
                  <a:txBody>
                    <a:bodyPr/>
                    <a:lstStyle/>
                    <a:p>
                      <a:pPr algn="l" fontAlgn="b"/>
                      <a:r>
                        <a:rPr lang="en-GB" sz="800" b="0" i="0" u="none" strike="noStrike" kern="1200">
                          <a:solidFill>
                            <a:srgbClr val="000000"/>
                          </a:solidFill>
                          <a:effectLst/>
                          <a:latin typeface="+mn-lt"/>
                          <a:ea typeface="+mn-ea"/>
                          <a:cs typeface="+mn-cs"/>
                        </a:rPr>
                        <a:t>Germany</a:t>
                      </a:r>
                    </a:p>
                  </a:txBody>
                  <a:tcPr marL="46800" marR="7168" marT="7168" marB="0" anchor="ctr">
                    <a:noFill/>
                  </a:tcPr>
                </a:tc>
                <a:tc>
                  <a:txBody>
                    <a:bodyPr/>
                    <a:lstStyle/>
                    <a:p>
                      <a:pPr algn="r" fontAlgn="b"/>
                      <a:r>
                        <a:rPr lang="en-GB" sz="800" b="0" i="0" u="none" strike="noStrike">
                          <a:solidFill>
                            <a:srgbClr val="C00000"/>
                          </a:solidFill>
                          <a:effectLst/>
                          <a:latin typeface="+mn-lt"/>
                        </a:rPr>
                        <a:t>-7.8</a:t>
                      </a:r>
                    </a:p>
                  </a:txBody>
                  <a:tcPr marL="0" marR="45720" marT="0" marB="0" anchor="ctr">
                    <a:noFill/>
                  </a:tcPr>
                </a:tc>
                <a:tc>
                  <a:txBody>
                    <a:bodyPr/>
                    <a:lstStyle/>
                    <a:p>
                      <a:pPr algn="r" fontAlgn="b"/>
                      <a:r>
                        <a:rPr lang="en-GB" sz="800" b="0" i="0" u="none" strike="noStrike">
                          <a:solidFill>
                            <a:srgbClr val="C00000"/>
                          </a:solidFill>
                          <a:effectLst/>
                          <a:latin typeface="+mn-lt"/>
                        </a:rPr>
                        <a:t>-12.8</a:t>
                      </a:r>
                    </a:p>
                  </a:txBody>
                  <a:tcPr marL="0" marR="45720" marT="0" marB="0" anchor="ctr">
                    <a:noFill/>
                  </a:tcPr>
                </a:tc>
                <a:tc>
                  <a:txBody>
                    <a:bodyPr/>
                    <a:lstStyle/>
                    <a:p>
                      <a:pPr algn="r" fontAlgn="b"/>
                      <a:r>
                        <a:rPr lang="en-GB" sz="800" b="0" i="0" u="none" strike="noStrike">
                          <a:solidFill>
                            <a:srgbClr val="C00000"/>
                          </a:solidFill>
                          <a:effectLst/>
                          <a:latin typeface="+mn-lt"/>
                        </a:rPr>
                        <a:t>-13.5</a:t>
                      </a:r>
                    </a:p>
                  </a:txBody>
                  <a:tcPr marL="0" marR="45720" marT="0" marB="0" anchor="ctr">
                    <a:noFill/>
                  </a:tcPr>
                </a:tc>
                <a:tc>
                  <a:txBody>
                    <a:bodyPr/>
                    <a:lstStyle/>
                    <a:p>
                      <a:pPr algn="r" fontAlgn="b"/>
                      <a:r>
                        <a:rPr lang="en-GB" sz="800" b="0" i="0" u="none" strike="noStrike">
                          <a:solidFill>
                            <a:srgbClr val="C00000"/>
                          </a:solidFill>
                          <a:effectLst/>
                          <a:latin typeface="+mn-lt"/>
                        </a:rPr>
                        <a:t>-8.2</a:t>
                      </a:r>
                    </a:p>
                  </a:txBody>
                  <a:tcPr marL="0" marR="45720" marT="0" marB="0" anchor="ctr">
                    <a:noFill/>
                  </a:tcPr>
                </a:tc>
                <a:tc>
                  <a:txBody>
                    <a:bodyPr/>
                    <a:lstStyle/>
                    <a:p>
                      <a:pPr algn="r" fontAlgn="b"/>
                      <a:r>
                        <a:rPr lang="en-GB" sz="800" b="0" i="0" u="none" strike="noStrike">
                          <a:solidFill>
                            <a:srgbClr val="C00000"/>
                          </a:solidFill>
                          <a:effectLst/>
                          <a:latin typeface="+mn-lt"/>
                        </a:rPr>
                        <a:t>-4.0</a:t>
                      </a:r>
                    </a:p>
                  </a:txBody>
                  <a:tcPr marL="0" marR="45720" marT="0" marB="0" anchor="ctr">
                    <a:noFill/>
                  </a:tcPr>
                </a:tc>
                <a:extLst>
                  <a:ext uri="{0D108BD9-81ED-4DB2-BD59-A6C34878D82A}">
                    <a16:rowId xmlns:a16="http://schemas.microsoft.com/office/drawing/2014/main" val="10005"/>
                  </a:ext>
                </a:extLst>
              </a:tr>
              <a:tr h="176219">
                <a:tc>
                  <a:txBody>
                    <a:bodyPr/>
                    <a:lstStyle/>
                    <a:p>
                      <a:pPr algn="l" fontAlgn="b"/>
                      <a:r>
                        <a:rPr lang="en-GB" sz="800" b="0" i="0" u="none" strike="noStrike" kern="1200">
                          <a:solidFill>
                            <a:srgbClr val="000000"/>
                          </a:solidFill>
                          <a:effectLst/>
                          <a:latin typeface="+mn-lt"/>
                          <a:ea typeface="+mn-ea"/>
                          <a:cs typeface="+mn-cs"/>
                        </a:rPr>
                        <a:t>Japan</a:t>
                      </a:r>
                    </a:p>
                  </a:txBody>
                  <a:tcPr marL="46800" marR="7168" marT="7168" marB="0" anchor="ctr">
                    <a:noFill/>
                  </a:tcPr>
                </a:tc>
                <a:tc>
                  <a:txBody>
                    <a:bodyPr/>
                    <a:lstStyle/>
                    <a:p>
                      <a:pPr algn="r" fontAlgn="b"/>
                      <a:r>
                        <a:rPr lang="en-GB" sz="800" b="0" i="0" u="none" strike="noStrike">
                          <a:solidFill>
                            <a:schemeClr val="tx1"/>
                          </a:solidFill>
                          <a:effectLst/>
                          <a:latin typeface="+mn-lt"/>
                        </a:rPr>
                        <a:t>5.3</a:t>
                      </a:r>
                    </a:p>
                  </a:txBody>
                  <a:tcPr marL="0" marR="45720" marT="0" marB="0" anchor="ctr">
                    <a:noFill/>
                  </a:tcPr>
                </a:tc>
                <a:tc>
                  <a:txBody>
                    <a:bodyPr/>
                    <a:lstStyle/>
                    <a:p>
                      <a:pPr algn="r" fontAlgn="b"/>
                      <a:r>
                        <a:rPr lang="en-GB" sz="800" b="0" i="0" u="none" strike="noStrike">
                          <a:solidFill>
                            <a:schemeClr val="tx1"/>
                          </a:solidFill>
                          <a:effectLst/>
                          <a:latin typeface="+mn-lt"/>
                        </a:rPr>
                        <a:t>12.4</a:t>
                      </a:r>
                    </a:p>
                  </a:txBody>
                  <a:tcPr marL="0" marR="45720" marT="0" marB="0" anchor="ctr">
                    <a:noFill/>
                  </a:tcPr>
                </a:tc>
                <a:tc>
                  <a:txBody>
                    <a:bodyPr/>
                    <a:lstStyle/>
                    <a:p>
                      <a:pPr algn="r" fontAlgn="b"/>
                      <a:r>
                        <a:rPr lang="en-GB" sz="800" b="0" i="0" u="none" strike="noStrike">
                          <a:solidFill>
                            <a:schemeClr val="tx1"/>
                          </a:solidFill>
                          <a:effectLst/>
                          <a:latin typeface="+mn-lt"/>
                        </a:rPr>
                        <a:t>30.2</a:t>
                      </a:r>
                    </a:p>
                  </a:txBody>
                  <a:tcPr marL="0" marR="45720" marT="0" marB="0" anchor="ctr">
                    <a:noFill/>
                  </a:tcPr>
                </a:tc>
                <a:tc>
                  <a:txBody>
                    <a:bodyPr/>
                    <a:lstStyle/>
                    <a:p>
                      <a:pPr algn="r" fontAlgn="b"/>
                      <a:r>
                        <a:rPr lang="en-GB" sz="800" b="0" i="0" u="none" strike="noStrike">
                          <a:solidFill>
                            <a:schemeClr val="tx1"/>
                          </a:solidFill>
                          <a:effectLst/>
                          <a:latin typeface="+mn-lt"/>
                        </a:rPr>
                        <a:t>30.4</a:t>
                      </a:r>
                    </a:p>
                  </a:txBody>
                  <a:tcPr marL="0" marR="45720" marT="0" marB="0" anchor="ctr">
                    <a:noFill/>
                  </a:tcPr>
                </a:tc>
                <a:tc>
                  <a:txBody>
                    <a:bodyPr/>
                    <a:lstStyle/>
                    <a:p>
                      <a:pPr algn="r" fontAlgn="b"/>
                      <a:r>
                        <a:rPr lang="en-GB" sz="800" b="0" i="0" u="none" strike="noStrike">
                          <a:solidFill>
                            <a:schemeClr val="tx1"/>
                          </a:solidFill>
                          <a:effectLst/>
                          <a:latin typeface="+mn-lt"/>
                        </a:rPr>
                        <a:t>20.5</a:t>
                      </a:r>
                    </a:p>
                  </a:txBody>
                  <a:tcPr marL="0" marR="45720" marT="0" marB="0" anchor="ctr">
                    <a:noFill/>
                  </a:tcPr>
                </a:tc>
                <a:extLst>
                  <a:ext uri="{0D108BD9-81ED-4DB2-BD59-A6C34878D82A}">
                    <a16:rowId xmlns:a16="http://schemas.microsoft.com/office/drawing/2014/main" val="1870949891"/>
                  </a:ext>
                </a:extLst>
              </a:tr>
              <a:tr h="176219">
                <a:tc>
                  <a:txBody>
                    <a:bodyPr/>
                    <a:lstStyle/>
                    <a:p>
                      <a:pPr algn="l" fontAlgn="b"/>
                      <a:r>
                        <a:rPr lang="en-GB" sz="800" b="0" i="0" u="none" strike="noStrike" kern="1200">
                          <a:solidFill>
                            <a:srgbClr val="000000"/>
                          </a:solidFill>
                          <a:effectLst/>
                          <a:latin typeface="+mn-lt"/>
                          <a:ea typeface="+mn-ea"/>
                          <a:cs typeface="+mn-cs"/>
                        </a:rPr>
                        <a:t>Canada</a:t>
                      </a:r>
                    </a:p>
                  </a:txBody>
                  <a:tcPr marL="46800" marR="7168" marT="7168" marB="0" anchor="ctr">
                    <a:noFill/>
                  </a:tcPr>
                </a:tc>
                <a:tc>
                  <a:txBody>
                    <a:bodyPr/>
                    <a:lstStyle/>
                    <a:p>
                      <a:pPr algn="r" fontAlgn="b"/>
                      <a:r>
                        <a:rPr lang="en-GB" sz="800" b="0" i="0" u="none" strike="noStrike">
                          <a:solidFill>
                            <a:srgbClr val="C00000"/>
                          </a:solidFill>
                          <a:effectLst/>
                          <a:latin typeface="+mn-lt"/>
                        </a:rPr>
                        <a:t>-9.4</a:t>
                      </a:r>
                    </a:p>
                  </a:txBody>
                  <a:tcPr marL="0" marR="45720" marT="0" marB="0" anchor="ctr">
                    <a:noFill/>
                  </a:tcPr>
                </a:tc>
                <a:tc>
                  <a:txBody>
                    <a:bodyPr/>
                    <a:lstStyle/>
                    <a:p>
                      <a:pPr algn="r" fontAlgn="b"/>
                      <a:r>
                        <a:rPr lang="en-GB" sz="800" b="0" i="0" u="none" strike="noStrike">
                          <a:solidFill>
                            <a:srgbClr val="C00000"/>
                          </a:solidFill>
                          <a:effectLst/>
                          <a:latin typeface="+mn-lt"/>
                        </a:rPr>
                        <a:t>-6.6</a:t>
                      </a:r>
                    </a:p>
                  </a:txBody>
                  <a:tcPr marL="0" marR="45720" marT="0" marB="0" anchor="ctr">
                    <a:noFill/>
                  </a:tcPr>
                </a:tc>
                <a:tc>
                  <a:txBody>
                    <a:bodyPr/>
                    <a:lstStyle/>
                    <a:p>
                      <a:pPr algn="r" fontAlgn="b"/>
                      <a:r>
                        <a:rPr lang="en-GB" sz="800" b="0" i="0" u="none" strike="noStrike">
                          <a:solidFill>
                            <a:srgbClr val="C00000"/>
                          </a:solidFill>
                          <a:effectLst/>
                          <a:latin typeface="+mn-lt"/>
                        </a:rPr>
                        <a:t>-10.2</a:t>
                      </a:r>
                    </a:p>
                  </a:txBody>
                  <a:tcPr marL="0" marR="45720" marT="0" marB="0" anchor="ctr">
                    <a:noFill/>
                  </a:tcPr>
                </a:tc>
                <a:tc>
                  <a:txBody>
                    <a:bodyPr/>
                    <a:lstStyle/>
                    <a:p>
                      <a:pPr algn="r" fontAlgn="b"/>
                      <a:r>
                        <a:rPr lang="en-GB" sz="800" b="0" i="0" u="none" strike="noStrike">
                          <a:solidFill>
                            <a:srgbClr val="C00000"/>
                          </a:solidFill>
                          <a:effectLst/>
                          <a:latin typeface="+mn-lt"/>
                        </a:rPr>
                        <a:t>-9.8</a:t>
                      </a:r>
                    </a:p>
                  </a:txBody>
                  <a:tcPr marL="0" marR="45720" marT="0" marB="0" anchor="ctr">
                    <a:noFill/>
                  </a:tcPr>
                </a:tc>
                <a:tc>
                  <a:txBody>
                    <a:bodyPr/>
                    <a:lstStyle/>
                    <a:p>
                      <a:pPr algn="r" fontAlgn="b"/>
                      <a:r>
                        <a:rPr lang="en-GB" sz="800" b="0" i="0" u="none" strike="noStrike">
                          <a:solidFill>
                            <a:srgbClr val="C00000"/>
                          </a:solidFill>
                          <a:effectLst/>
                          <a:latin typeface="+mn-lt"/>
                        </a:rPr>
                        <a:t>-8.9</a:t>
                      </a:r>
                    </a:p>
                  </a:txBody>
                  <a:tcPr marL="0" marR="45720" marT="0" marB="0" anchor="ctr">
                    <a:noFill/>
                  </a:tcPr>
                </a:tc>
                <a:extLst>
                  <a:ext uri="{0D108BD9-81ED-4DB2-BD59-A6C34878D82A}">
                    <a16:rowId xmlns:a16="http://schemas.microsoft.com/office/drawing/2014/main" val="2582053661"/>
                  </a:ext>
                </a:extLst>
              </a:tr>
              <a:tr h="176219">
                <a:tc>
                  <a:txBody>
                    <a:bodyPr/>
                    <a:lstStyle/>
                    <a:p>
                      <a:pPr algn="l" fontAlgn="b"/>
                      <a:r>
                        <a:rPr lang="en-GB" sz="800" b="0" i="0" u="none" strike="noStrike" kern="1200">
                          <a:solidFill>
                            <a:srgbClr val="000000"/>
                          </a:solidFill>
                          <a:effectLst/>
                          <a:latin typeface="+mn-lt"/>
                          <a:ea typeface="+mn-ea"/>
                          <a:cs typeface="+mn-cs"/>
                        </a:rPr>
                        <a:t>Australia</a:t>
                      </a:r>
                    </a:p>
                  </a:txBody>
                  <a:tcPr marL="46800" marR="7168" marT="7168" marB="0" anchor="ctr">
                    <a:noFill/>
                  </a:tcPr>
                </a:tc>
                <a:tc>
                  <a:txBody>
                    <a:bodyPr/>
                    <a:lstStyle/>
                    <a:p>
                      <a:pPr algn="r" fontAlgn="b"/>
                      <a:r>
                        <a:rPr lang="en-GB" sz="800" b="0" i="0" u="none" strike="noStrike">
                          <a:solidFill>
                            <a:srgbClr val="C00000"/>
                          </a:solidFill>
                          <a:effectLst/>
                          <a:latin typeface="+mn-lt"/>
                        </a:rPr>
                        <a:t>-0.1</a:t>
                      </a:r>
                    </a:p>
                  </a:txBody>
                  <a:tcPr marL="0" marR="45720" marT="0" marB="0" anchor="ctr">
                    <a:noFill/>
                  </a:tcPr>
                </a:tc>
                <a:tc>
                  <a:txBody>
                    <a:bodyPr/>
                    <a:lstStyle/>
                    <a:p>
                      <a:pPr algn="r" fontAlgn="b"/>
                      <a:r>
                        <a:rPr lang="en-GB" sz="800" b="0" i="0" u="none" strike="noStrike">
                          <a:solidFill>
                            <a:srgbClr val="C00000"/>
                          </a:solidFill>
                          <a:effectLst/>
                          <a:latin typeface="+mn-lt"/>
                        </a:rPr>
                        <a:t>-30.2</a:t>
                      </a:r>
                    </a:p>
                  </a:txBody>
                  <a:tcPr marL="0" marR="45720" marT="0" marB="0" anchor="ctr">
                    <a:noFill/>
                  </a:tcPr>
                </a:tc>
                <a:tc>
                  <a:txBody>
                    <a:bodyPr/>
                    <a:lstStyle/>
                    <a:p>
                      <a:pPr algn="r" fontAlgn="b"/>
                      <a:r>
                        <a:rPr lang="en-GB" sz="800" b="0" i="0" u="none" strike="noStrike">
                          <a:solidFill>
                            <a:srgbClr val="C00000"/>
                          </a:solidFill>
                          <a:effectLst/>
                          <a:latin typeface="+mn-lt"/>
                        </a:rPr>
                        <a:t>-23.2</a:t>
                      </a:r>
                    </a:p>
                  </a:txBody>
                  <a:tcPr marL="0" marR="45720" marT="0" marB="0" anchor="ctr">
                    <a:noFill/>
                  </a:tcPr>
                </a:tc>
                <a:tc>
                  <a:txBody>
                    <a:bodyPr/>
                    <a:lstStyle/>
                    <a:p>
                      <a:pPr algn="r" fontAlgn="b"/>
                      <a:r>
                        <a:rPr lang="en-GB" sz="800" b="0" i="0" u="none" strike="noStrike">
                          <a:solidFill>
                            <a:srgbClr val="C00000"/>
                          </a:solidFill>
                          <a:effectLst/>
                          <a:latin typeface="+mn-lt"/>
                        </a:rPr>
                        <a:t>-16.3</a:t>
                      </a:r>
                    </a:p>
                  </a:txBody>
                  <a:tcPr marL="0" marR="45720" marT="0" marB="0" anchor="ctr">
                    <a:noFill/>
                  </a:tcPr>
                </a:tc>
                <a:tc>
                  <a:txBody>
                    <a:bodyPr/>
                    <a:lstStyle/>
                    <a:p>
                      <a:pPr algn="r" fontAlgn="b"/>
                      <a:r>
                        <a:rPr lang="en-GB" sz="800" b="0" i="0" u="none" strike="noStrike">
                          <a:solidFill>
                            <a:srgbClr val="C00000"/>
                          </a:solidFill>
                          <a:effectLst/>
                          <a:latin typeface="+mn-lt"/>
                        </a:rPr>
                        <a:t>-10.6</a:t>
                      </a:r>
                    </a:p>
                  </a:txBody>
                  <a:tcPr marL="0" marR="45720" marT="0" marB="0" anchor="ctr">
                    <a:noFill/>
                  </a:tcPr>
                </a:tc>
                <a:extLst>
                  <a:ext uri="{0D108BD9-81ED-4DB2-BD59-A6C34878D82A}">
                    <a16:rowId xmlns:a16="http://schemas.microsoft.com/office/drawing/2014/main" val="4171606088"/>
                  </a:ext>
                </a:extLst>
              </a:tr>
            </a:tbl>
          </a:graphicData>
        </a:graphic>
      </p:graphicFrame>
      <p:sp>
        <p:nvSpPr>
          <p:cNvPr id="35" name="TextBox 34">
            <a:extLst>
              <a:ext uri="{FF2B5EF4-FFF2-40B4-BE49-F238E27FC236}">
                <a16:creationId xmlns:a16="http://schemas.microsoft.com/office/drawing/2014/main" id="{98AA87C7-C326-CA0D-8CE5-BC9A1AA0AC3E}"/>
              </a:ext>
            </a:extLst>
          </p:cNvPr>
          <p:cNvSpPr txBox="1"/>
          <p:nvPr/>
        </p:nvSpPr>
        <p:spPr bwMode="auto">
          <a:xfrm>
            <a:off x="552794" y="5540736"/>
            <a:ext cx="2762250"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000" b="1" i="0" u="none" strike="noStrike" kern="1200" cap="none" spc="0" normalizeH="0" baseline="0" noProof="0">
                <a:ln>
                  <a:noFill/>
                </a:ln>
                <a:solidFill>
                  <a:prstClr val="black"/>
                </a:solidFill>
                <a:effectLst/>
                <a:uLnTx/>
                <a:uFillTx/>
                <a:latin typeface="Arial"/>
                <a:cs typeface="Arial" pitchFamily="34" charset="0"/>
              </a:rPr>
              <a:t>Changes in Yield (bps) Since </a:t>
            </a:r>
            <a:r>
              <a:rPr lang="en-US" sz="1000" b="1">
                <a:solidFill>
                  <a:prstClr val="black"/>
                </a:solidFill>
                <a:latin typeface="Arial"/>
                <a:cs typeface="Arial" pitchFamily="34" charset="0"/>
              </a:rPr>
              <a:t>3</a:t>
            </a:r>
            <a:r>
              <a:rPr kumimoji="0" lang="en-US" sz="1000" b="1" i="0" u="none" strike="noStrike" kern="1200" cap="none" spc="0" normalizeH="0" baseline="0" noProof="0">
                <a:ln>
                  <a:noFill/>
                </a:ln>
                <a:solidFill>
                  <a:prstClr val="black"/>
                </a:solidFill>
                <a:effectLst/>
                <a:uLnTx/>
                <a:uFillTx/>
                <a:latin typeface="Arial"/>
                <a:cs typeface="Arial" pitchFamily="34" charset="0"/>
              </a:rPr>
              <a:t>/31/2026</a:t>
            </a:r>
          </a:p>
        </p:txBody>
      </p:sp>
      <p:graphicFrame>
        <p:nvGraphicFramePr>
          <p:cNvPr id="37" name="Table 13">
            <a:extLst>
              <a:ext uri="{FF2B5EF4-FFF2-40B4-BE49-F238E27FC236}">
                <a16:creationId xmlns:a16="http://schemas.microsoft.com/office/drawing/2014/main" id="{2007B107-EB59-C7EF-4289-7AEDABDBDA5F}"/>
              </a:ext>
            </a:extLst>
          </p:cNvPr>
          <p:cNvGraphicFramePr>
            <a:graphicFrameLocks noGrp="1"/>
          </p:cNvGraphicFramePr>
          <p:nvPr/>
        </p:nvGraphicFramePr>
        <p:xfrm>
          <a:off x="3480808" y="1805162"/>
          <a:ext cx="2802835" cy="282575"/>
        </p:xfrm>
        <a:graphic>
          <a:graphicData uri="http://schemas.openxmlformats.org/drawingml/2006/table">
            <a:tbl>
              <a:tblPr firstRow="1" bandRow="1">
                <a:tableStyleId>{2D5ABB26-0587-4C30-8999-92F81FD0307C}</a:tableStyleId>
              </a:tblPr>
              <a:tblGrid>
                <a:gridCol w="2802835">
                  <a:extLst>
                    <a:ext uri="{9D8B030D-6E8A-4147-A177-3AD203B41FA5}">
                      <a16:colId xmlns:a16="http://schemas.microsoft.com/office/drawing/2014/main" val="3209465546"/>
                    </a:ext>
                  </a:extLst>
                </a:gridCol>
              </a:tblGrid>
              <a:tr h="282575">
                <a:tc>
                  <a:txBody>
                    <a:bodyPr/>
                    <a:lstStyle/>
                    <a:p>
                      <a:pPr algn="l"/>
                      <a:r>
                        <a:rPr kumimoji="0" lang="en-US" sz="1050" b="1" i="0" u="none" strike="noStrike" kern="1200" cap="none" spc="0" normalizeH="0" baseline="0" noProof="0">
                          <a:ln>
                            <a:noFill/>
                          </a:ln>
                          <a:solidFill>
                            <a:srgbClr val="000000"/>
                          </a:solidFill>
                          <a:effectLst/>
                          <a:uLnTx/>
                          <a:uFillTx/>
                          <a:latin typeface="+mn-lt"/>
                          <a:ea typeface="+mn-ea"/>
                          <a:cs typeface="Arial" pitchFamily="34" charset="0"/>
                        </a:rPr>
                        <a:t>US</a:t>
                      </a:r>
                      <a:endParaRPr lang="en-US" sz="1050"/>
                    </a:p>
                  </a:txBody>
                  <a:tcPr marL="45720" marR="45720" anchor="b">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764498858"/>
                  </a:ext>
                </a:extLst>
              </a:tr>
            </a:tbl>
          </a:graphicData>
        </a:graphic>
      </p:graphicFrame>
      <p:graphicFrame>
        <p:nvGraphicFramePr>
          <p:cNvPr id="38" name="Table 37">
            <a:extLst>
              <a:ext uri="{FF2B5EF4-FFF2-40B4-BE49-F238E27FC236}">
                <a16:creationId xmlns:a16="http://schemas.microsoft.com/office/drawing/2014/main" id="{68BF91B0-3A10-D31C-5860-06E75E77BA8E}"/>
              </a:ext>
            </a:extLst>
          </p:cNvPr>
          <p:cNvGraphicFramePr>
            <a:graphicFrameLocks noGrp="1"/>
          </p:cNvGraphicFramePr>
          <p:nvPr/>
        </p:nvGraphicFramePr>
        <p:xfrm>
          <a:off x="6662986" y="1805162"/>
          <a:ext cx="2802835" cy="282575"/>
        </p:xfrm>
        <a:graphic>
          <a:graphicData uri="http://schemas.openxmlformats.org/drawingml/2006/table">
            <a:tbl>
              <a:tblPr firstRow="1" bandRow="1">
                <a:tableStyleId>{2D5ABB26-0587-4C30-8999-92F81FD0307C}</a:tableStyleId>
              </a:tblPr>
              <a:tblGrid>
                <a:gridCol w="2802835">
                  <a:extLst>
                    <a:ext uri="{9D8B030D-6E8A-4147-A177-3AD203B41FA5}">
                      <a16:colId xmlns:a16="http://schemas.microsoft.com/office/drawing/2014/main" val="3209465546"/>
                    </a:ext>
                  </a:extLst>
                </a:gridCol>
              </a:tblGrid>
              <a:tr h="282575">
                <a:tc>
                  <a:txBody>
                    <a:bodyPr/>
                    <a:lstStyle/>
                    <a:p>
                      <a:pPr algn="l"/>
                      <a:r>
                        <a:rPr kumimoji="0" lang="en-US" sz="1050" b="1" i="0" u="none" strike="noStrike" kern="1200" cap="none" spc="0" normalizeH="0" baseline="0" noProof="0">
                          <a:ln>
                            <a:noFill/>
                          </a:ln>
                          <a:solidFill>
                            <a:srgbClr val="000000"/>
                          </a:solidFill>
                          <a:effectLst/>
                          <a:uLnTx/>
                          <a:uFillTx/>
                          <a:latin typeface="+mn-lt"/>
                          <a:ea typeface="+mn-ea"/>
                          <a:cs typeface="Arial" pitchFamily="34" charset="0"/>
                        </a:rPr>
                        <a:t>UK</a:t>
                      </a:r>
                      <a:endParaRPr lang="en-US" sz="1050"/>
                    </a:p>
                  </a:txBody>
                  <a:tcPr marL="45720" marR="45720" anchor="b">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764498858"/>
                  </a:ext>
                </a:extLst>
              </a:tr>
            </a:tbl>
          </a:graphicData>
        </a:graphic>
      </p:graphicFrame>
      <p:graphicFrame>
        <p:nvGraphicFramePr>
          <p:cNvPr id="39" name="Table 13">
            <a:extLst>
              <a:ext uri="{FF2B5EF4-FFF2-40B4-BE49-F238E27FC236}">
                <a16:creationId xmlns:a16="http://schemas.microsoft.com/office/drawing/2014/main" id="{7711D65F-B919-7E5C-3E07-5F64602E481C}"/>
              </a:ext>
            </a:extLst>
          </p:cNvPr>
          <p:cNvGraphicFramePr>
            <a:graphicFrameLocks noGrp="1"/>
          </p:cNvGraphicFramePr>
          <p:nvPr/>
        </p:nvGraphicFramePr>
        <p:xfrm>
          <a:off x="3487434" y="3574327"/>
          <a:ext cx="2802835" cy="282575"/>
        </p:xfrm>
        <a:graphic>
          <a:graphicData uri="http://schemas.openxmlformats.org/drawingml/2006/table">
            <a:tbl>
              <a:tblPr firstRow="1" bandRow="1">
                <a:tableStyleId>{2D5ABB26-0587-4C30-8999-92F81FD0307C}</a:tableStyleId>
              </a:tblPr>
              <a:tblGrid>
                <a:gridCol w="2802835">
                  <a:extLst>
                    <a:ext uri="{9D8B030D-6E8A-4147-A177-3AD203B41FA5}">
                      <a16:colId xmlns:a16="http://schemas.microsoft.com/office/drawing/2014/main" val="3209465546"/>
                    </a:ext>
                  </a:extLst>
                </a:gridCol>
              </a:tblGrid>
              <a:tr h="282575">
                <a:tc>
                  <a:txBody>
                    <a:bodyPr/>
                    <a:lstStyle/>
                    <a:p>
                      <a:pPr algn="l"/>
                      <a:r>
                        <a:rPr kumimoji="0" lang="en-US" sz="1050" b="1" i="0" u="none" strike="noStrike" kern="1200" cap="none" spc="0" normalizeH="0" baseline="0" noProof="0">
                          <a:ln>
                            <a:noFill/>
                          </a:ln>
                          <a:solidFill>
                            <a:srgbClr val="000000"/>
                          </a:solidFill>
                          <a:effectLst/>
                          <a:uLnTx/>
                          <a:uFillTx/>
                          <a:latin typeface="+mn-lt"/>
                          <a:ea typeface="+mn-ea"/>
                          <a:cs typeface="Arial" pitchFamily="34" charset="0"/>
                        </a:rPr>
                        <a:t>Germany</a:t>
                      </a:r>
                      <a:endParaRPr lang="en-US" sz="1050"/>
                    </a:p>
                  </a:txBody>
                  <a:tcPr marL="45720" marR="45720" anchor="b">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764498858"/>
                  </a:ext>
                </a:extLst>
              </a:tr>
            </a:tbl>
          </a:graphicData>
        </a:graphic>
      </p:graphicFrame>
      <p:graphicFrame>
        <p:nvGraphicFramePr>
          <p:cNvPr id="40" name="Table 13">
            <a:extLst>
              <a:ext uri="{FF2B5EF4-FFF2-40B4-BE49-F238E27FC236}">
                <a16:creationId xmlns:a16="http://schemas.microsoft.com/office/drawing/2014/main" id="{33128AC4-42B8-7BD9-BD08-102D841CB89C}"/>
              </a:ext>
            </a:extLst>
          </p:cNvPr>
          <p:cNvGraphicFramePr>
            <a:graphicFrameLocks noGrp="1"/>
          </p:cNvGraphicFramePr>
          <p:nvPr/>
        </p:nvGraphicFramePr>
        <p:xfrm>
          <a:off x="6662986" y="3574327"/>
          <a:ext cx="2802835" cy="282575"/>
        </p:xfrm>
        <a:graphic>
          <a:graphicData uri="http://schemas.openxmlformats.org/drawingml/2006/table">
            <a:tbl>
              <a:tblPr firstRow="1" bandRow="1">
                <a:tableStyleId>{2D5ABB26-0587-4C30-8999-92F81FD0307C}</a:tableStyleId>
              </a:tblPr>
              <a:tblGrid>
                <a:gridCol w="2802835">
                  <a:extLst>
                    <a:ext uri="{9D8B030D-6E8A-4147-A177-3AD203B41FA5}">
                      <a16:colId xmlns:a16="http://schemas.microsoft.com/office/drawing/2014/main" val="3209465546"/>
                    </a:ext>
                  </a:extLst>
                </a:gridCol>
              </a:tblGrid>
              <a:tr h="282575">
                <a:tc>
                  <a:txBody>
                    <a:bodyPr/>
                    <a:lstStyle/>
                    <a:p>
                      <a:pPr algn="l"/>
                      <a:r>
                        <a:rPr kumimoji="0" lang="en-US" sz="1050" b="1" i="0" u="none" strike="noStrike" kern="1200" cap="none" spc="0" normalizeH="0" baseline="0" noProof="0">
                          <a:ln>
                            <a:noFill/>
                          </a:ln>
                          <a:solidFill>
                            <a:srgbClr val="000000"/>
                          </a:solidFill>
                          <a:effectLst/>
                          <a:uLnTx/>
                          <a:uFillTx/>
                          <a:latin typeface="+mn-lt"/>
                          <a:ea typeface="+mn-ea"/>
                          <a:cs typeface="Arial" pitchFamily="34" charset="0"/>
                        </a:rPr>
                        <a:t>Japan</a:t>
                      </a:r>
                      <a:endParaRPr lang="en-US" sz="1050"/>
                    </a:p>
                  </a:txBody>
                  <a:tcPr marL="45720" marR="45720" anchor="b">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764498858"/>
                  </a:ext>
                </a:extLst>
              </a:tr>
            </a:tbl>
          </a:graphicData>
        </a:graphic>
      </p:graphicFrame>
      <p:graphicFrame>
        <p:nvGraphicFramePr>
          <p:cNvPr id="41" name="Table 13">
            <a:extLst>
              <a:ext uri="{FF2B5EF4-FFF2-40B4-BE49-F238E27FC236}">
                <a16:creationId xmlns:a16="http://schemas.microsoft.com/office/drawing/2014/main" id="{AA984064-8239-CD1C-870F-016D278FCDF2}"/>
              </a:ext>
            </a:extLst>
          </p:cNvPr>
          <p:cNvGraphicFramePr>
            <a:graphicFrameLocks noGrp="1"/>
          </p:cNvGraphicFramePr>
          <p:nvPr/>
        </p:nvGraphicFramePr>
        <p:xfrm>
          <a:off x="3480808" y="5356744"/>
          <a:ext cx="2802835" cy="282575"/>
        </p:xfrm>
        <a:graphic>
          <a:graphicData uri="http://schemas.openxmlformats.org/drawingml/2006/table">
            <a:tbl>
              <a:tblPr firstRow="1" bandRow="1">
                <a:tableStyleId>{2D5ABB26-0587-4C30-8999-92F81FD0307C}</a:tableStyleId>
              </a:tblPr>
              <a:tblGrid>
                <a:gridCol w="2802835">
                  <a:extLst>
                    <a:ext uri="{9D8B030D-6E8A-4147-A177-3AD203B41FA5}">
                      <a16:colId xmlns:a16="http://schemas.microsoft.com/office/drawing/2014/main" val="3209465546"/>
                    </a:ext>
                  </a:extLst>
                </a:gridCol>
              </a:tblGrid>
              <a:tr h="282575">
                <a:tc>
                  <a:txBody>
                    <a:bodyPr/>
                    <a:lstStyle/>
                    <a:p>
                      <a:pPr algn="l"/>
                      <a:r>
                        <a:rPr kumimoji="0" lang="en-US" sz="1050" b="1" i="0" u="none" strike="noStrike" kern="1200" cap="none" spc="0" normalizeH="0" baseline="0" noProof="0">
                          <a:ln>
                            <a:noFill/>
                          </a:ln>
                          <a:solidFill>
                            <a:srgbClr val="000000"/>
                          </a:solidFill>
                          <a:effectLst/>
                          <a:uLnTx/>
                          <a:uFillTx/>
                          <a:latin typeface="+mn-lt"/>
                          <a:ea typeface="+mn-ea"/>
                          <a:cs typeface="Arial" pitchFamily="34" charset="0"/>
                        </a:rPr>
                        <a:t>Canada</a:t>
                      </a:r>
                      <a:endParaRPr lang="en-US" sz="1050"/>
                    </a:p>
                  </a:txBody>
                  <a:tcPr marL="45720" marR="45720" anchor="b">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764498858"/>
                  </a:ext>
                </a:extLst>
              </a:tr>
            </a:tbl>
          </a:graphicData>
        </a:graphic>
      </p:graphicFrame>
      <p:graphicFrame>
        <p:nvGraphicFramePr>
          <p:cNvPr id="42" name="Table 13">
            <a:extLst>
              <a:ext uri="{FF2B5EF4-FFF2-40B4-BE49-F238E27FC236}">
                <a16:creationId xmlns:a16="http://schemas.microsoft.com/office/drawing/2014/main" id="{7015B968-7755-685A-1DEF-DC8B326CF29C}"/>
              </a:ext>
            </a:extLst>
          </p:cNvPr>
          <p:cNvGraphicFramePr>
            <a:graphicFrameLocks noGrp="1"/>
          </p:cNvGraphicFramePr>
          <p:nvPr/>
        </p:nvGraphicFramePr>
        <p:xfrm>
          <a:off x="6669612" y="5356743"/>
          <a:ext cx="2802835" cy="282575"/>
        </p:xfrm>
        <a:graphic>
          <a:graphicData uri="http://schemas.openxmlformats.org/drawingml/2006/table">
            <a:tbl>
              <a:tblPr firstRow="1" bandRow="1">
                <a:tableStyleId>{2D5ABB26-0587-4C30-8999-92F81FD0307C}</a:tableStyleId>
              </a:tblPr>
              <a:tblGrid>
                <a:gridCol w="2802835">
                  <a:extLst>
                    <a:ext uri="{9D8B030D-6E8A-4147-A177-3AD203B41FA5}">
                      <a16:colId xmlns:a16="http://schemas.microsoft.com/office/drawing/2014/main" val="3209465546"/>
                    </a:ext>
                  </a:extLst>
                </a:gridCol>
              </a:tblGrid>
              <a:tr h="282575">
                <a:tc>
                  <a:txBody>
                    <a:bodyPr/>
                    <a:lstStyle/>
                    <a:p>
                      <a:pPr algn="l"/>
                      <a:r>
                        <a:rPr kumimoji="0" lang="en-US" sz="1050" b="1" i="0" u="none" strike="noStrike" kern="1200" cap="none" spc="0" normalizeH="0" baseline="0" noProof="0">
                          <a:ln>
                            <a:noFill/>
                          </a:ln>
                          <a:solidFill>
                            <a:srgbClr val="000000"/>
                          </a:solidFill>
                          <a:effectLst/>
                          <a:uLnTx/>
                          <a:uFillTx/>
                          <a:latin typeface="+mn-lt"/>
                          <a:ea typeface="+mn-ea"/>
                          <a:cs typeface="Arial" pitchFamily="34" charset="0"/>
                        </a:rPr>
                        <a:t>Australia</a:t>
                      </a:r>
                      <a:endParaRPr lang="en-US" sz="1050"/>
                    </a:p>
                  </a:txBody>
                  <a:tcPr marL="45720" marR="45720" anchor="b">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764498858"/>
                  </a:ext>
                </a:extLst>
              </a:tr>
            </a:tbl>
          </a:graphicData>
        </a:graphic>
      </p:graphicFrame>
      <p:graphicFrame>
        <p:nvGraphicFramePr>
          <p:cNvPr id="5" name="Chart 4">
            <a:extLst>
              <a:ext uri="{FF2B5EF4-FFF2-40B4-BE49-F238E27FC236}">
                <a16:creationId xmlns:a16="http://schemas.microsoft.com/office/drawing/2014/main" id="{9D260A31-A4B2-F350-6118-C88CE6A098E4}"/>
              </a:ext>
            </a:extLst>
          </p:cNvPr>
          <p:cNvGraphicFramePr/>
          <p:nvPr>
            <p:extLst>
              <p:ext uri="{D42A27DB-BD31-4B8C-83A1-F6EECF244321}">
                <p14:modId xmlns:p14="http://schemas.microsoft.com/office/powerpoint/2010/main" val="4080201662"/>
              </p:ext>
            </p:extLst>
          </p:nvPr>
        </p:nvGraphicFramePr>
        <p:xfrm>
          <a:off x="3505168" y="2171076"/>
          <a:ext cx="3108960" cy="13716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Chart 10">
            <a:extLst>
              <a:ext uri="{FF2B5EF4-FFF2-40B4-BE49-F238E27FC236}">
                <a16:creationId xmlns:a16="http://schemas.microsoft.com/office/drawing/2014/main" id="{6E5D4907-7B0C-2662-9690-F7BAE0AE45D7}"/>
              </a:ext>
            </a:extLst>
          </p:cNvPr>
          <p:cNvGraphicFramePr/>
          <p:nvPr>
            <p:extLst>
              <p:ext uri="{D42A27DB-BD31-4B8C-83A1-F6EECF244321}">
                <p14:modId xmlns:p14="http://schemas.microsoft.com/office/powerpoint/2010/main" val="1953390389"/>
              </p:ext>
            </p:extLst>
          </p:nvPr>
        </p:nvGraphicFramePr>
        <p:xfrm>
          <a:off x="3505168" y="5746292"/>
          <a:ext cx="3108960" cy="1371600"/>
        </p:xfrm>
        <a:graphic>
          <a:graphicData uri="http://schemas.openxmlformats.org/drawingml/2006/chart">
            <c:chart xmlns:c="http://schemas.openxmlformats.org/drawingml/2006/chart" xmlns:r="http://schemas.openxmlformats.org/officeDocument/2006/relationships" r:id="rId5"/>
          </a:graphicData>
        </a:graphic>
      </p:graphicFrame>
      <p:sp>
        <p:nvSpPr>
          <p:cNvPr id="17" name="Rectangle 16">
            <a:extLst>
              <a:ext uri="{FF2B5EF4-FFF2-40B4-BE49-F238E27FC236}">
                <a16:creationId xmlns:a16="http://schemas.microsoft.com/office/drawing/2014/main" id="{87F0C3F1-87F9-3F70-D0C6-E8CBA6BFCEE8}"/>
              </a:ext>
            </a:extLst>
          </p:cNvPr>
          <p:cNvSpPr/>
          <p:nvPr/>
        </p:nvSpPr>
        <p:spPr>
          <a:xfrm>
            <a:off x="-1336431" y="874207"/>
            <a:ext cx="1085222" cy="52186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1018228" rtl="0" eaLnBrk="1" latinLnBrk="0" hangingPunct="1">
              <a:defRPr sz="2000" kern="1200">
                <a:solidFill>
                  <a:srgbClr val="FFFFFF"/>
                </a:solidFill>
                <a:latin typeface="Arial"/>
                <a:ea typeface="+mn-ea"/>
                <a:cs typeface="+mn-cs"/>
              </a:defRPr>
            </a:lvl1pPr>
            <a:lvl2pPr marL="509115" algn="l" defTabSz="1018228" rtl="0" eaLnBrk="1" latinLnBrk="0" hangingPunct="1">
              <a:defRPr sz="2000" kern="1200">
                <a:solidFill>
                  <a:srgbClr val="FFFFFF"/>
                </a:solidFill>
                <a:latin typeface="Arial"/>
                <a:ea typeface="+mn-ea"/>
                <a:cs typeface="+mn-cs"/>
              </a:defRPr>
            </a:lvl2pPr>
            <a:lvl3pPr marL="1018228" algn="l" defTabSz="1018228" rtl="0" eaLnBrk="1" latinLnBrk="0" hangingPunct="1">
              <a:defRPr sz="2000" kern="1200">
                <a:solidFill>
                  <a:srgbClr val="FFFFFF"/>
                </a:solidFill>
                <a:latin typeface="Arial"/>
                <a:ea typeface="+mn-ea"/>
                <a:cs typeface="+mn-cs"/>
              </a:defRPr>
            </a:lvl3pPr>
            <a:lvl4pPr marL="1527344" algn="l" defTabSz="1018228" rtl="0" eaLnBrk="1" latinLnBrk="0" hangingPunct="1">
              <a:defRPr sz="2000" kern="1200">
                <a:solidFill>
                  <a:srgbClr val="FFFFFF"/>
                </a:solidFill>
                <a:latin typeface="Arial"/>
                <a:ea typeface="+mn-ea"/>
                <a:cs typeface="+mn-cs"/>
              </a:defRPr>
            </a:lvl4pPr>
            <a:lvl5pPr marL="2036458" algn="l" defTabSz="1018228" rtl="0" eaLnBrk="1" latinLnBrk="0" hangingPunct="1">
              <a:defRPr sz="2000" kern="1200">
                <a:solidFill>
                  <a:srgbClr val="FFFFFF"/>
                </a:solidFill>
                <a:latin typeface="Arial"/>
                <a:ea typeface="+mn-ea"/>
                <a:cs typeface="+mn-cs"/>
              </a:defRPr>
            </a:lvl5pPr>
            <a:lvl6pPr marL="2545574" algn="l" defTabSz="1018228" rtl="0" eaLnBrk="1" latinLnBrk="0" hangingPunct="1">
              <a:defRPr sz="2000" kern="1200">
                <a:solidFill>
                  <a:srgbClr val="FFFFFF"/>
                </a:solidFill>
                <a:latin typeface="Arial"/>
                <a:ea typeface="+mn-ea"/>
                <a:cs typeface="+mn-cs"/>
              </a:defRPr>
            </a:lvl6pPr>
            <a:lvl7pPr marL="3054686" algn="l" defTabSz="1018228" rtl="0" eaLnBrk="1" latinLnBrk="0" hangingPunct="1">
              <a:defRPr sz="2000" kern="1200">
                <a:solidFill>
                  <a:srgbClr val="FFFFFF"/>
                </a:solidFill>
                <a:latin typeface="Arial"/>
                <a:ea typeface="+mn-ea"/>
                <a:cs typeface="+mn-cs"/>
              </a:defRPr>
            </a:lvl7pPr>
            <a:lvl8pPr marL="3563802" algn="l" defTabSz="1018228" rtl="0" eaLnBrk="1" latinLnBrk="0" hangingPunct="1">
              <a:defRPr sz="2000" kern="1200">
                <a:solidFill>
                  <a:srgbClr val="FFFFFF"/>
                </a:solidFill>
                <a:latin typeface="Arial"/>
                <a:ea typeface="+mn-ea"/>
                <a:cs typeface="+mn-cs"/>
              </a:defRPr>
            </a:lvl8pPr>
            <a:lvl9pPr marL="4072914" algn="l" defTabSz="1018228" rtl="0" eaLnBrk="1" latinLnBrk="0" hangingPunct="1">
              <a:defRPr sz="2000" kern="1200">
                <a:solidFill>
                  <a:srgbClr val="FFFFFF"/>
                </a:solidFill>
                <a:latin typeface="Arial"/>
                <a:ea typeface="+mn-ea"/>
                <a:cs typeface="+mn-cs"/>
              </a:defRPr>
            </a:lvl9pPr>
          </a:lstStyle>
          <a:p>
            <a:pPr marL="0" marR="0" lvl="0" indent="0" algn="ctr" defTabSz="1018228" rtl="0" eaLnBrk="1" fontAlgn="auto" latinLnBrk="0" hangingPunct="1">
              <a:lnSpc>
                <a:spcPct val="100000"/>
              </a:lnSpc>
              <a:spcBef>
                <a:spcPct val="0"/>
              </a:spcBef>
              <a:spcAft>
                <a:spcPct val="0"/>
              </a:spcAft>
              <a:buClrTx/>
              <a:buSzTx/>
              <a:buFontTx/>
              <a:buNone/>
              <a:defRPr/>
            </a:pPr>
            <a:r>
              <a:rPr kumimoji="0" lang="en-US" sz="700" b="0" i="0" u="none" strike="noStrike" kern="1200" cap="none" spc="0" normalizeH="0" baseline="0" noProof="0">
                <a:ln>
                  <a:noFill/>
                </a:ln>
                <a:solidFill>
                  <a:prstClr val="white"/>
                </a:solidFill>
                <a:effectLst/>
                <a:uLnTx/>
                <a:uFillTx/>
                <a:latin typeface="Arial"/>
                <a:cs typeface="Arial"/>
              </a:rPr>
              <a:t>Use updater sheet and refresh links to update yield curves</a:t>
            </a:r>
          </a:p>
        </p:txBody>
      </p:sp>
      <p:graphicFrame>
        <p:nvGraphicFramePr>
          <p:cNvPr id="13" name="Chart 12">
            <a:extLst>
              <a:ext uri="{FF2B5EF4-FFF2-40B4-BE49-F238E27FC236}">
                <a16:creationId xmlns:a16="http://schemas.microsoft.com/office/drawing/2014/main" id="{01255671-84C7-46A5-AA2E-1EB7D01593AF}"/>
              </a:ext>
            </a:extLst>
          </p:cNvPr>
          <p:cNvGraphicFramePr/>
          <p:nvPr>
            <p:extLst>
              <p:ext uri="{D42A27DB-BD31-4B8C-83A1-F6EECF244321}">
                <p14:modId xmlns:p14="http://schemas.microsoft.com/office/powerpoint/2010/main" val="4260087748"/>
              </p:ext>
            </p:extLst>
          </p:nvPr>
        </p:nvGraphicFramePr>
        <p:xfrm>
          <a:off x="6724967" y="2171076"/>
          <a:ext cx="3108960" cy="13716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6" name="Chart 15">
            <a:extLst>
              <a:ext uri="{FF2B5EF4-FFF2-40B4-BE49-F238E27FC236}">
                <a16:creationId xmlns:a16="http://schemas.microsoft.com/office/drawing/2014/main" id="{531D5BFB-705E-4C92-A774-B337E94865E4}"/>
              </a:ext>
            </a:extLst>
          </p:cNvPr>
          <p:cNvGraphicFramePr/>
          <p:nvPr>
            <p:extLst>
              <p:ext uri="{D42A27DB-BD31-4B8C-83A1-F6EECF244321}">
                <p14:modId xmlns:p14="http://schemas.microsoft.com/office/powerpoint/2010/main" val="4054458819"/>
              </p:ext>
            </p:extLst>
          </p:nvPr>
        </p:nvGraphicFramePr>
        <p:xfrm>
          <a:off x="3558508" y="3958684"/>
          <a:ext cx="3108960" cy="137160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8" name="Chart 17">
            <a:extLst>
              <a:ext uri="{FF2B5EF4-FFF2-40B4-BE49-F238E27FC236}">
                <a16:creationId xmlns:a16="http://schemas.microsoft.com/office/drawing/2014/main" id="{51C282A4-B0A3-D2E8-F023-6189F17F3D9B}"/>
              </a:ext>
            </a:extLst>
          </p:cNvPr>
          <p:cNvGraphicFramePr/>
          <p:nvPr>
            <p:extLst>
              <p:ext uri="{D42A27DB-BD31-4B8C-83A1-F6EECF244321}">
                <p14:modId xmlns:p14="http://schemas.microsoft.com/office/powerpoint/2010/main" val="3302817429"/>
              </p:ext>
            </p:extLst>
          </p:nvPr>
        </p:nvGraphicFramePr>
        <p:xfrm>
          <a:off x="6724967" y="3958684"/>
          <a:ext cx="3108960" cy="137160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19" name="Chart 18">
            <a:extLst>
              <a:ext uri="{FF2B5EF4-FFF2-40B4-BE49-F238E27FC236}">
                <a16:creationId xmlns:a16="http://schemas.microsoft.com/office/drawing/2014/main" id="{E0165034-4081-589B-80E0-E1B628A51DBB}"/>
              </a:ext>
            </a:extLst>
          </p:cNvPr>
          <p:cNvGraphicFramePr/>
          <p:nvPr>
            <p:extLst>
              <p:ext uri="{D42A27DB-BD31-4B8C-83A1-F6EECF244321}">
                <p14:modId xmlns:p14="http://schemas.microsoft.com/office/powerpoint/2010/main" val="3055686105"/>
              </p:ext>
            </p:extLst>
          </p:nvPr>
        </p:nvGraphicFramePr>
        <p:xfrm>
          <a:off x="6724967" y="5746292"/>
          <a:ext cx="3108960" cy="1371600"/>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392888287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ssetID" descr="svtx:content/slide/@id">
            <a:extLst>
              <a:ext uri="{FF2B5EF4-FFF2-40B4-BE49-F238E27FC236}">
                <a16:creationId xmlns:a16="http://schemas.microsoft.com/office/drawing/2014/main" id="{B5B3D586-2BC3-46FA-AA6F-0442A410A21C}"/>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135208</a:t>
            </a:r>
          </a:p>
        </p:txBody>
      </p:sp>
      <p:sp>
        <p:nvSpPr>
          <p:cNvPr id="2" name="Title 1"/>
          <p:cNvSpPr>
            <a:spLocks noGrp="1"/>
          </p:cNvSpPr>
          <p:nvPr>
            <p:ph type="title"/>
          </p:nvPr>
        </p:nvSpPr>
        <p:spPr>
          <a:xfrm>
            <a:off x="529812" y="677016"/>
            <a:ext cx="9052560" cy="521864"/>
          </a:xfrm>
        </p:spPr>
        <p:txBody>
          <a:bodyPr/>
          <a:lstStyle/>
          <a:p>
            <a:r>
              <a:rPr lang="en-US"/>
              <a:t>Still on Track for a Good Year</a:t>
            </a:r>
          </a:p>
        </p:txBody>
      </p:sp>
      <p:sp>
        <p:nvSpPr>
          <p:cNvPr id="4" name="Text Placeholder 3"/>
          <p:cNvSpPr>
            <a:spLocks noGrp="1"/>
          </p:cNvSpPr>
          <p:nvPr>
            <p:ph type="body" sz="quarter" idx="14"/>
          </p:nvPr>
        </p:nvSpPr>
        <p:spPr>
          <a:xfrm>
            <a:off x="529813" y="1103265"/>
            <a:ext cx="8823326" cy="346075"/>
          </a:xfrm>
        </p:spPr>
        <p:txBody>
          <a:bodyPr/>
          <a:lstStyle/>
          <a:p>
            <a:r>
              <a:rPr lang="en-US" sz="1400"/>
              <a:t>2nd Quarter 2026</a:t>
            </a:r>
          </a:p>
          <a:p>
            <a:r>
              <a:rPr lang="en-US" sz="1400"/>
              <a:t>Wes Crill, PhD, Senior Client Solutions Director and Vice President, Dimensional Fund Advisors</a:t>
            </a:r>
          </a:p>
        </p:txBody>
      </p:sp>
      <p:pic>
        <p:nvPicPr>
          <p:cNvPr id="5" name="Picture Placeholder 4">
            <a:extLst>
              <a:ext uri="{FF2B5EF4-FFF2-40B4-BE49-F238E27FC236}">
                <a16:creationId xmlns:a16="http://schemas.microsoft.com/office/drawing/2014/main" id="{617E32CE-BF3A-489D-ACB9-750E5C017217}"/>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a:prstGeom prst="rect">
            <a:avLst/>
          </a:prstGeom>
        </p:spPr>
      </p:pic>
      <p:sp>
        <p:nvSpPr>
          <p:cNvPr id="9" name="Slide Number Placeholder 14">
            <a:extLst>
              <a:ext uri="{FF2B5EF4-FFF2-40B4-BE49-F238E27FC236}">
                <a16:creationId xmlns:a16="http://schemas.microsoft.com/office/drawing/2014/main" id="{AB65F3EF-A7B7-B58B-79B3-4444AA185182}"/>
              </a:ext>
            </a:extLst>
          </p:cNvPr>
          <p:cNvSpPr>
            <a:spLocks noGrp="1"/>
          </p:cNvSpPr>
          <p:nvPr>
            <p:ph type="sldNum" sz="quarter" idx="12"/>
          </p:nvPr>
        </p:nvSpPr>
        <p:spPr>
          <a:xfrm>
            <a:off x="9144000" y="7120615"/>
            <a:ext cx="492760" cy="413808"/>
          </a:xfrm>
        </p:spPr>
        <p:txBody>
          <a:bodyPr/>
          <a:lstStyle/>
          <a:p>
            <a:fld id="{66F6FF41-5833-4EBF-9145-362BCED2914A}" type="slidenum">
              <a:rPr lang="en-US" smtClean="0"/>
              <a:t>15</a:t>
            </a:fld>
            <a:endParaRPr lang="en-US"/>
          </a:p>
        </p:txBody>
      </p:sp>
      <p:sp>
        <p:nvSpPr>
          <p:cNvPr id="11" name="Text Placeholder 2">
            <a:extLst>
              <a:ext uri="{FF2B5EF4-FFF2-40B4-BE49-F238E27FC236}">
                <a16:creationId xmlns:a16="http://schemas.microsoft.com/office/drawing/2014/main" id="{57B15E0E-DEB9-7D48-870D-A058D8C8B3D6}"/>
              </a:ext>
            </a:extLst>
          </p:cNvPr>
          <p:cNvSpPr txBox="1">
            <a:spLocks/>
          </p:cNvSpPr>
          <p:nvPr/>
        </p:nvSpPr>
        <p:spPr>
          <a:xfrm>
            <a:off x="540290" y="2044996"/>
            <a:ext cx="3494435" cy="3873670"/>
          </a:xfrm>
          <a:prstGeom prst="rect">
            <a:avLst/>
          </a:prstGeom>
        </p:spPr>
        <p:txBody>
          <a:bodyPr vert="horz" lIns="91388" tIns="54833" rIns="91388" bIns="54833" numCol="1" spcCol="365760" rtlCol="0">
            <a:noAutofit/>
          </a:bodyPr>
          <a:lstStyle>
            <a:lvl1pPr marL="0" indent="0" algn="l" defTabSz="1018228" rtl="0" eaLnBrk="1" latinLnBrk="0" hangingPunct="1">
              <a:lnSpc>
                <a:spcPct val="110000"/>
              </a:lnSpc>
              <a:spcBef>
                <a:spcPct val="0"/>
              </a:spcBef>
              <a:spcAft>
                <a:spcPts val="900"/>
              </a:spcAft>
              <a:buFontTx/>
              <a:buNone/>
              <a:defRPr sz="950" kern="1200">
                <a:solidFill>
                  <a:schemeClr val="tx1"/>
                </a:solidFill>
                <a:latin typeface="Arial" pitchFamily="34" charset="0"/>
                <a:ea typeface="+mn-ea"/>
                <a:cs typeface="Arial" pitchFamily="34" charset="0"/>
              </a:defRPr>
            </a:lvl1pPr>
            <a:lvl2pPr marL="0" indent="0" algn="l" defTabSz="1018228" rtl="0" eaLnBrk="1" latinLnBrk="0" hangingPunct="1">
              <a:lnSpc>
                <a:spcPct val="110000"/>
              </a:lnSpc>
              <a:spcBef>
                <a:spcPts val="600"/>
              </a:spcBef>
              <a:spcAft>
                <a:spcPts val="300"/>
              </a:spcAft>
              <a:buFontTx/>
              <a:buNone/>
              <a:defRPr sz="1000" kern="1200" cap="all" baseline="0">
                <a:solidFill>
                  <a:schemeClr val="tx2"/>
                </a:solidFill>
                <a:latin typeface="Arial" pitchFamily="34" charset="0"/>
                <a:ea typeface="+mn-ea"/>
                <a:cs typeface="Arial" pitchFamily="34" charset="0"/>
              </a:defRPr>
            </a:lvl2pPr>
            <a:lvl3pPr marL="0" indent="0" algn="l" defTabSz="1018228" rtl="0" eaLnBrk="1" latinLnBrk="0" hangingPunct="1">
              <a:lnSpc>
                <a:spcPct val="140000"/>
              </a:lnSpc>
              <a:spcBef>
                <a:spcPct val="0"/>
              </a:spcBef>
              <a:spcAft>
                <a:spcPts val="1200"/>
              </a:spcAft>
              <a:buFontTx/>
              <a:buNone/>
              <a:defRPr sz="1100" kern="1200">
                <a:solidFill>
                  <a:schemeClr val="tx2"/>
                </a:solidFill>
                <a:latin typeface="Arial" pitchFamily="34" charset="0"/>
                <a:ea typeface="+mn-ea"/>
                <a:cs typeface="Arial" pitchFamily="34" charset="0"/>
              </a:defRPr>
            </a:lvl3pPr>
            <a:lvl4pPr marL="0" indent="0" algn="l" defTabSz="1018228" rtl="0" eaLnBrk="1" latinLnBrk="0" hangingPunct="1">
              <a:lnSpc>
                <a:spcPct val="110000"/>
              </a:lnSpc>
              <a:spcBef>
                <a:spcPct val="0"/>
              </a:spcBef>
              <a:buFontTx/>
              <a:buNone/>
              <a:defRPr sz="900" kern="1200">
                <a:solidFill>
                  <a:schemeClr val="tx2"/>
                </a:solidFill>
                <a:latin typeface="Arial" pitchFamily="34" charset="0"/>
                <a:ea typeface="+mn-ea"/>
                <a:cs typeface="Arial" pitchFamily="34" charset="0"/>
              </a:defRPr>
            </a:lvl4pPr>
            <a:lvl5pPr marL="0" indent="0" algn="l" defTabSz="1018228" rtl="0" eaLnBrk="1" latinLnBrk="0" hangingPunct="1">
              <a:lnSpc>
                <a:spcPct val="110000"/>
              </a:lnSpc>
              <a:spcBef>
                <a:spcPts val="599"/>
              </a:spcBef>
              <a:buFontTx/>
              <a:buNone/>
              <a:defRPr sz="11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nSpc>
                <a:spcPct val="120000"/>
              </a:lnSpc>
              <a:spcBef>
                <a:spcPts val="1000"/>
              </a:spcBef>
              <a:spcAft>
                <a:spcPts val="300"/>
              </a:spcAft>
            </a:pPr>
            <a:r>
              <a:rPr lang="en-US" sz="1000">
                <a:latin typeface="+mn-lt"/>
              </a:rPr>
              <a:t>I’ve said many times in this space that the secret to weathering market volatility is leaving your account statements unopened more often. This may have saved many investors from downing the antacids last Friday.</a:t>
            </a:r>
          </a:p>
          <a:p>
            <a:pPr>
              <a:lnSpc>
                <a:spcPct val="120000"/>
              </a:lnSpc>
              <a:spcBef>
                <a:spcPts val="1000"/>
              </a:spcBef>
              <a:spcAft>
                <a:spcPts val="300"/>
              </a:spcAft>
            </a:pPr>
            <a:r>
              <a:rPr lang="en-US" sz="1000">
                <a:latin typeface="+mn-lt"/>
              </a:rPr>
              <a:t>The S&amp;P 500 Index dropped 2.63% on June 5, placing it among the worst of the index’s daily returns over the past </a:t>
            </a:r>
            <a:br>
              <a:rPr lang="en-US" sz="1000">
                <a:latin typeface="+mn-lt"/>
              </a:rPr>
            </a:br>
            <a:r>
              <a:rPr lang="en-US" sz="1000">
                <a:latin typeface="+mn-lt"/>
              </a:rPr>
              <a:t>30 years.</a:t>
            </a:r>
            <a:r>
              <a:rPr lang="en-US" sz="1000" baseline="30000">
                <a:latin typeface="+mn-lt"/>
              </a:rPr>
              <a:t>1</a:t>
            </a:r>
            <a:r>
              <a:rPr lang="en-US" sz="1000">
                <a:latin typeface="+mn-lt"/>
              </a:rPr>
              <a:t> That stinks. But what doesn’t stink is zooming out and seeing how strong the index’s performance has been. A cumulative return of 8.4% is a good start to the year considering the longer-term annualized return has been 10.6%.</a:t>
            </a:r>
            <a:r>
              <a:rPr lang="en-US" sz="1000" baseline="30000">
                <a:latin typeface="+mn-lt"/>
              </a:rPr>
              <a:t>2</a:t>
            </a:r>
          </a:p>
          <a:p>
            <a:pPr>
              <a:lnSpc>
                <a:spcPct val="120000"/>
              </a:lnSpc>
              <a:spcBef>
                <a:spcPts val="1000"/>
              </a:spcBef>
              <a:spcAft>
                <a:spcPts val="300"/>
              </a:spcAft>
            </a:pPr>
            <a:r>
              <a:rPr lang="en-US" sz="1000">
                <a:latin typeface="+mn-lt"/>
              </a:rPr>
              <a:t>Most of us would have gladly signed up in advance for that type of performance over the first 112 trading days of 2026, especially if accompanied by the knowledge that we’d have an ongoing war as a backdrop. The ride has been bumpy, but that’s what distracts from the long-term view. If we had received the same cumulative return at a constant, smoothed delivery, imagine how thankful stock investors would be. And remember, tolerating the bumps is part of what earns you the equity premium.</a:t>
            </a:r>
          </a:p>
          <a:p>
            <a:pPr>
              <a:lnSpc>
                <a:spcPct val="120000"/>
              </a:lnSpc>
              <a:spcBef>
                <a:spcPts val="1000"/>
              </a:spcBef>
              <a:spcAft>
                <a:spcPts val="300"/>
              </a:spcAft>
            </a:pPr>
            <a:r>
              <a:rPr lang="en-US" sz="1000">
                <a:latin typeface="+mn-lt"/>
              </a:rPr>
              <a:t>So, sit back, ignore those pesky market update emails,</a:t>
            </a:r>
            <a:r>
              <a:rPr lang="en-US" sz="1000" baseline="30000">
                <a:latin typeface="+mn-lt"/>
              </a:rPr>
              <a:t>3</a:t>
            </a:r>
            <a:r>
              <a:rPr lang="en-US" sz="1000">
                <a:latin typeface="+mn-lt"/>
              </a:rPr>
              <a:t> and focus your attention on more important things, like catching up on </a:t>
            </a:r>
            <a:r>
              <a:rPr lang="en-US" sz="1000" i="1">
                <a:latin typeface="+mn-lt"/>
              </a:rPr>
              <a:t>Widow’s Bay </a:t>
            </a:r>
            <a:r>
              <a:rPr lang="en-US" sz="1000">
                <a:latin typeface="+mn-lt"/>
              </a:rPr>
              <a:t>episodes.</a:t>
            </a:r>
          </a:p>
        </p:txBody>
      </p:sp>
      <p:sp>
        <p:nvSpPr>
          <p:cNvPr id="13" name="Text Placeholder 2">
            <a:extLst>
              <a:ext uri="{FF2B5EF4-FFF2-40B4-BE49-F238E27FC236}">
                <a16:creationId xmlns:a16="http://schemas.microsoft.com/office/drawing/2014/main" id="{1A29E4D3-6B7F-B4BD-5C89-7C234F018ABB}"/>
              </a:ext>
            </a:extLst>
          </p:cNvPr>
          <p:cNvSpPr txBox="1"/>
          <p:nvPr/>
        </p:nvSpPr>
        <p:spPr>
          <a:xfrm>
            <a:off x="4563686" y="2155676"/>
            <a:ext cx="5073073" cy="800269"/>
          </a:xfrm>
          <a:prstGeom prst="rect">
            <a:avLst/>
          </a:prstGeom>
        </p:spPr>
        <p:txBody>
          <a:bodyPr vert="horz" lIns="91388" tIns="54833" rIns="91388" bIns="54833" numCol="1" spcCol="365760" rtlCol="0">
            <a:noAutofit/>
          </a:bodyPr>
          <a:lstStyle>
            <a:defPPr>
              <a:defRPr lang="en-US"/>
            </a:defPPr>
            <a:lvl1pPr marL="0" indent="0" algn="l" defTabSz="1018228" rtl="0" eaLnBrk="1" latinLnBrk="0" hangingPunct="1">
              <a:lnSpc>
                <a:spcPct val="110000"/>
              </a:lnSpc>
              <a:spcBef>
                <a:spcPct val="0"/>
              </a:spcBef>
              <a:spcAft>
                <a:spcPts val="900"/>
              </a:spcAft>
              <a:buFontTx/>
              <a:buNone/>
              <a:defRPr sz="950" kern="1200">
                <a:solidFill>
                  <a:schemeClr val="tx1"/>
                </a:solidFill>
                <a:latin typeface="Arial" pitchFamily="34" charset="0"/>
                <a:ea typeface="+mn-ea"/>
                <a:cs typeface="Arial" pitchFamily="34" charset="0"/>
              </a:defRPr>
            </a:lvl1pPr>
            <a:lvl2pPr marL="0" indent="0" algn="l" defTabSz="1018228" rtl="0" eaLnBrk="1" latinLnBrk="0" hangingPunct="1">
              <a:lnSpc>
                <a:spcPct val="110000"/>
              </a:lnSpc>
              <a:spcBef>
                <a:spcPts val="600"/>
              </a:spcBef>
              <a:spcAft>
                <a:spcPts val="300"/>
              </a:spcAft>
              <a:buFontTx/>
              <a:buNone/>
              <a:defRPr sz="1000" kern="1200" cap="all" baseline="0">
                <a:solidFill>
                  <a:schemeClr val="tx2"/>
                </a:solidFill>
                <a:latin typeface="Arial" pitchFamily="34" charset="0"/>
                <a:ea typeface="+mn-ea"/>
                <a:cs typeface="Arial" pitchFamily="34" charset="0"/>
              </a:defRPr>
            </a:lvl2pPr>
            <a:lvl3pPr marL="0" indent="0" algn="l" defTabSz="1018228" rtl="0" eaLnBrk="1" latinLnBrk="0" hangingPunct="1">
              <a:lnSpc>
                <a:spcPct val="140000"/>
              </a:lnSpc>
              <a:spcBef>
                <a:spcPct val="0"/>
              </a:spcBef>
              <a:spcAft>
                <a:spcPts val="1200"/>
              </a:spcAft>
              <a:buFontTx/>
              <a:buNone/>
              <a:defRPr sz="1100" kern="1200">
                <a:solidFill>
                  <a:schemeClr val="tx2"/>
                </a:solidFill>
                <a:latin typeface="Arial" pitchFamily="34" charset="0"/>
                <a:ea typeface="+mn-ea"/>
                <a:cs typeface="Arial" pitchFamily="34" charset="0"/>
              </a:defRPr>
            </a:lvl3pPr>
            <a:lvl4pPr marL="0" indent="0" algn="l" defTabSz="1018228" rtl="0" eaLnBrk="1" latinLnBrk="0" hangingPunct="1">
              <a:lnSpc>
                <a:spcPct val="110000"/>
              </a:lnSpc>
              <a:spcBef>
                <a:spcPct val="0"/>
              </a:spcBef>
              <a:buFontTx/>
              <a:buNone/>
              <a:defRPr sz="900" kern="1200">
                <a:solidFill>
                  <a:schemeClr val="tx2"/>
                </a:solidFill>
                <a:latin typeface="Arial" pitchFamily="34" charset="0"/>
                <a:ea typeface="+mn-ea"/>
                <a:cs typeface="Arial" pitchFamily="34" charset="0"/>
              </a:defRPr>
            </a:lvl4pPr>
            <a:lvl5pPr marL="0" indent="0" algn="l" defTabSz="1018228" rtl="0" eaLnBrk="1" latinLnBrk="0" hangingPunct="1">
              <a:lnSpc>
                <a:spcPct val="110000"/>
              </a:lnSpc>
              <a:spcBef>
                <a:spcPts val="599"/>
              </a:spcBef>
              <a:buFontTx/>
              <a:buNone/>
              <a:defRPr sz="11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nSpc>
                <a:spcPct val="120000"/>
              </a:lnSpc>
              <a:spcAft>
                <a:spcPct val="0"/>
              </a:spcAft>
            </a:pPr>
            <a:r>
              <a:rPr kumimoji="0" lang="en-US" sz="1050" b="1" i="0" u="none" strike="noStrike" kern="1200" cap="none" spc="90" normalizeH="0" baseline="0" noProof="0">
                <a:ln>
                  <a:noFill/>
                </a:ln>
                <a:solidFill>
                  <a:srgbClr val="000000"/>
                </a:solidFill>
                <a:effectLst/>
                <a:uLnTx/>
                <a:uFillTx/>
                <a:latin typeface="+mn-lt"/>
                <a:cs typeface="+mn-cs"/>
              </a:rPr>
              <a:t>S&amp;P 500 INDEX YEAR-TO-DATE AS OF JUNE 5, 2026</a:t>
            </a:r>
          </a:p>
        </p:txBody>
      </p:sp>
      <p:cxnSp>
        <p:nvCxnSpPr>
          <p:cNvPr id="15" name="Straight Connector 14">
            <a:extLst>
              <a:ext uri="{FF2B5EF4-FFF2-40B4-BE49-F238E27FC236}">
                <a16:creationId xmlns:a16="http://schemas.microsoft.com/office/drawing/2014/main" id="{398DC92D-4A1B-06B3-0E78-7836F06C9216}"/>
              </a:ext>
            </a:extLst>
          </p:cNvPr>
          <p:cNvCxnSpPr/>
          <p:nvPr/>
        </p:nvCxnSpPr>
        <p:spPr>
          <a:xfrm>
            <a:off x="4638502" y="2125598"/>
            <a:ext cx="4809744"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6" name="Text Placeholder 11">
            <a:extLst>
              <a:ext uri="{FF2B5EF4-FFF2-40B4-BE49-F238E27FC236}">
                <a16:creationId xmlns:a16="http://schemas.microsoft.com/office/drawing/2014/main" id="{2C2AABAF-D62C-89BD-75CF-BE2CC9C8A502}"/>
              </a:ext>
            </a:extLst>
          </p:cNvPr>
          <p:cNvSpPr>
            <a:spLocks noGrp="1"/>
          </p:cNvSpPr>
          <p:nvPr>
            <p:ph type="body" sz="quarter" idx="15"/>
          </p:nvPr>
        </p:nvSpPr>
        <p:spPr>
          <a:xfrm>
            <a:off x="529812" y="7134371"/>
            <a:ext cx="8529320" cy="400050"/>
          </a:xfrm>
        </p:spPr>
        <p:txBody>
          <a:bodyPr/>
          <a:lstStyle/>
          <a:p>
            <a:endParaRPr lang="en-US"/>
          </a:p>
        </p:txBody>
      </p:sp>
      <p:pic>
        <p:nvPicPr>
          <p:cNvPr id="17" name="Picture 16">
            <a:extLst>
              <a:ext uri="{FF2B5EF4-FFF2-40B4-BE49-F238E27FC236}">
                <a16:creationId xmlns:a16="http://schemas.microsoft.com/office/drawing/2014/main" id="{071154F8-7408-FA84-DD60-99F45F6D7A1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58096" y="2464567"/>
            <a:ext cx="4991232" cy="4043111"/>
          </a:xfrm>
          <a:prstGeom prst="rect">
            <a:avLst/>
          </a:prstGeom>
        </p:spPr>
      </p:pic>
    </p:spTree>
    <p:extLst>
      <p:ext uri="{BB962C8B-B14F-4D97-AF65-F5344CB8AC3E}">
        <p14:creationId xmlns:p14="http://schemas.microsoft.com/office/powerpoint/2010/main" val="2375021770"/>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ssetID" descr="svtx:content/slide/@id">
            <a:extLst>
              <a:ext uri="{FF2B5EF4-FFF2-40B4-BE49-F238E27FC236}">
                <a16:creationId xmlns:a16="http://schemas.microsoft.com/office/drawing/2014/main" id="{2587E60E-4EEE-BAA8-97B6-A5A6B9993671}"/>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135209</a:t>
            </a:r>
          </a:p>
        </p:txBody>
      </p:sp>
      <p:sp>
        <p:nvSpPr>
          <p:cNvPr id="14" name="Slide Number Placeholder 14">
            <a:extLst>
              <a:ext uri="{FF2B5EF4-FFF2-40B4-BE49-F238E27FC236}">
                <a16:creationId xmlns:a16="http://schemas.microsoft.com/office/drawing/2014/main" id="{8F33D129-1FF5-42ED-8B9E-6B38437C40AA}"/>
              </a:ext>
            </a:extLst>
          </p:cNvPr>
          <p:cNvSpPr>
            <a:spLocks noGrp="1"/>
          </p:cNvSpPr>
          <p:nvPr>
            <p:ph type="sldNum" sz="quarter" idx="12"/>
          </p:nvPr>
        </p:nvSpPr>
        <p:spPr/>
        <p:txBody>
          <a:bodyPr/>
          <a:lstStyle/>
          <a:p>
            <a:fld id="{66F6FF41-5833-4EBF-9145-362BCED2914A}" type="slidenum">
              <a:rPr lang="en-US" smtClean="0"/>
              <a:t>16</a:t>
            </a:fld>
            <a:endParaRPr lang="en-US"/>
          </a:p>
        </p:txBody>
      </p:sp>
      <p:pic>
        <p:nvPicPr>
          <p:cNvPr id="6" name="Picture Placeholder 5">
            <a:extLst>
              <a:ext uri="{FF2B5EF4-FFF2-40B4-BE49-F238E27FC236}">
                <a16:creationId xmlns:a16="http://schemas.microsoft.com/office/drawing/2014/main" id="{07720EB8-4CEE-61ED-F1ED-5BEEE97FDD36}"/>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a:prstGeom prst="rect">
            <a:avLst/>
          </a:prstGeom>
        </p:spPr>
      </p:pic>
      <p:sp>
        <p:nvSpPr>
          <p:cNvPr id="25" name="Text Placeholder 5">
            <a:extLst>
              <a:ext uri="{FF2B5EF4-FFF2-40B4-BE49-F238E27FC236}">
                <a16:creationId xmlns:a16="http://schemas.microsoft.com/office/drawing/2014/main" id="{9D9570AD-1E60-413D-974B-A337233AFC74}"/>
              </a:ext>
            </a:extLst>
          </p:cNvPr>
          <p:cNvSpPr>
            <a:spLocks noGrp="1"/>
          </p:cNvSpPr>
          <p:nvPr>
            <p:ph type="body" sz="quarter" idx="15"/>
          </p:nvPr>
        </p:nvSpPr>
        <p:spPr>
          <a:xfrm>
            <a:off x="529812" y="7088651"/>
            <a:ext cx="8529320" cy="400050"/>
          </a:xfrm>
        </p:spPr>
        <p:txBody>
          <a:bodyPr/>
          <a:lstStyle/>
          <a:p>
            <a:pPr lvl="0" defTabSz="1018824">
              <a:lnSpc>
                <a:spcPct val="95000"/>
              </a:lnSpc>
              <a:spcAft>
                <a:spcPts val="400"/>
              </a:spcAft>
              <a:defRPr/>
            </a:pPr>
            <a:endParaRPr lang="en-US" sz="1000" b="1">
              <a:solidFill>
                <a:srgbClr val="000000">
                  <a:lumMod val="75000"/>
                  <a:lumOff val="25000"/>
                </a:srgbClr>
              </a:solidFill>
            </a:endParaRPr>
          </a:p>
          <a:p>
            <a:pPr lvl="0" defTabSz="1018824">
              <a:lnSpc>
                <a:spcPct val="95000"/>
              </a:lnSpc>
              <a:spcAft>
                <a:spcPts val="400"/>
              </a:spcAft>
              <a:defRPr/>
            </a:pPr>
            <a:r>
              <a:rPr lang="en-US" sz="1000" b="1">
                <a:solidFill>
                  <a:srgbClr val="000000">
                    <a:lumMod val="75000"/>
                    <a:lumOff val="25000"/>
                  </a:srgbClr>
                </a:solidFill>
              </a:rPr>
              <a:t>Past performance is not a guarantee of future results. Actual investment returns may be lower.</a:t>
            </a:r>
          </a:p>
          <a:p>
            <a:pPr lvl="0" defTabSz="1018824">
              <a:lnSpc>
                <a:spcPct val="95000"/>
              </a:lnSpc>
              <a:spcAft>
                <a:spcPct val="0"/>
              </a:spcAft>
              <a:defRPr/>
            </a:pPr>
            <a:r>
              <a:rPr lang="en-US" sz="1000">
                <a:solidFill>
                  <a:srgbClr val="000000">
                    <a:lumMod val="75000"/>
                    <a:lumOff val="25000"/>
                  </a:srgbClr>
                </a:solidFill>
              </a:rPr>
              <a:t>1. Based on daily returns from June 10, 1996, to June 5, 2026.</a:t>
            </a:r>
          </a:p>
          <a:p>
            <a:pPr lvl="0" defTabSz="1018824">
              <a:lnSpc>
                <a:spcPct val="95000"/>
              </a:lnSpc>
              <a:spcAft>
                <a:spcPct val="0"/>
              </a:spcAft>
              <a:defRPr/>
            </a:pPr>
            <a:r>
              <a:rPr lang="en-US" sz="1000">
                <a:solidFill>
                  <a:srgbClr val="000000">
                    <a:lumMod val="75000"/>
                    <a:lumOff val="25000"/>
                  </a:srgbClr>
                </a:solidFill>
              </a:rPr>
              <a:t>2. Cumulative return is as of June 5, 2026. Long-term annualized return covers the period from January 1, 1996, to May 31, 2026.</a:t>
            </a:r>
          </a:p>
          <a:p>
            <a:pPr lvl="0" defTabSz="1018824">
              <a:lnSpc>
                <a:spcPct val="95000"/>
              </a:lnSpc>
              <a:spcAft>
                <a:spcPct val="0"/>
              </a:spcAft>
              <a:defRPr/>
            </a:pPr>
            <a:r>
              <a:rPr lang="en-US" sz="1000">
                <a:solidFill>
                  <a:srgbClr val="000000">
                    <a:lumMod val="75000"/>
                    <a:lumOff val="25000"/>
                  </a:srgbClr>
                </a:solidFill>
              </a:rPr>
              <a:t>3. Except </a:t>
            </a:r>
            <a:r>
              <a:rPr lang="en-US" sz="1000" i="1">
                <a:solidFill>
                  <a:srgbClr val="000000">
                    <a:lumMod val="75000"/>
                    <a:lumOff val="25000"/>
                  </a:srgbClr>
                </a:solidFill>
              </a:rPr>
              <a:t>Above the Fray.</a:t>
            </a:r>
            <a:endParaRPr lang="en-US" sz="1000">
              <a:solidFill>
                <a:srgbClr val="000000">
                  <a:lumMod val="75000"/>
                  <a:lumOff val="25000"/>
                </a:srgbClr>
              </a:solidFill>
            </a:endParaRPr>
          </a:p>
          <a:p>
            <a:pPr lvl="0" defTabSz="1018824">
              <a:lnSpc>
                <a:spcPct val="95000"/>
              </a:lnSpc>
              <a:spcBef>
                <a:spcPts val="600"/>
              </a:spcBef>
              <a:spcAft>
                <a:spcPct val="0"/>
              </a:spcAft>
              <a:defRPr/>
            </a:pPr>
            <a:r>
              <a:rPr lang="en-US" sz="1000" b="1">
                <a:solidFill>
                  <a:srgbClr val="000000">
                    <a:lumMod val="75000"/>
                    <a:lumOff val="25000"/>
                  </a:srgbClr>
                </a:solidFill>
              </a:rPr>
              <a:t>Glossary</a:t>
            </a:r>
          </a:p>
          <a:p>
            <a:pPr lvl="0" defTabSz="1018824">
              <a:lnSpc>
                <a:spcPct val="95000"/>
              </a:lnSpc>
              <a:spcAft>
                <a:spcPts val="400"/>
              </a:spcAft>
              <a:defRPr/>
            </a:pPr>
            <a:r>
              <a:rPr lang="en-US" sz="1000">
                <a:solidFill>
                  <a:srgbClr val="000000">
                    <a:lumMod val="75000"/>
                    <a:lumOff val="25000"/>
                  </a:srgbClr>
                </a:solidFill>
              </a:rPr>
              <a:t>Equity premium: The return difference between stocks and a risk-free asset, such as short-term Treasury bills.</a:t>
            </a:r>
            <a:endParaRPr lang="en-US" sz="1000" b="1">
              <a:solidFill>
                <a:srgbClr val="000000">
                  <a:lumMod val="75000"/>
                  <a:lumOff val="25000"/>
                </a:srgbClr>
              </a:solidFill>
            </a:endParaRPr>
          </a:p>
          <a:p>
            <a:pPr lvl="0" defTabSz="1018824">
              <a:lnSpc>
                <a:spcPct val="95000"/>
              </a:lnSpc>
              <a:spcBef>
                <a:spcPts val="600"/>
              </a:spcBef>
              <a:defRPr/>
            </a:pPr>
            <a:r>
              <a:rPr lang="en-US" sz="1000" b="1">
                <a:solidFill>
                  <a:srgbClr val="000000">
                    <a:lumMod val="75000"/>
                    <a:lumOff val="25000"/>
                  </a:srgbClr>
                </a:solidFill>
              </a:rPr>
              <a:t>Disclosures</a:t>
            </a:r>
          </a:p>
          <a:p>
            <a:pPr lvl="0" defTabSz="1018824">
              <a:lnSpc>
                <a:spcPct val="95000"/>
              </a:lnSpc>
              <a:spcAft>
                <a:spcPts val="400"/>
              </a:spcAft>
              <a:defRPr/>
            </a:pPr>
            <a:r>
              <a:rPr lang="en-US" sz="1000">
                <a:solidFill>
                  <a:srgbClr val="000000">
                    <a:lumMod val="75000"/>
                    <a:lumOff val="25000"/>
                  </a:srgbClr>
                </a:solidFill>
              </a:rPr>
              <a:t>All expressions of opinion are subject to change. This information is not meant to constitute investment advice, a recommendation of any securities product or investment strategy (including account type), or an offer of any services or products for sale, nor is it intended to provide a sufficient basis on which to make an investment decision. Investors should consult with a financial professional regarding their individual circumstances before making investment decisions.</a:t>
            </a:r>
          </a:p>
          <a:p>
            <a:pPr lvl="0" defTabSz="1018824">
              <a:lnSpc>
                <a:spcPct val="95000"/>
              </a:lnSpc>
              <a:spcAft>
                <a:spcPts val="400"/>
              </a:spcAft>
              <a:defRPr/>
            </a:pPr>
            <a:r>
              <a:rPr lang="en-US" sz="1000">
                <a:solidFill>
                  <a:srgbClr val="000000">
                    <a:lumMod val="75000"/>
                    <a:lumOff val="25000"/>
                  </a:srgbClr>
                </a:solidFill>
              </a:rPr>
              <a:t>The information in this material is intended for the recipient’s background information and use only. It is provided in good faith and without any warranty or representation as to accuracy or completeness. Information and opinions presented in this material have been obtained or derived from sources believed by Dimensional to be reliable, and Dimensional has reasonable grounds to believe that all factual information herein is true as at the date of this material. It does not constitute investment advice, a recommendation, or an offer of any services or products for sale and is not intended to provide a sufficient basis on which to make an investment decision. Before acting on any information in this document, you should consider whether it is appropriate for your particular circumstances and, if appropriate, seek professional advice. It is the responsibility of any persons wishing to make a purchase to inform themselves of and observe all applicable laws and regulations. Unauthorized reproduction or transmission of this material is strictly prohibited. Dimensional accepts no responsibility for loss arising from the use of the information contained herein.</a:t>
            </a:r>
          </a:p>
          <a:p>
            <a:pPr lvl="0" defTabSz="1018824">
              <a:lnSpc>
                <a:spcPct val="95000"/>
              </a:lnSpc>
              <a:spcAft>
                <a:spcPts val="400"/>
              </a:spcAft>
              <a:defRPr/>
            </a:pPr>
            <a:r>
              <a:rPr lang="en-US" sz="1000">
                <a:solidFill>
                  <a:srgbClr val="000000">
                    <a:lumMod val="75000"/>
                    <a:lumOff val="25000"/>
                  </a:srgbClr>
                </a:solidFill>
              </a:rPr>
              <a:t>This material is not directed at any person in any jurisdiction where the availability of this material is prohibited or would subject Dimensional or its products or services to any registration, licensing, or other such legal requirements within the jurisdiction.</a:t>
            </a:r>
          </a:p>
          <a:p>
            <a:pPr lvl="0" defTabSz="1018824">
              <a:lnSpc>
                <a:spcPct val="95000"/>
              </a:lnSpc>
              <a:spcAft>
                <a:spcPts val="400"/>
              </a:spcAft>
              <a:defRPr/>
            </a:pPr>
            <a:r>
              <a:rPr lang="en-US" sz="1000">
                <a:solidFill>
                  <a:srgbClr val="000000">
                    <a:lumMod val="75000"/>
                    <a:lumOff val="25000"/>
                  </a:srgbClr>
                </a:solidFill>
              </a:rPr>
              <a:t>“Dimensional” refers to the Dimensional separate but affiliated entities generally, rather than to one particular entity. These entities are Dimensional Fund Advisors LP, Dimensional Fund Advisors Ltd., Dimensional Ireland Limited, DFA Australia Limited, Dimensional Fund Advisors Canada ULC, Dimensional Fund Advisors Pte. Ltd., Dimensional Japan Ltd., and Dimensional Hong Kong Limited.</a:t>
            </a:r>
          </a:p>
          <a:p>
            <a:pPr marL="0" marR="0" lvl="0" indent="0" algn="l" defTabSz="1018824" rtl="0" eaLnBrk="1" fontAlgn="auto" latinLnBrk="0" hangingPunct="1">
              <a:lnSpc>
                <a:spcPct val="95000"/>
              </a:lnSpc>
              <a:spcBef>
                <a:spcPct val="0"/>
              </a:spcBef>
              <a:spcAft>
                <a:spcPts val="400"/>
              </a:spcAft>
              <a:buClrTx/>
              <a:buSzTx/>
              <a:buFont typeface="Arial" pitchFamily="34" charset="0"/>
              <a:buNone/>
              <a:defRPr/>
            </a:pPr>
            <a:r>
              <a:rPr kumimoji="0" lang="en-US" sz="1000" b="1" i="0" u="none" strike="noStrike" kern="1200" cap="none" spc="0" normalizeH="0" baseline="0" noProof="0">
                <a:ln>
                  <a:noFill/>
                </a:ln>
                <a:solidFill>
                  <a:srgbClr val="000000">
                    <a:lumMod val="75000"/>
                    <a:lumOff val="25000"/>
                  </a:srgbClr>
                </a:solidFill>
                <a:effectLst/>
                <a:uLnTx/>
                <a:uFillTx/>
                <a:latin typeface="Arial Narrow" panose="020B0606020202030204" pitchFamily="34" charset="0"/>
                <a:ea typeface="+mn-ea"/>
                <a:cs typeface="Arial" pitchFamily="34" charset="0"/>
              </a:rPr>
              <a:t>RISKS</a:t>
            </a:r>
          </a:p>
          <a:p>
            <a:pPr marL="0" marR="0" lvl="0" indent="0" algn="l" defTabSz="1018824" rtl="0" eaLnBrk="1" fontAlgn="auto" latinLnBrk="0" hangingPunct="1">
              <a:lnSpc>
                <a:spcPct val="95000"/>
              </a:lnSpc>
              <a:spcBef>
                <a:spcPct val="0"/>
              </a:spcBef>
              <a:spcAft>
                <a:spcPts val="400"/>
              </a:spcAft>
              <a:buClrTx/>
              <a:buSzTx/>
              <a:buFont typeface="Arial" pitchFamily="34" charset="0"/>
              <a:buNone/>
              <a:defRPr/>
            </a:pPr>
            <a:r>
              <a:rPr kumimoji="0" lang="en-US" sz="1000" b="1" i="0" u="none" strike="noStrike" kern="1200" cap="none" spc="0" normalizeH="0" baseline="0" noProof="0">
                <a:ln>
                  <a:noFill/>
                </a:ln>
                <a:solidFill>
                  <a:srgbClr val="000000">
                    <a:lumMod val="75000"/>
                    <a:lumOff val="25000"/>
                  </a:srgbClr>
                </a:solidFill>
                <a:effectLst/>
                <a:uLnTx/>
                <a:uFillTx/>
                <a:latin typeface="Arial Narrow" panose="020B0606020202030204" pitchFamily="34" charset="0"/>
                <a:ea typeface="+mn-ea"/>
                <a:cs typeface="Arial" pitchFamily="34" charset="0"/>
              </a:rPr>
              <a:t>Investments involve risks. The investment return and principal value of an investment may fluctuate so that an investor’s shares, when redeemed, may be worth more or less than their original value. Past performance is not a guarantee of future results. There is no guarantee strategies will be successful.</a:t>
            </a:r>
          </a:p>
          <a:p>
            <a:pPr marL="0" marR="0" lvl="0" indent="0" algn="l" defTabSz="1018824" rtl="0" eaLnBrk="1" fontAlgn="auto" latinLnBrk="0" hangingPunct="1">
              <a:lnSpc>
                <a:spcPct val="95000"/>
              </a:lnSpc>
              <a:spcBef>
                <a:spcPct val="0"/>
              </a:spcBef>
              <a:spcAft>
                <a:spcPct val="0"/>
              </a:spcAft>
              <a:buClrTx/>
              <a:buSzTx/>
              <a:buFont typeface="Arial" pitchFamily="34" charset="0"/>
              <a:buNone/>
              <a:defRPr/>
            </a:pPr>
            <a:r>
              <a:rPr kumimoji="0" lang="en-US" sz="1000" b="0" i="0" u="none" strike="noStrike" kern="1200" cap="none" spc="0" normalizeH="0" baseline="0" noProof="0">
                <a:ln>
                  <a:noFill/>
                </a:ln>
                <a:solidFill>
                  <a:srgbClr val="000000">
                    <a:lumMod val="75000"/>
                    <a:lumOff val="25000"/>
                  </a:srgbClr>
                </a:solidFill>
                <a:effectLst/>
                <a:uLnTx/>
                <a:uFillTx/>
                <a:latin typeface="Arial Narrow" panose="020B0606020202030204" pitchFamily="34" charset="0"/>
                <a:ea typeface="+mn-ea"/>
                <a:cs typeface="Arial" pitchFamily="34" charset="0"/>
              </a:rPr>
              <a:t>Dimensional Fund Advisors LP is an investment advisor registered with the Securities and Exchange Commission.</a:t>
            </a:r>
          </a:p>
          <a:p>
            <a:pPr marL="0" marR="0" lvl="0" indent="0" algn="l" defTabSz="1018824" rtl="0" eaLnBrk="1" fontAlgn="auto" latinLnBrk="0" hangingPunct="1">
              <a:lnSpc>
                <a:spcPct val="95000"/>
              </a:lnSpc>
              <a:spcBef>
                <a:spcPct val="0"/>
              </a:spcBef>
              <a:spcAft>
                <a:spcPct val="0"/>
              </a:spcAft>
              <a:buClrTx/>
              <a:buSzTx/>
              <a:buFont typeface="Arial" pitchFamily="34" charset="0"/>
              <a:buNone/>
              <a:defRPr/>
            </a:pPr>
            <a:r>
              <a:rPr kumimoji="0" lang="en-US" sz="1000" b="0" i="0" u="none" strike="noStrike" kern="1200" cap="none" spc="0" normalizeH="0" baseline="0" noProof="0">
                <a:ln>
                  <a:noFill/>
                </a:ln>
                <a:solidFill>
                  <a:srgbClr val="000000">
                    <a:lumMod val="75000"/>
                    <a:lumOff val="25000"/>
                  </a:srgbClr>
                </a:solidFill>
                <a:effectLst/>
                <a:uLnTx/>
                <a:uFillTx/>
                <a:latin typeface="Arial Narrow" panose="020B0606020202030204" pitchFamily="34" charset="0"/>
                <a:ea typeface="+mn-ea"/>
                <a:cs typeface="Arial" pitchFamily="34" charset="0"/>
              </a:rPr>
              <a:t>Investment products: • Not FDIC Insured • Not Bank Guaranteed • May Lose Value</a:t>
            </a:r>
          </a:p>
          <a:p>
            <a:pPr marL="0" marR="0" lvl="0" indent="0" algn="l" defTabSz="1018824" rtl="0" eaLnBrk="1" fontAlgn="auto" latinLnBrk="0" hangingPunct="1">
              <a:lnSpc>
                <a:spcPct val="95000"/>
              </a:lnSpc>
              <a:spcBef>
                <a:spcPct val="0"/>
              </a:spcBef>
              <a:spcAft>
                <a:spcPct val="0"/>
              </a:spcAft>
              <a:buClrTx/>
              <a:buSzTx/>
              <a:buFont typeface="Arial" pitchFamily="34" charset="0"/>
              <a:buNone/>
              <a:defRPr/>
            </a:pPr>
            <a:r>
              <a:rPr kumimoji="0" lang="en-US" sz="1000" b="0" i="0" u="none" strike="noStrike" kern="1200" cap="none" spc="0" normalizeH="0" baseline="0" noProof="0">
                <a:ln>
                  <a:noFill/>
                </a:ln>
                <a:solidFill>
                  <a:srgbClr val="000000">
                    <a:lumMod val="75000"/>
                    <a:lumOff val="25000"/>
                  </a:srgbClr>
                </a:solidFill>
                <a:effectLst/>
                <a:uLnTx/>
                <a:uFillTx/>
                <a:latin typeface="Arial Narrow" panose="020B0606020202030204" pitchFamily="34" charset="0"/>
                <a:ea typeface="+mn-ea"/>
                <a:cs typeface="Arial" pitchFamily="34" charset="0"/>
              </a:rPr>
              <a:t>Dimensional Fund Advisors does not have any bank affiliates.</a:t>
            </a:r>
          </a:p>
        </p:txBody>
      </p:sp>
      <p:sp>
        <p:nvSpPr>
          <p:cNvPr id="4" name="Text Placeholder 3"/>
          <p:cNvSpPr>
            <a:spLocks noGrp="1"/>
          </p:cNvSpPr>
          <p:nvPr>
            <p:ph type="body" sz="quarter" idx="14"/>
          </p:nvPr>
        </p:nvSpPr>
        <p:spPr>
          <a:xfrm>
            <a:off x="529813" y="1082851"/>
            <a:ext cx="8823326" cy="346075"/>
          </a:xfrm>
        </p:spPr>
        <p:txBody>
          <a:bodyPr/>
          <a:lstStyle/>
          <a:p>
            <a:r>
              <a:rPr lang="en-US"/>
              <a:t>(continued from page 15)</a:t>
            </a:r>
          </a:p>
        </p:txBody>
      </p:sp>
      <p:sp>
        <p:nvSpPr>
          <p:cNvPr id="5" name="Title 4">
            <a:extLst>
              <a:ext uri="{FF2B5EF4-FFF2-40B4-BE49-F238E27FC236}">
                <a16:creationId xmlns:a16="http://schemas.microsoft.com/office/drawing/2014/main" id="{4CCB54EE-3094-2F94-AAEF-04F71717F4AD}"/>
              </a:ext>
            </a:extLst>
          </p:cNvPr>
          <p:cNvSpPr>
            <a:spLocks noGrp="1"/>
          </p:cNvSpPr>
          <p:nvPr>
            <p:ph type="title"/>
          </p:nvPr>
        </p:nvSpPr>
        <p:spPr/>
        <p:txBody>
          <a:bodyPr/>
          <a:lstStyle/>
          <a:p>
            <a:r>
              <a:rPr lang="en-US"/>
              <a:t>Still on Track for a Good Year</a:t>
            </a:r>
          </a:p>
        </p:txBody>
      </p:sp>
    </p:spTree>
    <p:extLst>
      <p:ext uri="{BB962C8B-B14F-4D97-AF65-F5344CB8AC3E}">
        <p14:creationId xmlns:p14="http://schemas.microsoft.com/office/powerpoint/2010/main" val="610773765"/>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ssetID" descr="svtx:content/slide/@id">
            <a:extLst>
              <a:ext uri="{FF2B5EF4-FFF2-40B4-BE49-F238E27FC236}">
                <a16:creationId xmlns:a16="http://schemas.microsoft.com/office/drawing/2014/main" id="{E82A28F4-6BD7-49BA-FF1C-D12CDC5717B5}"/>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135210</a:t>
            </a:r>
          </a:p>
        </p:txBody>
      </p:sp>
      <p:sp>
        <p:nvSpPr>
          <p:cNvPr id="2" name="Title 1"/>
          <p:cNvSpPr>
            <a:spLocks noGrp="1"/>
          </p:cNvSpPr>
          <p:nvPr>
            <p:ph type="title"/>
          </p:nvPr>
        </p:nvSpPr>
        <p:spPr>
          <a:xfrm>
            <a:off x="520287" y="677016"/>
            <a:ext cx="9052560" cy="521864"/>
          </a:xfrm>
        </p:spPr>
        <p:txBody>
          <a:bodyPr/>
          <a:lstStyle/>
          <a:p>
            <a:r>
              <a:rPr lang="en-US"/>
              <a:t>Quarterly Market Review </a:t>
            </a:r>
          </a:p>
        </p:txBody>
      </p:sp>
      <p:sp>
        <p:nvSpPr>
          <p:cNvPr id="3" name="Slide Number Placeholder 2"/>
          <p:cNvSpPr>
            <a:spLocks noGrp="1"/>
          </p:cNvSpPr>
          <p:nvPr>
            <p:ph type="sldNum" sz="quarter" idx="12"/>
          </p:nvPr>
        </p:nvSpPr>
        <p:spPr/>
        <p:txBody>
          <a:bodyPr/>
          <a:lstStyle/>
          <a:p>
            <a:fld id="{66F6FF41-5833-4EBF-9145-362BCED2914A}" type="slidenum">
              <a:rPr lang="en-US" smtClean="0"/>
              <a:t>2</a:t>
            </a:fld>
            <a:endParaRPr lang="en-US"/>
          </a:p>
        </p:txBody>
      </p:sp>
      <p:pic>
        <p:nvPicPr>
          <p:cNvPr id="6" name="Picture Placeholder 5">
            <a:extLst>
              <a:ext uri="{FF2B5EF4-FFF2-40B4-BE49-F238E27FC236}">
                <a16:creationId xmlns:a16="http://schemas.microsoft.com/office/drawing/2014/main" id="{A58230D3-58ED-DAF8-3368-97849BA17F80}"/>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a:prstGeom prst="rect">
            <a:avLst/>
          </a:prstGeom>
        </p:spPr>
      </p:pic>
      <p:sp>
        <p:nvSpPr>
          <p:cNvPr id="13" name="Text Placeholder 12">
            <a:extLst>
              <a:ext uri="{FF2B5EF4-FFF2-40B4-BE49-F238E27FC236}">
                <a16:creationId xmlns:a16="http://schemas.microsoft.com/office/drawing/2014/main" id="{5BB2B357-9F4E-4020-8217-6B1C17E28E90}"/>
              </a:ext>
            </a:extLst>
          </p:cNvPr>
          <p:cNvSpPr>
            <a:spLocks noGrp="1"/>
          </p:cNvSpPr>
          <p:nvPr>
            <p:ph type="body" sz="quarter" idx="15"/>
          </p:nvPr>
        </p:nvSpPr>
        <p:spPr/>
        <p:txBody>
          <a:bodyPr/>
          <a:lstStyle/>
          <a:p>
            <a:endParaRPr lang="en-US"/>
          </a:p>
        </p:txBody>
      </p:sp>
      <p:sp>
        <p:nvSpPr>
          <p:cNvPr id="14" name="Text Placeholder 13"/>
          <p:cNvSpPr>
            <a:spLocks noGrp="1"/>
          </p:cNvSpPr>
          <p:nvPr>
            <p:ph type="body" sz="quarter" idx="17"/>
          </p:nvPr>
        </p:nvSpPr>
        <p:spPr>
          <a:xfrm>
            <a:off x="4702810" y="1738848"/>
            <a:ext cx="4121521" cy="5205079"/>
          </a:xfrm>
        </p:spPr>
        <p:txBody>
          <a:bodyPr/>
          <a:lstStyle/>
          <a:p>
            <a:pPr>
              <a:lnSpc>
                <a:spcPct val="130000"/>
              </a:lnSpc>
              <a:spcBef>
                <a:spcPts val="1000"/>
              </a:spcBef>
            </a:pPr>
            <a:r>
              <a:rPr lang="en-US"/>
              <a:t>Overview:</a:t>
            </a:r>
          </a:p>
          <a:p>
            <a:pPr lvl="1">
              <a:lnSpc>
                <a:spcPct val="100000"/>
              </a:lnSpc>
              <a:spcBef>
                <a:spcPts val="1100"/>
              </a:spcBef>
            </a:pPr>
            <a:r>
              <a:rPr lang="en-US"/>
              <a:t>Market Summary</a:t>
            </a:r>
          </a:p>
          <a:p>
            <a:pPr lvl="1">
              <a:lnSpc>
                <a:spcPct val="100000"/>
              </a:lnSpc>
              <a:spcBef>
                <a:spcPts val="1100"/>
              </a:spcBef>
            </a:pPr>
            <a:r>
              <a:rPr lang="en-US"/>
              <a:t>World Stock Market Performance	</a:t>
            </a:r>
          </a:p>
          <a:p>
            <a:pPr lvl="1">
              <a:lnSpc>
                <a:spcPct val="100000"/>
              </a:lnSpc>
              <a:spcBef>
                <a:spcPts val="1100"/>
              </a:spcBef>
            </a:pPr>
            <a:r>
              <a:rPr lang="en-US"/>
              <a:t>US Stocks	</a:t>
            </a:r>
          </a:p>
          <a:p>
            <a:pPr lvl="1">
              <a:lnSpc>
                <a:spcPct val="100000"/>
              </a:lnSpc>
              <a:spcBef>
                <a:spcPts val="1100"/>
              </a:spcBef>
            </a:pPr>
            <a:r>
              <a:rPr lang="en-US"/>
              <a:t>International Developed Stocks</a:t>
            </a:r>
          </a:p>
          <a:p>
            <a:pPr lvl="1">
              <a:lnSpc>
                <a:spcPct val="100000"/>
              </a:lnSpc>
              <a:spcBef>
                <a:spcPts val="1100"/>
              </a:spcBef>
            </a:pPr>
            <a:r>
              <a:rPr lang="en-US"/>
              <a:t>Emerging Markets Stocks</a:t>
            </a:r>
          </a:p>
          <a:p>
            <a:pPr lvl="1">
              <a:lnSpc>
                <a:spcPct val="100000"/>
              </a:lnSpc>
              <a:spcBef>
                <a:spcPts val="1100"/>
              </a:spcBef>
            </a:pPr>
            <a:r>
              <a:rPr lang="en-US"/>
              <a:t>Country Returns</a:t>
            </a:r>
          </a:p>
          <a:p>
            <a:pPr lvl="1">
              <a:lnSpc>
                <a:spcPct val="100000"/>
              </a:lnSpc>
              <a:spcBef>
                <a:spcPts val="1100"/>
              </a:spcBef>
            </a:pPr>
            <a:r>
              <a:rPr lang="en-US"/>
              <a:t>Real Estate Investment Trusts (REITs)</a:t>
            </a:r>
          </a:p>
          <a:p>
            <a:pPr lvl="1">
              <a:lnSpc>
                <a:spcPct val="100000"/>
              </a:lnSpc>
              <a:spcBef>
                <a:spcPts val="1100"/>
              </a:spcBef>
            </a:pPr>
            <a:r>
              <a:rPr lang="en-US"/>
              <a:t>Commodities</a:t>
            </a:r>
          </a:p>
          <a:p>
            <a:pPr lvl="1">
              <a:lnSpc>
                <a:spcPct val="100000"/>
              </a:lnSpc>
              <a:spcBef>
                <a:spcPts val="1100"/>
              </a:spcBef>
            </a:pPr>
            <a:r>
              <a:rPr lang="en-US"/>
              <a:t>Fixed Income 	</a:t>
            </a:r>
          </a:p>
          <a:p>
            <a:pPr lvl="1">
              <a:lnSpc>
                <a:spcPct val="100000"/>
              </a:lnSpc>
              <a:spcBef>
                <a:spcPts val="1100"/>
              </a:spcBef>
            </a:pPr>
            <a:r>
              <a:rPr lang="en-US"/>
              <a:t>Global Fixed Income 	</a:t>
            </a:r>
          </a:p>
          <a:p>
            <a:pPr lvl="1">
              <a:lnSpc>
                <a:spcPct val="100000"/>
              </a:lnSpc>
              <a:spcBef>
                <a:spcPts val="1100"/>
              </a:spcBef>
            </a:pPr>
            <a:r>
              <a:rPr lang="en-US"/>
              <a:t>Quarterly Topic: Still on Track for a Good Year</a:t>
            </a:r>
          </a:p>
        </p:txBody>
      </p:sp>
      <p:sp>
        <p:nvSpPr>
          <p:cNvPr id="33" name="Text Placeholder 32"/>
          <p:cNvSpPr>
            <a:spLocks noGrp="1"/>
          </p:cNvSpPr>
          <p:nvPr>
            <p:ph type="body" sz="quarter" idx="18"/>
          </p:nvPr>
        </p:nvSpPr>
        <p:spPr>
          <a:xfrm>
            <a:off x="540295" y="1819078"/>
            <a:ext cx="3642042" cy="4808538"/>
          </a:xfrm>
        </p:spPr>
        <p:txBody>
          <a:bodyPr/>
          <a:lstStyle/>
          <a:p>
            <a:r>
              <a:rPr lang="en-US"/>
              <a:t>This report features world capital market performance and a timeline of events for the past quarter. It begins with a global overview, then features the returns of stock and bond asset classes in the US and international markets. The report concludes with a quarterly topic.</a:t>
            </a:r>
          </a:p>
          <a:p>
            <a:endParaRPr lang="en-US"/>
          </a:p>
        </p:txBody>
      </p:sp>
      <p:sp>
        <p:nvSpPr>
          <p:cNvPr id="7" name="Text Placeholder 6">
            <a:extLst>
              <a:ext uri="{FF2B5EF4-FFF2-40B4-BE49-F238E27FC236}">
                <a16:creationId xmlns:a16="http://schemas.microsoft.com/office/drawing/2014/main" id="{A073EA8B-3F7B-FA5C-F94E-FD6CC0C2F698}"/>
              </a:ext>
            </a:extLst>
          </p:cNvPr>
          <p:cNvSpPr>
            <a:spLocks noGrp="1"/>
          </p:cNvSpPr>
          <p:nvPr>
            <p:ph type="body" sz="quarter" idx="14"/>
          </p:nvPr>
        </p:nvSpPr>
        <p:spPr/>
        <p:txBody>
          <a:bodyPr/>
          <a:lstStyle/>
          <a:p>
            <a:r>
              <a:rPr lang="en-US"/>
              <a:t> </a:t>
            </a:r>
          </a:p>
        </p:txBody>
      </p:sp>
    </p:spTree>
    <p:extLst>
      <p:ext uri="{BB962C8B-B14F-4D97-AF65-F5344CB8AC3E}">
        <p14:creationId xmlns:p14="http://schemas.microsoft.com/office/powerpoint/2010/main" val="286082931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ssetID" descr="svtx:content/slide/@id">
            <a:extLst>
              <a:ext uri="{FF2B5EF4-FFF2-40B4-BE49-F238E27FC236}">
                <a16:creationId xmlns:a16="http://schemas.microsoft.com/office/drawing/2014/main" id="{1A4D5960-C30B-F4D9-D401-BBD823A03C81}"/>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135211</a:t>
            </a:r>
          </a:p>
        </p:txBody>
      </p:sp>
      <p:sp>
        <p:nvSpPr>
          <p:cNvPr id="3" name="Title 2"/>
          <p:cNvSpPr>
            <a:spLocks noGrp="1"/>
          </p:cNvSpPr>
          <p:nvPr>
            <p:ph type="title"/>
          </p:nvPr>
        </p:nvSpPr>
        <p:spPr>
          <a:xfrm>
            <a:off x="520287" y="677016"/>
            <a:ext cx="9052560" cy="521864"/>
          </a:xfrm>
        </p:spPr>
        <p:txBody>
          <a:bodyPr/>
          <a:lstStyle/>
          <a:p>
            <a:r>
              <a:rPr lang="en-US"/>
              <a:t>Quarterly Market Summary</a:t>
            </a:r>
          </a:p>
        </p:txBody>
      </p:sp>
      <p:sp>
        <p:nvSpPr>
          <p:cNvPr id="2" name="Slide Number Placeholder 1"/>
          <p:cNvSpPr>
            <a:spLocks noGrp="1"/>
          </p:cNvSpPr>
          <p:nvPr>
            <p:ph type="sldNum" sz="quarter" idx="12"/>
          </p:nvPr>
        </p:nvSpPr>
        <p:spPr/>
        <p:txBody>
          <a:bodyPr/>
          <a:lstStyle/>
          <a:p>
            <a:fld id="{66F6FF41-5833-4EBF-9145-362BCED2914A}" type="slidenum">
              <a:rPr lang="en-US" smtClean="0">
                <a:solidFill>
                  <a:prstClr val="white">
                    <a:lumMod val="50000"/>
                  </a:prstClr>
                </a:solidFill>
              </a:rPr>
              <a:t>3</a:t>
            </a:fld>
            <a:endParaRPr lang="en-US">
              <a:solidFill>
                <a:prstClr val="white">
                  <a:lumMod val="50000"/>
                </a:prstClr>
              </a:solidFill>
            </a:endParaRPr>
          </a:p>
        </p:txBody>
      </p:sp>
      <p:pic>
        <p:nvPicPr>
          <p:cNvPr id="15" name="Picture Placeholder 14">
            <a:extLst>
              <a:ext uri="{FF2B5EF4-FFF2-40B4-BE49-F238E27FC236}">
                <a16:creationId xmlns:a16="http://schemas.microsoft.com/office/drawing/2014/main" id="{323648FC-D5B3-143C-D7F5-BCBFAC7F9B41}"/>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a:prstGeom prst="rect">
            <a:avLst/>
          </a:prstGeom>
        </p:spPr>
      </p:pic>
      <p:sp>
        <p:nvSpPr>
          <p:cNvPr id="6" name="Text Placeholder 5"/>
          <p:cNvSpPr>
            <a:spLocks noGrp="1"/>
          </p:cNvSpPr>
          <p:nvPr>
            <p:ph type="body" sz="quarter" idx="15"/>
          </p:nvPr>
        </p:nvSpPr>
        <p:spPr>
          <a:xfrm>
            <a:off x="529811" y="7134371"/>
            <a:ext cx="8529521" cy="400050"/>
          </a:xfrm>
        </p:spPr>
        <p:txBody>
          <a:bodyPr/>
          <a:lstStyle/>
          <a:p>
            <a:r>
              <a:rPr lang="en-US" b="1"/>
              <a:t>Past performance is not a guarantee of future results. </a:t>
            </a:r>
            <a:r>
              <a:rPr lang="en-US"/>
              <a:t>Indices are not available for direct investment. Index performance does not reflect the expenses associated with the management of an actual portfolio.</a:t>
            </a:r>
          </a:p>
          <a:p>
            <a:r>
              <a:rPr lang="en-US"/>
              <a:t>Market segment (index representation) as follows: US Stock Market (Russell 3000 Index), International Developed Stocks (MSCI World ex USA Index [net dividends]), Emerging Markets (MSCI Emerging Markets Index [net dividends]), Global Real Estate (S&amp;P Global REIT Index [net dividends]), US Bond Market (Bloomberg US Aggregate Bond Index), and Global Bond Market ex US (Bloomberg Global Aggregate ex-USD Bond Index [hedged to USD]). S&amp;P data © 2026 S&amp;P Dow Jones Indices LLC, a division of S&amp;P Global. All rights reserved. Frank Russell Company is the source and owner of the trademarks, service marks, and copyrights related to the Russell Indexes. MSCI data © MSCI 2026, all rights reserved. Bloomberg data provided by Bloomberg.</a:t>
            </a:r>
          </a:p>
        </p:txBody>
      </p:sp>
      <p:sp>
        <p:nvSpPr>
          <p:cNvPr id="5" name="Text Placeholder 4"/>
          <p:cNvSpPr>
            <a:spLocks noGrp="1"/>
          </p:cNvSpPr>
          <p:nvPr>
            <p:ph type="body" sz="quarter" idx="14"/>
          </p:nvPr>
        </p:nvSpPr>
        <p:spPr>
          <a:xfrm>
            <a:off x="520288" y="1086488"/>
            <a:ext cx="8823326" cy="346075"/>
          </a:xfrm>
        </p:spPr>
        <p:txBody>
          <a:bodyPr/>
          <a:lstStyle/>
          <a:p>
            <a:pPr lvl="0"/>
            <a:r>
              <a:rPr lang="en-US"/>
              <a:t>Returns (USD), as of June 30, 2026</a:t>
            </a:r>
          </a:p>
        </p:txBody>
      </p:sp>
      <p:graphicFrame>
        <p:nvGraphicFramePr>
          <p:cNvPr id="7" name="Table 6">
            <a:extLst>
              <a:ext uri="{FF2B5EF4-FFF2-40B4-BE49-F238E27FC236}">
                <a16:creationId xmlns:a16="http://schemas.microsoft.com/office/drawing/2014/main" id="{D45D56A4-78A1-5BF7-2548-AF5E89F7DB3C}"/>
              </a:ext>
            </a:extLst>
          </p:cNvPr>
          <p:cNvGraphicFramePr>
            <a:graphicFrameLocks noGrp="1"/>
          </p:cNvGraphicFramePr>
          <p:nvPr>
            <p:extLst>
              <p:ext uri="{D42A27DB-BD31-4B8C-83A1-F6EECF244321}">
                <p14:modId xmlns:p14="http://schemas.microsoft.com/office/powerpoint/2010/main" val="1430420789"/>
              </p:ext>
            </p:extLst>
          </p:nvPr>
        </p:nvGraphicFramePr>
        <p:xfrm>
          <a:off x="609599" y="1603612"/>
          <a:ext cx="8839201" cy="3950490"/>
        </p:xfrm>
        <a:graphic>
          <a:graphicData uri="http://schemas.openxmlformats.org/drawingml/2006/table">
            <a:tbl>
              <a:tblPr firstRow="1" bandRow="1">
                <a:tableStyleId>{2D5ABB26-0587-4C30-8999-92F81FD0307C}</a:tableStyleId>
              </a:tblPr>
              <a:tblGrid>
                <a:gridCol w="1284193">
                  <a:extLst>
                    <a:ext uri="{9D8B030D-6E8A-4147-A177-3AD203B41FA5}">
                      <a16:colId xmlns:a16="http://schemas.microsoft.com/office/drawing/2014/main" val="1535697821"/>
                    </a:ext>
                  </a:extLst>
                </a:gridCol>
                <a:gridCol w="1259168">
                  <a:extLst>
                    <a:ext uri="{9D8B030D-6E8A-4147-A177-3AD203B41FA5}">
                      <a16:colId xmlns:a16="http://schemas.microsoft.com/office/drawing/2014/main" val="3722691688"/>
                    </a:ext>
                  </a:extLst>
                </a:gridCol>
                <a:gridCol w="1259168">
                  <a:extLst>
                    <a:ext uri="{9D8B030D-6E8A-4147-A177-3AD203B41FA5}">
                      <a16:colId xmlns:a16="http://schemas.microsoft.com/office/drawing/2014/main" val="1511499536"/>
                    </a:ext>
                  </a:extLst>
                </a:gridCol>
                <a:gridCol w="1259168">
                  <a:extLst>
                    <a:ext uri="{9D8B030D-6E8A-4147-A177-3AD203B41FA5}">
                      <a16:colId xmlns:a16="http://schemas.microsoft.com/office/drawing/2014/main" val="3970493082"/>
                    </a:ext>
                  </a:extLst>
                </a:gridCol>
                <a:gridCol w="1259168">
                  <a:extLst>
                    <a:ext uri="{9D8B030D-6E8A-4147-A177-3AD203B41FA5}">
                      <a16:colId xmlns:a16="http://schemas.microsoft.com/office/drawing/2014/main" val="1761197817"/>
                    </a:ext>
                  </a:extLst>
                </a:gridCol>
                <a:gridCol w="1259168">
                  <a:extLst>
                    <a:ext uri="{9D8B030D-6E8A-4147-A177-3AD203B41FA5}">
                      <a16:colId xmlns:a16="http://schemas.microsoft.com/office/drawing/2014/main" val="3406411067"/>
                    </a:ext>
                  </a:extLst>
                </a:gridCol>
                <a:gridCol w="1259168">
                  <a:extLst>
                    <a:ext uri="{9D8B030D-6E8A-4147-A177-3AD203B41FA5}">
                      <a16:colId xmlns:a16="http://schemas.microsoft.com/office/drawing/2014/main" val="2190678673"/>
                    </a:ext>
                  </a:extLst>
                </a:gridCol>
              </a:tblGrid>
              <a:tr h="241847">
                <a:tc>
                  <a:txBody>
                    <a:bodyPr/>
                    <a:lstStyle/>
                    <a:p>
                      <a:endParaRPr lang="en-US" sz="120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4">
                  <a:txBody>
                    <a:bodyPr/>
                    <a:lstStyle/>
                    <a:p>
                      <a:pPr algn="ctr"/>
                      <a:r>
                        <a:rPr lang="en-US" sz="1050">
                          <a:solidFill>
                            <a:schemeClr val="tx1"/>
                          </a:solidFill>
                        </a:rPr>
                        <a:t>Stocks</a:t>
                      </a: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en-US" sz="1050">
                          <a:solidFill>
                            <a:schemeClr val="tx1"/>
                          </a:solidFill>
                        </a:rPr>
                        <a:t>Bonds</a:t>
                      </a: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6081929"/>
                  </a:ext>
                </a:extLst>
              </a:tr>
              <a:tr h="402336">
                <a:tc>
                  <a:txBody>
                    <a:bodyPr/>
                    <a:lstStyle/>
                    <a:p>
                      <a:endParaRPr lang="en-US" sz="120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solidFill>
                            <a:schemeClr val="tx1"/>
                          </a:solidFill>
                        </a:rPr>
                        <a:t>US Stock</a:t>
                      </a:r>
                    </a:p>
                    <a:p>
                      <a:pPr algn="ctr"/>
                      <a:r>
                        <a:rPr lang="en-US" sz="1000">
                          <a:solidFill>
                            <a:schemeClr val="tx1"/>
                          </a:solidFill>
                        </a:rPr>
                        <a:t>Market</a:t>
                      </a:r>
                    </a:p>
                  </a:txBody>
                  <a:tcPr anchor="b">
                    <a:lnL w="12700" cap="flat" cmpd="sng" algn="ctr">
                      <a:no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International Developed Stocks</a:t>
                      </a:r>
                    </a:p>
                  </a:txBody>
                  <a:tcPr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Emerging</a:t>
                      </a:r>
                    </a:p>
                    <a:p>
                      <a:pPr algn="ctr"/>
                      <a:r>
                        <a:rPr lang="en-US" sz="1000">
                          <a:solidFill>
                            <a:schemeClr val="tx1"/>
                          </a:solidFill>
                        </a:rPr>
                        <a:t>Markets Stocks</a:t>
                      </a:r>
                    </a:p>
                  </a:txBody>
                  <a:tcPr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Global</a:t>
                      </a:r>
                    </a:p>
                    <a:p>
                      <a:pPr algn="ctr"/>
                      <a:r>
                        <a:rPr lang="en-US" sz="1000">
                          <a:solidFill>
                            <a:schemeClr val="tx1"/>
                          </a:solidFill>
                        </a:rPr>
                        <a:t>Real Estate</a:t>
                      </a:r>
                    </a:p>
                  </a:txBody>
                  <a:tcPr anchor="b">
                    <a:lnL w="6350" cap="flat" cmpd="sng" algn="ctr">
                      <a:solidFill>
                        <a:schemeClr val="bg1"/>
                      </a:solid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US Bond </a:t>
                      </a:r>
                    </a:p>
                    <a:p>
                      <a:pPr algn="ctr"/>
                      <a:r>
                        <a:rPr lang="en-US" sz="1000">
                          <a:solidFill>
                            <a:schemeClr val="tx1"/>
                          </a:solidFill>
                        </a:rPr>
                        <a:t>Market</a:t>
                      </a:r>
                    </a:p>
                  </a:txBody>
                  <a:tcPr anchor="b">
                    <a:lnL w="19050" cap="flat" cmpd="sng" algn="ctr">
                      <a:solidFill>
                        <a:schemeClr val="bg1">
                          <a:lumMod val="50000"/>
                        </a:schemeClr>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Global Bond </a:t>
                      </a:r>
                    </a:p>
                    <a:p>
                      <a:pPr algn="ctr"/>
                      <a:r>
                        <a:rPr lang="en-US" sz="1000">
                          <a:solidFill>
                            <a:schemeClr val="tx1"/>
                          </a:solidFill>
                        </a:rPr>
                        <a:t>Market ex US</a:t>
                      </a:r>
                    </a:p>
                  </a:txBody>
                  <a:tcPr anchor="b">
                    <a:lnL w="63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895339872"/>
                  </a:ext>
                </a:extLst>
              </a:tr>
              <a:tr h="311482">
                <a:tc>
                  <a:txBody>
                    <a:bodyPr/>
                    <a:lstStyle/>
                    <a:p>
                      <a:r>
                        <a:rPr lang="en-US" sz="1100" b="1">
                          <a:solidFill>
                            <a:schemeClr val="tx1"/>
                          </a:solidFill>
                          <a:latin typeface="Arial" pitchFamily="34" charset="0"/>
                          <a:cs typeface="Arial" pitchFamily="34" charset="0"/>
                        </a:rPr>
                        <a:t>Q2 2026</a:t>
                      </a:r>
                    </a:p>
                  </a:txBody>
                  <a:tcPr marL="4572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a:solidFill>
                            <a:schemeClr val="tx1"/>
                          </a:solidFill>
                          <a:latin typeface="+mn-lt"/>
                          <a:ea typeface="+mn-ea"/>
                          <a:cs typeface="+mn-cs"/>
                        </a:rPr>
                        <a:t>15.44%</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a:solidFill>
                            <a:schemeClr val="tx1"/>
                          </a:solidFill>
                          <a:latin typeface="+mn-lt"/>
                          <a:ea typeface="+mn-ea"/>
                          <a:cs typeface="+mn-cs"/>
                        </a:rPr>
                        <a:t>10.22%</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a:solidFill>
                            <a:schemeClr val="tx1"/>
                          </a:solidFill>
                          <a:latin typeface="+mn-lt"/>
                          <a:ea typeface="+mn-ea"/>
                          <a:cs typeface="+mn-cs"/>
                        </a:rPr>
                        <a:t>24.05%</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a:solidFill>
                            <a:schemeClr val="tx1"/>
                          </a:solidFill>
                          <a:latin typeface="+mn-lt"/>
                          <a:ea typeface="+mn-ea"/>
                          <a:cs typeface="+mn-cs"/>
                        </a:rPr>
                        <a:t>10.76%</a:t>
                      </a: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a:solidFill>
                            <a:schemeClr val="tx1"/>
                          </a:solidFill>
                          <a:latin typeface="+mn-lt"/>
                          <a:ea typeface="+mn-ea"/>
                          <a:cs typeface="+mn-cs"/>
                        </a:rPr>
                        <a:t>0.67%</a:t>
                      </a: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a:solidFill>
                            <a:schemeClr val="tx1"/>
                          </a:solidFill>
                          <a:latin typeface="+mn-lt"/>
                          <a:ea typeface="+mn-ea"/>
                          <a:cs typeface="+mn-cs"/>
                        </a:rPr>
                        <a:t>1.77%</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2145158"/>
                  </a:ext>
                </a:extLst>
              </a:tr>
              <a:tr h="673682">
                <a:tc>
                  <a:txBody>
                    <a:bodyPr/>
                    <a:lstStyle/>
                    <a:p>
                      <a:endParaRPr lang="en-US" sz="1000" b="1">
                        <a:solidFill>
                          <a:schemeClr val="tx1"/>
                        </a:solidFill>
                      </a:endParaRPr>
                    </a:p>
                  </a:txBody>
                  <a:tcPr marL="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8481374"/>
                  </a:ext>
                </a:extLst>
              </a:tr>
              <a:tr h="311482">
                <a:tc gridSpan="2">
                  <a:txBody>
                    <a:bodyPr/>
                    <a:lstStyle/>
                    <a:p>
                      <a:r>
                        <a:rPr lang="en-US" sz="1100" b="1">
                          <a:solidFill>
                            <a:schemeClr val="tx1"/>
                          </a:solidFill>
                          <a:latin typeface="Arial" pitchFamily="34" charset="0"/>
                          <a:cs typeface="Arial" pitchFamily="34" charset="0"/>
                        </a:rPr>
                        <a:t>Since January 2000</a:t>
                      </a:r>
                    </a:p>
                  </a:txBody>
                  <a:tcPr marL="4572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120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 </a:t>
                      </a:r>
                    </a:p>
                  </a:txBody>
                  <a:tcPr anchor="ct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 </a:t>
                      </a:r>
                    </a:p>
                  </a:txBody>
                  <a:tcPr anchor="ct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65611152"/>
                  </a:ext>
                </a:extLst>
              </a:tr>
              <a:tr h="548640">
                <a:tc>
                  <a:txBody>
                    <a:bodyPr/>
                    <a:lstStyle/>
                    <a:p>
                      <a:r>
                        <a:rPr lang="en-US" sz="1050" b="0">
                          <a:solidFill>
                            <a:schemeClr val="tx1">
                              <a:lumMod val="65000"/>
                              <a:lumOff val="35000"/>
                            </a:schemeClr>
                          </a:solidFill>
                          <a:latin typeface="+mn-lt"/>
                        </a:rPr>
                        <a:t>Average</a:t>
                      </a:r>
                      <a:br>
                        <a:rPr lang="en-US" sz="1050" b="0">
                          <a:solidFill>
                            <a:schemeClr val="tx1">
                              <a:lumMod val="65000"/>
                              <a:lumOff val="35000"/>
                            </a:schemeClr>
                          </a:solidFill>
                          <a:latin typeface="+mn-lt"/>
                        </a:rPr>
                      </a:br>
                      <a:r>
                        <a:rPr lang="en-US" sz="1050" b="0">
                          <a:solidFill>
                            <a:schemeClr val="tx1">
                              <a:lumMod val="65000"/>
                              <a:lumOff val="35000"/>
                            </a:schemeClr>
                          </a:solidFill>
                          <a:latin typeface="+mn-lt"/>
                        </a:rPr>
                        <a:t>Quarterly Return</a:t>
                      </a:r>
                    </a:p>
                  </a:txBody>
                  <a:tcPr marL="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1.6%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2.3%</a:t>
                      </a:r>
                    </a:p>
                  </a:txBody>
                  <a:tcPr anchor="ct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1.0%</a:t>
                      </a:r>
                    </a:p>
                  </a:txBody>
                  <a:tcPr anchor="ct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1.0%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48993186"/>
                  </a:ext>
                </a:extLst>
              </a:tr>
              <a:tr h="357137">
                <a:tc rowSpan="2">
                  <a:txBody>
                    <a:bodyPr/>
                    <a:lstStyle/>
                    <a:p>
                      <a:r>
                        <a:rPr lang="en-US" sz="1050" b="0">
                          <a:solidFill>
                            <a:schemeClr val="tx1">
                              <a:lumMod val="65000"/>
                              <a:lumOff val="35000"/>
                            </a:schemeClr>
                          </a:solidFill>
                          <a:latin typeface="+mn-lt"/>
                        </a:rPr>
                        <a:t>Best </a:t>
                      </a:r>
                      <a:br>
                        <a:rPr lang="en-US" sz="1050" b="0">
                          <a:solidFill>
                            <a:schemeClr val="tx1">
                              <a:lumMod val="65000"/>
                              <a:lumOff val="35000"/>
                            </a:schemeClr>
                          </a:solidFill>
                          <a:latin typeface="+mn-lt"/>
                        </a:rPr>
                      </a:br>
                      <a:r>
                        <a:rPr lang="en-US" sz="1050" b="0">
                          <a:solidFill>
                            <a:schemeClr val="tx1">
                              <a:lumMod val="65000"/>
                              <a:lumOff val="35000"/>
                            </a:schemeClr>
                          </a:solidFill>
                          <a:latin typeface="+mn-lt"/>
                        </a:rPr>
                        <a:t>Quarter</a:t>
                      </a:r>
                    </a:p>
                  </a:txBody>
                  <a:tcPr marL="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22.0%</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25.9%</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34.7%</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32.3%</a:t>
                      </a: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6.8%</a:t>
                      </a: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5.4%</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13928344"/>
                  </a:ext>
                </a:extLst>
              </a:tr>
              <a:tr h="357137">
                <a:tc vMerge="1">
                  <a:txBody>
                    <a:bodyPr/>
                    <a:lstStyle/>
                    <a:p>
                      <a:r>
                        <a:rPr lang="en-US" sz="1200">
                          <a:solidFill>
                            <a:schemeClr val="tx1"/>
                          </a:solidFill>
                        </a:rPr>
                        <a:t>15 Years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2020 Q2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2009 Q2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2009 Q2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2009 Q3</a:t>
                      </a:r>
                    </a:p>
                  </a:txBody>
                  <a:tcP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2023 Q4</a:t>
                      </a:r>
                    </a:p>
                  </a:txBody>
                  <a:tcP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2023 Q4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96770325"/>
                  </a:ext>
                </a:extLst>
              </a:tr>
              <a:tr h="357137">
                <a:tc rowSpan="2">
                  <a:txBody>
                    <a:bodyPr/>
                    <a:lstStyle/>
                    <a:p>
                      <a:r>
                        <a:rPr lang="en-US" sz="1050" b="0">
                          <a:solidFill>
                            <a:schemeClr val="tx1">
                              <a:lumMod val="65000"/>
                              <a:lumOff val="35000"/>
                            </a:schemeClr>
                          </a:solidFill>
                          <a:latin typeface="+mn-lt"/>
                        </a:rPr>
                        <a:t>Worst</a:t>
                      </a:r>
                      <a:br>
                        <a:rPr lang="en-US" sz="1050" b="0">
                          <a:solidFill>
                            <a:schemeClr val="tx1">
                              <a:lumMod val="65000"/>
                              <a:lumOff val="35000"/>
                            </a:schemeClr>
                          </a:solidFill>
                          <a:latin typeface="+mn-lt"/>
                        </a:rPr>
                      </a:br>
                      <a:r>
                        <a:rPr lang="en-US" sz="1050" b="0">
                          <a:solidFill>
                            <a:schemeClr val="tx1">
                              <a:lumMod val="65000"/>
                              <a:lumOff val="35000"/>
                            </a:schemeClr>
                          </a:solidFill>
                          <a:latin typeface="+mn-lt"/>
                        </a:rPr>
                        <a:t>Quarter</a:t>
                      </a:r>
                    </a:p>
                  </a:txBody>
                  <a:tcPr marL="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-22.8%</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-23.3%</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-27.6%</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-36.1%</a:t>
                      </a: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-5.9%</a:t>
                      </a: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-4.1%</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98196094"/>
                  </a:ext>
                </a:extLst>
              </a:tr>
              <a:tr h="357137">
                <a:tc vMerge="1">
                  <a:txBody>
                    <a:bodyPr/>
                    <a:lstStyle/>
                    <a:p>
                      <a:r>
                        <a:rPr lang="en-US" sz="1200">
                          <a:solidFill>
                            <a:schemeClr val="tx1"/>
                          </a:solidFill>
                        </a:rPr>
                        <a:t>20 Years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2008 Q4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2020 Q1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2008 Q4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2008 Q4</a:t>
                      </a:r>
                    </a:p>
                  </a:txBody>
                  <a:tcP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2022 Q1</a:t>
                      </a:r>
                    </a:p>
                  </a:txBody>
                  <a:tcP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2022 Q1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50416347"/>
                  </a:ext>
                </a:extLst>
              </a:tr>
            </a:tbl>
          </a:graphicData>
        </a:graphic>
      </p:graphicFrame>
      <p:sp>
        <p:nvSpPr>
          <p:cNvPr id="9" name="Up Arrow 1">
            <a:extLst>
              <a:ext uri="{FF2B5EF4-FFF2-40B4-BE49-F238E27FC236}">
                <a16:creationId xmlns:a16="http://schemas.microsoft.com/office/drawing/2014/main" id="{6B991722-3EBC-32D7-3142-E115FE378434}"/>
              </a:ext>
            </a:extLst>
          </p:cNvPr>
          <p:cNvSpPr/>
          <p:nvPr/>
        </p:nvSpPr>
        <p:spPr>
          <a:xfrm flipH="1" flipV="1">
            <a:off x="4902119" y="2641296"/>
            <a:ext cx="269687" cy="287578"/>
          </a:xfrm>
          <a:prstGeom prst="upArrow">
            <a:avLst/>
          </a:prstGeom>
          <a:solidFill>
            <a:srgbClr val="A9BA90"/>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
        <p:nvSpPr>
          <p:cNvPr id="10" name="Up Arrow 1">
            <a:extLst>
              <a:ext uri="{FF2B5EF4-FFF2-40B4-BE49-F238E27FC236}">
                <a16:creationId xmlns:a16="http://schemas.microsoft.com/office/drawing/2014/main" id="{84152277-CB79-7942-A0F1-574416E15FF6}"/>
              </a:ext>
            </a:extLst>
          </p:cNvPr>
          <p:cNvSpPr/>
          <p:nvPr/>
        </p:nvSpPr>
        <p:spPr>
          <a:xfrm flipH="1" flipV="1">
            <a:off x="8690450" y="2641296"/>
            <a:ext cx="269687" cy="287578"/>
          </a:xfrm>
          <a:prstGeom prst="upArrow">
            <a:avLst/>
          </a:prstGeom>
          <a:solidFill>
            <a:srgbClr val="A9BA90"/>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
        <p:nvSpPr>
          <p:cNvPr id="11" name="Up Arrow 1">
            <a:extLst>
              <a:ext uri="{FF2B5EF4-FFF2-40B4-BE49-F238E27FC236}">
                <a16:creationId xmlns:a16="http://schemas.microsoft.com/office/drawing/2014/main" id="{AF3741F9-6C46-DB6E-13FD-6D53EA410B76}"/>
              </a:ext>
            </a:extLst>
          </p:cNvPr>
          <p:cNvSpPr/>
          <p:nvPr/>
        </p:nvSpPr>
        <p:spPr>
          <a:xfrm flipH="1" flipV="1">
            <a:off x="2382915" y="2641296"/>
            <a:ext cx="269687" cy="287578"/>
          </a:xfrm>
          <a:prstGeom prst="upArrow">
            <a:avLst/>
          </a:prstGeom>
          <a:solidFill>
            <a:srgbClr val="A9BA90"/>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
        <p:nvSpPr>
          <p:cNvPr id="12" name="Up Arrow 1">
            <a:extLst>
              <a:ext uri="{FF2B5EF4-FFF2-40B4-BE49-F238E27FC236}">
                <a16:creationId xmlns:a16="http://schemas.microsoft.com/office/drawing/2014/main" id="{FAC6321A-27B1-A58D-C533-97CD800C47DF}"/>
              </a:ext>
            </a:extLst>
          </p:cNvPr>
          <p:cNvSpPr/>
          <p:nvPr/>
        </p:nvSpPr>
        <p:spPr>
          <a:xfrm flipH="1" flipV="1">
            <a:off x="3642517" y="2641296"/>
            <a:ext cx="269687" cy="287578"/>
          </a:xfrm>
          <a:prstGeom prst="upArrow">
            <a:avLst/>
          </a:prstGeom>
          <a:solidFill>
            <a:srgbClr val="A9BA90"/>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
        <p:nvSpPr>
          <p:cNvPr id="13" name="Up Arrow 1">
            <a:extLst>
              <a:ext uri="{FF2B5EF4-FFF2-40B4-BE49-F238E27FC236}">
                <a16:creationId xmlns:a16="http://schemas.microsoft.com/office/drawing/2014/main" id="{BEA9ADBD-0B8D-EA0D-C36C-C8BC29037884}"/>
              </a:ext>
            </a:extLst>
          </p:cNvPr>
          <p:cNvSpPr/>
          <p:nvPr/>
        </p:nvSpPr>
        <p:spPr>
          <a:xfrm rot="10800000" flipH="1">
            <a:off x="6190296" y="2641296"/>
            <a:ext cx="269687" cy="287578"/>
          </a:xfrm>
          <a:prstGeom prst="upArrow">
            <a:avLst/>
          </a:prstGeom>
          <a:solidFill>
            <a:srgbClr val="9EAE86"/>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
        <p:nvSpPr>
          <p:cNvPr id="14" name="Up Arrow 1">
            <a:extLst>
              <a:ext uri="{FF2B5EF4-FFF2-40B4-BE49-F238E27FC236}">
                <a16:creationId xmlns:a16="http://schemas.microsoft.com/office/drawing/2014/main" id="{3278A8A5-D916-E844-74C2-56FCE6228EC3}"/>
              </a:ext>
            </a:extLst>
          </p:cNvPr>
          <p:cNvSpPr/>
          <p:nvPr/>
        </p:nvSpPr>
        <p:spPr>
          <a:xfrm rot="10800000" flipH="1">
            <a:off x="7430848" y="2641296"/>
            <a:ext cx="269687" cy="287578"/>
          </a:xfrm>
          <a:prstGeom prst="upArrow">
            <a:avLst/>
          </a:prstGeom>
          <a:solidFill>
            <a:srgbClr val="A9BA90"/>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Tree>
    <p:extLst>
      <p:ext uri="{BB962C8B-B14F-4D97-AF65-F5344CB8AC3E}">
        <p14:creationId xmlns:p14="http://schemas.microsoft.com/office/powerpoint/2010/main" val="231984768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ssetID" descr="svtx:content/slide/@id">
            <a:extLst>
              <a:ext uri="{FF2B5EF4-FFF2-40B4-BE49-F238E27FC236}">
                <a16:creationId xmlns:a16="http://schemas.microsoft.com/office/drawing/2014/main" id="{70FC8FC7-069C-2BCC-C2E2-3A1899C9F4B3}"/>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135212</a:t>
            </a:r>
          </a:p>
        </p:txBody>
      </p:sp>
      <p:sp>
        <p:nvSpPr>
          <p:cNvPr id="3" name="Title 2"/>
          <p:cNvSpPr>
            <a:spLocks noGrp="1"/>
          </p:cNvSpPr>
          <p:nvPr>
            <p:ph type="title"/>
          </p:nvPr>
        </p:nvSpPr>
        <p:spPr>
          <a:xfrm>
            <a:off x="510762" y="677016"/>
            <a:ext cx="9052560" cy="521864"/>
          </a:xfrm>
          <a:noFill/>
        </p:spPr>
        <p:txBody>
          <a:bodyPr/>
          <a:lstStyle/>
          <a:p>
            <a:r>
              <a:rPr lang="en-US"/>
              <a:t>Long-Term Market Summary</a:t>
            </a:r>
          </a:p>
        </p:txBody>
      </p:sp>
      <p:sp>
        <p:nvSpPr>
          <p:cNvPr id="2" name="Slide Number Placeholder 1"/>
          <p:cNvSpPr>
            <a:spLocks noGrp="1"/>
          </p:cNvSpPr>
          <p:nvPr>
            <p:ph type="sldNum" sz="quarter" idx="12"/>
          </p:nvPr>
        </p:nvSpPr>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66F6FF41-5833-4EBF-9145-362BCED2914A}" type="slidenum">
              <a:rPr kumimoji="0" lang="en-US" sz="1000" b="0" i="0" u="none" strike="noStrike" kern="1200" cap="none" spc="0" normalizeH="0" baseline="0" noProof="0" smtClean="0">
                <a:ln>
                  <a:noFill/>
                </a:ln>
                <a:solidFill>
                  <a:prstClr val="white">
                    <a:lumMod val="50000"/>
                  </a:prstClr>
                </a:solidFill>
                <a:effectLst/>
                <a:uLnTx/>
                <a:uFillTx/>
                <a:latin typeface="Arial"/>
                <a:ea typeface="+mn-ea"/>
                <a:cs typeface="+mn-cs"/>
              </a:rPr>
              <a:pPr marL="0" marR="0" lvl="0" indent="0" algn="r" defTabSz="1018228" rtl="0" eaLnBrk="1" fontAlgn="auto" latinLnBrk="0" hangingPunct="1">
                <a:lnSpc>
                  <a:spcPct val="100000"/>
                </a:lnSpc>
                <a:spcBef>
                  <a:spcPct val="0"/>
                </a:spcBef>
                <a:spcAft>
                  <a:spcPct val="0"/>
                </a:spcAft>
                <a:buClrTx/>
                <a:buSzTx/>
                <a:buFontTx/>
                <a:buNone/>
                <a:defRPr/>
              </a:pPr>
              <a:t>4</a:t>
            </a:fld>
            <a:endParaRPr kumimoji="0" lang="en-US" sz="1000" b="0" i="0" u="none" strike="noStrike" kern="1200" cap="none" spc="0" normalizeH="0" baseline="0" noProof="0">
              <a:ln>
                <a:noFill/>
              </a:ln>
              <a:solidFill>
                <a:prstClr val="white">
                  <a:lumMod val="50000"/>
                </a:prstClr>
              </a:solidFill>
              <a:effectLst/>
              <a:uLnTx/>
              <a:uFillTx/>
              <a:latin typeface="Arial"/>
              <a:ea typeface="+mn-ea"/>
              <a:cs typeface="+mn-cs"/>
            </a:endParaRPr>
          </a:p>
        </p:txBody>
      </p:sp>
      <p:pic>
        <p:nvPicPr>
          <p:cNvPr id="38" name="Picture Placeholder 37">
            <a:extLst>
              <a:ext uri="{FF2B5EF4-FFF2-40B4-BE49-F238E27FC236}">
                <a16:creationId xmlns:a16="http://schemas.microsoft.com/office/drawing/2014/main" id="{52641ABD-5158-0F5F-8913-CF9B487639C0}"/>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a:prstGeom prst="rect">
            <a:avLst/>
          </a:prstGeom>
        </p:spPr>
      </p:pic>
      <p:sp>
        <p:nvSpPr>
          <p:cNvPr id="5" name="Text Placeholder 4"/>
          <p:cNvSpPr>
            <a:spLocks noGrp="1"/>
          </p:cNvSpPr>
          <p:nvPr>
            <p:ph type="body" sz="quarter" idx="14"/>
          </p:nvPr>
        </p:nvSpPr>
        <p:spPr>
          <a:xfrm>
            <a:off x="522779" y="1086488"/>
            <a:ext cx="8823326" cy="346075"/>
          </a:xfrm>
        </p:spPr>
        <p:txBody>
          <a:bodyPr/>
          <a:lstStyle/>
          <a:p>
            <a:pPr lvl="0"/>
            <a:r>
              <a:rPr lang="en-US"/>
              <a:t>Returns (USD), as of June 30, 2026</a:t>
            </a:r>
          </a:p>
        </p:txBody>
      </p:sp>
      <p:sp>
        <p:nvSpPr>
          <p:cNvPr id="6" name="Text Placeholder 5"/>
          <p:cNvSpPr>
            <a:spLocks noGrp="1"/>
          </p:cNvSpPr>
          <p:nvPr>
            <p:ph type="body" sz="quarter" idx="15"/>
          </p:nvPr>
        </p:nvSpPr>
        <p:spPr>
          <a:xfrm>
            <a:off x="529812" y="7134371"/>
            <a:ext cx="8614188" cy="400050"/>
          </a:xfrm>
        </p:spPr>
        <p:txBody>
          <a:bodyPr/>
          <a:lstStyle/>
          <a:p>
            <a:endParaRPr lang="en-US"/>
          </a:p>
          <a:p>
            <a:r>
              <a:rPr lang="en-US" b="1"/>
              <a:t>Past performance is not a guarantee of future results. </a:t>
            </a:r>
            <a:r>
              <a:rPr lang="en-US"/>
              <a:t>Indices are not available for direct investment. Index performance does not reflect the expenses associated with the management of an actual portfolio.</a:t>
            </a:r>
          </a:p>
          <a:p>
            <a:r>
              <a:rPr lang="en-US"/>
              <a:t>Market segment (index representation) as follows: US Stock Market (Russell 3000 Index), International Developed Stocks (MSCI World ex USA Index [net dividends]), Emerging Markets (MSCI Emerging Markets Index [net dividends]), Global Real Estate (S&amp;P Global REIT Index [net dividends]), US Bond Market (Bloomberg US Aggregate Bond Index), and Global Bond Market ex US (Bloomberg Global Aggregate ex-USD Bond Index [hedged to USD]). S&amp;P data © 2026 S&amp;P Dow Jones Indices LLC, a division of S&amp;P Global. All rights reserved. Frank Russell Company is the source and owner of the trademarks, service marks, and copyrights related to the Russell Indexes. MSCI data © MSCI 2026, all rights reserved. Bloomberg data provided by Bloomberg.</a:t>
            </a:r>
          </a:p>
        </p:txBody>
      </p:sp>
      <p:graphicFrame>
        <p:nvGraphicFramePr>
          <p:cNvPr id="7" name="Table 6">
            <a:extLst>
              <a:ext uri="{FF2B5EF4-FFF2-40B4-BE49-F238E27FC236}">
                <a16:creationId xmlns:a16="http://schemas.microsoft.com/office/drawing/2014/main" id="{DE799D7B-A74A-64AE-04AA-E84D6F2F60AA}"/>
              </a:ext>
            </a:extLst>
          </p:cNvPr>
          <p:cNvGraphicFramePr>
            <a:graphicFrameLocks noGrp="1"/>
          </p:cNvGraphicFramePr>
          <p:nvPr>
            <p:extLst>
              <p:ext uri="{D42A27DB-BD31-4B8C-83A1-F6EECF244321}">
                <p14:modId xmlns:p14="http://schemas.microsoft.com/office/powerpoint/2010/main" val="183761913"/>
              </p:ext>
            </p:extLst>
          </p:nvPr>
        </p:nvGraphicFramePr>
        <p:xfrm>
          <a:off x="609600" y="1603611"/>
          <a:ext cx="8839200" cy="4834271"/>
        </p:xfrm>
        <a:graphic>
          <a:graphicData uri="http://schemas.openxmlformats.org/drawingml/2006/table">
            <a:tbl>
              <a:tblPr firstRow="1" bandRow="1">
                <a:tableStyleId>{2D5ABB26-0587-4C30-8999-92F81FD0307C}</a:tableStyleId>
              </a:tblPr>
              <a:tblGrid>
                <a:gridCol w="1284192">
                  <a:extLst>
                    <a:ext uri="{9D8B030D-6E8A-4147-A177-3AD203B41FA5}">
                      <a16:colId xmlns:a16="http://schemas.microsoft.com/office/drawing/2014/main" val="1535697821"/>
                    </a:ext>
                  </a:extLst>
                </a:gridCol>
                <a:gridCol w="1259168">
                  <a:extLst>
                    <a:ext uri="{9D8B030D-6E8A-4147-A177-3AD203B41FA5}">
                      <a16:colId xmlns:a16="http://schemas.microsoft.com/office/drawing/2014/main" val="3722691688"/>
                    </a:ext>
                  </a:extLst>
                </a:gridCol>
                <a:gridCol w="1259168">
                  <a:extLst>
                    <a:ext uri="{9D8B030D-6E8A-4147-A177-3AD203B41FA5}">
                      <a16:colId xmlns:a16="http://schemas.microsoft.com/office/drawing/2014/main" val="1511499536"/>
                    </a:ext>
                  </a:extLst>
                </a:gridCol>
                <a:gridCol w="1259168">
                  <a:extLst>
                    <a:ext uri="{9D8B030D-6E8A-4147-A177-3AD203B41FA5}">
                      <a16:colId xmlns:a16="http://schemas.microsoft.com/office/drawing/2014/main" val="3970493082"/>
                    </a:ext>
                  </a:extLst>
                </a:gridCol>
                <a:gridCol w="1259168">
                  <a:extLst>
                    <a:ext uri="{9D8B030D-6E8A-4147-A177-3AD203B41FA5}">
                      <a16:colId xmlns:a16="http://schemas.microsoft.com/office/drawing/2014/main" val="1761197817"/>
                    </a:ext>
                  </a:extLst>
                </a:gridCol>
                <a:gridCol w="1259168">
                  <a:extLst>
                    <a:ext uri="{9D8B030D-6E8A-4147-A177-3AD203B41FA5}">
                      <a16:colId xmlns:a16="http://schemas.microsoft.com/office/drawing/2014/main" val="3406411067"/>
                    </a:ext>
                  </a:extLst>
                </a:gridCol>
                <a:gridCol w="1259168">
                  <a:extLst>
                    <a:ext uri="{9D8B030D-6E8A-4147-A177-3AD203B41FA5}">
                      <a16:colId xmlns:a16="http://schemas.microsoft.com/office/drawing/2014/main" val="2190678673"/>
                    </a:ext>
                  </a:extLst>
                </a:gridCol>
              </a:tblGrid>
              <a:tr h="280874">
                <a:tc>
                  <a:txBody>
                    <a:bodyPr/>
                    <a:lstStyle/>
                    <a:p>
                      <a:endParaRPr lang="en-US" sz="120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4">
                  <a:txBody>
                    <a:bodyPr/>
                    <a:lstStyle/>
                    <a:p>
                      <a:pPr algn="ctr"/>
                      <a:r>
                        <a:rPr lang="en-US" sz="1050">
                          <a:solidFill>
                            <a:schemeClr val="tx1"/>
                          </a:solidFill>
                        </a:rPr>
                        <a:t>Stocks</a:t>
                      </a: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en-US" sz="1050">
                          <a:solidFill>
                            <a:schemeClr val="tx1"/>
                          </a:solidFill>
                        </a:rPr>
                        <a:t>Bonds</a:t>
                      </a: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6081929"/>
                  </a:ext>
                </a:extLst>
              </a:tr>
              <a:tr h="405707">
                <a:tc>
                  <a:txBody>
                    <a:bodyPr/>
                    <a:lstStyle/>
                    <a:p>
                      <a:endParaRPr lang="en-US" sz="120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solidFill>
                            <a:schemeClr val="tx1"/>
                          </a:solidFill>
                        </a:rPr>
                        <a:t>US Stock</a:t>
                      </a:r>
                    </a:p>
                    <a:p>
                      <a:pPr algn="ctr"/>
                      <a:r>
                        <a:rPr lang="en-US" sz="1000">
                          <a:solidFill>
                            <a:schemeClr val="tx1"/>
                          </a:solidFill>
                        </a:rPr>
                        <a:t>Market</a:t>
                      </a:r>
                    </a:p>
                  </a:txBody>
                  <a:tcPr anchor="b">
                    <a:lnL w="12700" cap="flat" cmpd="sng" algn="ctr">
                      <a:no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International Developed Stocks</a:t>
                      </a:r>
                    </a:p>
                  </a:txBody>
                  <a:tcPr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Emerging</a:t>
                      </a:r>
                    </a:p>
                    <a:p>
                      <a:pPr algn="ctr"/>
                      <a:r>
                        <a:rPr lang="en-US" sz="1000">
                          <a:solidFill>
                            <a:schemeClr val="tx1"/>
                          </a:solidFill>
                        </a:rPr>
                        <a:t>Markets Stocks</a:t>
                      </a:r>
                    </a:p>
                  </a:txBody>
                  <a:tcPr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Global</a:t>
                      </a:r>
                    </a:p>
                    <a:p>
                      <a:pPr algn="ctr"/>
                      <a:r>
                        <a:rPr lang="en-US" sz="1000">
                          <a:solidFill>
                            <a:schemeClr val="tx1"/>
                          </a:solidFill>
                        </a:rPr>
                        <a:t>Real Estate</a:t>
                      </a:r>
                    </a:p>
                  </a:txBody>
                  <a:tcPr anchor="b">
                    <a:lnL w="6350" cap="flat" cmpd="sng" algn="ctr">
                      <a:solidFill>
                        <a:schemeClr val="bg1"/>
                      </a:solid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US Bond </a:t>
                      </a:r>
                    </a:p>
                    <a:p>
                      <a:pPr algn="ctr"/>
                      <a:r>
                        <a:rPr lang="en-US" sz="1000">
                          <a:solidFill>
                            <a:schemeClr val="tx1"/>
                          </a:solidFill>
                        </a:rPr>
                        <a:t>Market</a:t>
                      </a:r>
                    </a:p>
                  </a:txBody>
                  <a:tcPr anchor="b">
                    <a:lnL w="19050" cap="flat" cmpd="sng" algn="ctr">
                      <a:solidFill>
                        <a:schemeClr val="bg1">
                          <a:lumMod val="50000"/>
                        </a:schemeClr>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Global Bond </a:t>
                      </a:r>
                    </a:p>
                    <a:p>
                      <a:pPr algn="ctr"/>
                      <a:r>
                        <a:rPr lang="en-US" sz="1000">
                          <a:solidFill>
                            <a:schemeClr val="tx1"/>
                          </a:solidFill>
                        </a:rPr>
                        <a:t>Market ex US</a:t>
                      </a:r>
                    </a:p>
                  </a:txBody>
                  <a:tcPr anchor="b">
                    <a:lnL w="63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895339872"/>
                  </a:ext>
                </a:extLst>
              </a:tr>
              <a:tr h="361747">
                <a:tc>
                  <a:txBody>
                    <a:bodyPr/>
                    <a:lstStyle/>
                    <a:p>
                      <a:r>
                        <a:rPr lang="en-US" sz="1100">
                          <a:solidFill>
                            <a:schemeClr val="tx1"/>
                          </a:solidFill>
                          <a:latin typeface="Arial" pitchFamily="34" charset="0"/>
                          <a:cs typeface="Arial" pitchFamily="34" charset="0"/>
                        </a:rPr>
                        <a:t>1 Year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22.82%</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20.99%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43.51%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15.40%</a:t>
                      </a:r>
                    </a:p>
                  </a:txBody>
                  <a:tcPr anchor="ct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3.79%</a:t>
                      </a:r>
                    </a:p>
                  </a:txBody>
                  <a:tcPr anchor="ct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2.60%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2145158"/>
                  </a:ext>
                </a:extLst>
              </a:tr>
              <a:tr h="467791">
                <a:tc>
                  <a:txBody>
                    <a:bodyPr/>
                    <a:lstStyle/>
                    <a:p>
                      <a:endParaRPr lang="en-US" sz="1100">
                        <a:solidFill>
                          <a:schemeClr val="tx1"/>
                        </a:solidFill>
                        <a:latin typeface="Arial" pitchFamily="34" charset="0"/>
                        <a:cs typeface="Arial"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8481374"/>
                  </a:ext>
                </a:extLst>
              </a:tr>
              <a:tr h="361747">
                <a:tc>
                  <a:txBody>
                    <a:bodyPr/>
                    <a:lstStyle/>
                    <a:p>
                      <a:r>
                        <a:rPr lang="en-US" sz="1100">
                          <a:solidFill>
                            <a:schemeClr val="tx1"/>
                          </a:solidFill>
                          <a:latin typeface="Arial" pitchFamily="34" charset="0"/>
                          <a:cs typeface="Arial" pitchFamily="34" charset="0"/>
                        </a:rPr>
                        <a:t>5 Years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12.31%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9.32%</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7.20%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2.94%</a:t>
                      </a:r>
                    </a:p>
                  </a:txBody>
                  <a:tcPr anchor="ct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0.08%</a:t>
                      </a:r>
                    </a:p>
                  </a:txBody>
                  <a:tcPr anchor="ct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1.42%</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65611152"/>
                  </a:ext>
                </a:extLst>
              </a:tr>
              <a:tr h="467791">
                <a:tc>
                  <a:txBody>
                    <a:bodyPr/>
                    <a:lstStyle/>
                    <a:p>
                      <a:endParaRPr lang="en-US" sz="1100">
                        <a:solidFill>
                          <a:schemeClr val="tx1"/>
                        </a:solidFill>
                        <a:latin typeface="Arial" pitchFamily="34" charset="0"/>
                        <a:cs typeface="Arial"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solidFill>
                        </a:rPr>
                        <a:t> </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solidFill>
                        </a:rPr>
                        <a:t> </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solidFill>
                        </a:rPr>
                        <a:t> </a:t>
                      </a: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100">
                        <a:solidFill>
                          <a:schemeClr val="tx1"/>
                        </a:solidFill>
                      </a:endParaRP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48993186"/>
                  </a:ext>
                </a:extLst>
              </a:tr>
              <a:tr h="361747">
                <a:tc>
                  <a:txBody>
                    <a:bodyPr/>
                    <a:lstStyle/>
                    <a:p>
                      <a:r>
                        <a:rPr lang="en-US" sz="1100">
                          <a:solidFill>
                            <a:schemeClr val="tx1"/>
                          </a:solidFill>
                          <a:latin typeface="Arial" pitchFamily="34" charset="0"/>
                          <a:cs typeface="Arial" pitchFamily="34" charset="0"/>
                        </a:rPr>
                        <a:t>10 Years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15.06%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9.84%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10.07%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3.78%</a:t>
                      </a:r>
                    </a:p>
                  </a:txBody>
                  <a:tcPr anchor="ct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1.54%</a:t>
                      </a:r>
                    </a:p>
                  </a:txBody>
                  <a:tcPr anchor="ct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2.11%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40454611"/>
                  </a:ext>
                </a:extLst>
              </a:tr>
              <a:tr h="467791">
                <a:tc>
                  <a:txBody>
                    <a:bodyPr/>
                    <a:lstStyle/>
                    <a:p>
                      <a:endParaRPr lang="en-US" sz="1100">
                        <a:solidFill>
                          <a:schemeClr val="tx1"/>
                        </a:solidFill>
                        <a:latin typeface="Arial" pitchFamily="34" charset="0"/>
                        <a:cs typeface="Arial"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13928344"/>
                  </a:ext>
                </a:extLst>
              </a:tr>
              <a:tr h="361747">
                <a:tc>
                  <a:txBody>
                    <a:bodyPr/>
                    <a:lstStyle/>
                    <a:p>
                      <a:r>
                        <a:rPr lang="en-US" sz="1100">
                          <a:solidFill>
                            <a:schemeClr val="tx1"/>
                          </a:solidFill>
                          <a:latin typeface="Arial" pitchFamily="34" charset="0"/>
                          <a:cs typeface="Arial" pitchFamily="34" charset="0"/>
                        </a:rPr>
                        <a:t>15 Years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13.89%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6.89%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5.25%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5.53%</a:t>
                      </a:r>
                    </a:p>
                  </a:txBody>
                  <a:tcPr anchor="ct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2.28%</a:t>
                      </a:r>
                    </a:p>
                  </a:txBody>
                  <a:tcPr anchor="ct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3.21%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96770325"/>
                  </a:ext>
                </a:extLst>
              </a:tr>
              <a:tr h="467791">
                <a:tc>
                  <a:txBody>
                    <a:bodyPr/>
                    <a:lstStyle/>
                    <a:p>
                      <a:endParaRPr lang="en-US" sz="1100">
                        <a:solidFill>
                          <a:schemeClr val="tx1"/>
                        </a:solidFill>
                        <a:latin typeface="Arial" pitchFamily="34" charset="0"/>
                        <a:cs typeface="Arial"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98196094"/>
                  </a:ext>
                </a:extLst>
              </a:tr>
              <a:tr h="361747">
                <a:tc>
                  <a:txBody>
                    <a:bodyPr/>
                    <a:lstStyle/>
                    <a:p>
                      <a:r>
                        <a:rPr lang="en-US" sz="1100">
                          <a:solidFill>
                            <a:schemeClr val="tx1"/>
                          </a:solidFill>
                          <a:latin typeface="Arial" pitchFamily="34" charset="0"/>
                          <a:cs typeface="Arial" pitchFamily="34" charset="0"/>
                        </a:rPr>
                        <a:t>20 Years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11.16%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5.65%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6.76%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4.30%</a:t>
                      </a:r>
                    </a:p>
                  </a:txBody>
                  <a:tcPr anchor="ct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3.32%</a:t>
                      </a:r>
                    </a:p>
                  </a:txBody>
                  <a:tcPr anchor="ct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3.52%</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50416347"/>
                  </a:ext>
                </a:extLst>
              </a:tr>
              <a:tr h="467791">
                <a:tc>
                  <a:txBody>
                    <a:bodyPr/>
                    <a:lstStyle/>
                    <a:p>
                      <a:endParaRPr lang="en-US" sz="1200">
                        <a:solidFill>
                          <a:schemeClr val="tx1"/>
                        </a:solidFill>
                        <a:latin typeface="Arial" pitchFamily="34" charset="0"/>
                        <a:cs typeface="Arial"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43638251"/>
                  </a:ext>
                </a:extLst>
              </a:tr>
            </a:tbl>
          </a:graphicData>
        </a:graphic>
      </p:graphicFrame>
      <p:sp>
        <p:nvSpPr>
          <p:cNvPr id="8" name="Up Arrow 1">
            <a:extLst>
              <a:ext uri="{FF2B5EF4-FFF2-40B4-BE49-F238E27FC236}">
                <a16:creationId xmlns:a16="http://schemas.microsoft.com/office/drawing/2014/main" id="{0AE8091D-2A33-9AC1-AB77-67ECAA291358}"/>
              </a:ext>
            </a:extLst>
          </p:cNvPr>
          <p:cNvSpPr/>
          <p:nvPr/>
        </p:nvSpPr>
        <p:spPr>
          <a:xfrm flipV="1">
            <a:off x="7451639" y="2654226"/>
            <a:ext cx="269687" cy="287578"/>
          </a:xfrm>
          <a:prstGeom prst="upArrow">
            <a:avLst/>
          </a:prstGeom>
          <a:solidFill>
            <a:srgbClr val="9EAE86"/>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9" name="Up Arrow 1">
            <a:extLst>
              <a:ext uri="{FF2B5EF4-FFF2-40B4-BE49-F238E27FC236}">
                <a16:creationId xmlns:a16="http://schemas.microsoft.com/office/drawing/2014/main" id="{3E00AC00-FF24-287E-FF3D-16314605BE80}"/>
              </a:ext>
            </a:extLst>
          </p:cNvPr>
          <p:cNvSpPr/>
          <p:nvPr/>
        </p:nvSpPr>
        <p:spPr>
          <a:xfrm flipV="1">
            <a:off x="8718822" y="2654226"/>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0" name="Up Arrow 1">
            <a:extLst>
              <a:ext uri="{FF2B5EF4-FFF2-40B4-BE49-F238E27FC236}">
                <a16:creationId xmlns:a16="http://schemas.microsoft.com/office/drawing/2014/main" id="{044099E1-ABA5-640A-6A34-9FAC4B0F7C5A}"/>
              </a:ext>
            </a:extLst>
          </p:cNvPr>
          <p:cNvSpPr/>
          <p:nvPr/>
        </p:nvSpPr>
        <p:spPr>
          <a:xfrm flipV="1">
            <a:off x="4917277" y="2654226"/>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1" name="Up Arrow 1">
            <a:extLst>
              <a:ext uri="{FF2B5EF4-FFF2-40B4-BE49-F238E27FC236}">
                <a16:creationId xmlns:a16="http://schemas.microsoft.com/office/drawing/2014/main" id="{EFB14BA9-2465-CAAC-CDA4-99A16409A0C0}"/>
              </a:ext>
            </a:extLst>
          </p:cNvPr>
          <p:cNvSpPr/>
          <p:nvPr/>
        </p:nvSpPr>
        <p:spPr>
          <a:xfrm flipV="1">
            <a:off x="2382915" y="2654226"/>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2" name="Up Arrow 1">
            <a:extLst>
              <a:ext uri="{FF2B5EF4-FFF2-40B4-BE49-F238E27FC236}">
                <a16:creationId xmlns:a16="http://schemas.microsoft.com/office/drawing/2014/main" id="{DB9A3E10-9FB1-92AE-8627-4BE8DCE349F0}"/>
              </a:ext>
            </a:extLst>
          </p:cNvPr>
          <p:cNvSpPr/>
          <p:nvPr/>
        </p:nvSpPr>
        <p:spPr>
          <a:xfrm flipV="1">
            <a:off x="3650096" y="2654226"/>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4" name="Up Arrow 1">
            <a:extLst>
              <a:ext uri="{FF2B5EF4-FFF2-40B4-BE49-F238E27FC236}">
                <a16:creationId xmlns:a16="http://schemas.microsoft.com/office/drawing/2014/main" id="{F2F86C5B-19B0-02F8-064E-9A008E5B1E73}"/>
              </a:ext>
            </a:extLst>
          </p:cNvPr>
          <p:cNvSpPr/>
          <p:nvPr/>
        </p:nvSpPr>
        <p:spPr>
          <a:xfrm rot="10800000">
            <a:off x="7451639" y="3464257"/>
            <a:ext cx="269687" cy="287578"/>
          </a:xfrm>
          <a:prstGeom prst="upArrow">
            <a:avLst/>
          </a:prstGeom>
          <a:solidFill>
            <a:srgbClr val="9EAE86"/>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
        <p:nvSpPr>
          <p:cNvPr id="15" name="Up Arrow 1">
            <a:extLst>
              <a:ext uri="{FF2B5EF4-FFF2-40B4-BE49-F238E27FC236}">
                <a16:creationId xmlns:a16="http://schemas.microsoft.com/office/drawing/2014/main" id="{ABE8A62A-2DDD-C8F3-4C17-F1AC49E6FED4}"/>
              </a:ext>
            </a:extLst>
          </p:cNvPr>
          <p:cNvSpPr/>
          <p:nvPr/>
        </p:nvSpPr>
        <p:spPr>
          <a:xfrm flipV="1">
            <a:off x="8718822" y="34642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6" name="Up Arrow 1">
            <a:extLst>
              <a:ext uri="{FF2B5EF4-FFF2-40B4-BE49-F238E27FC236}">
                <a16:creationId xmlns:a16="http://schemas.microsoft.com/office/drawing/2014/main" id="{B204BED6-F887-92C2-DF50-77F53D77A3B7}"/>
              </a:ext>
            </a:extLst>
          </p:cNvPr>
          <p:cNvSpPr/>
          <p:nvPr/>
        </p:nvSpPr>
        <p:spPr>
          <a:xfrm flipV="1">
            <a:off x="4917277" y="34642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7" name="Up Arrow 1">
            <a:extLst>
              <a:ext uri="{FF2B5EF4-FFF2-40B4-BE49-F238E27FC236}">
                <a16:creationId xmlns:a16="http://schemas.microsoft.com/office/drawing/2014/main" id="{BB8952AA-2211-7B3F-B54D-BEBE90CEC6F3}"/>
              </a:ext>
            </a:extLst>
          </p:cNvPr>
          <p:cNvSpPr/>
          <p:nvPr/>
        </p:nvSpPr>
        <p:spPr>
          <a:xfrm flipV="1">
            <a:off x="2382915" y="34642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9" name="Up Arrow 1">
            <a:extLst>
              <a:ext uri="{FF2B5EF4-FFF2-40B4-BE49-F238E27FC236}">
                <a16:creationId xmlns:a16="http://schemas.microsoft.com/office/drawing/2014/main" id="{BCF771CD-FD11-E64C-CC78-6987515136A1}"/>
              </a:ext>
            </a:extLst>
          </p:cNvPr>
          <p:cNvSpPr/>
          <p:nvPr/>
        </p:nvSpPr>
        <p:spPr>
          <a:xfrm flipV="1">
            <a:off x="3650096" y="34642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0" name="Up Arrow 1">
            <a:extLst>
              <a:ext uri="{FF2B5EF4-FFF2-40B4-BE49-F238E27FC236}">
                <a16:creationId xmlns:a16="http://schemas.microsoft.com/office/drawing/2014/main" id="{91E5C775-A62F-0203-F9DE-54C0D5D1C9E3}"/>
              </a:ext>
            </a:extLst>
          </p:cNvPr>
          <p:cNvSpPr/>
          <p:nvPr/>
        </p:nvSpPr>
        <p:spPr>
          <a:xfrm flipV="1">
            <a:off x="6184458" y="34642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1" name="Up Arrow 1">
            <a:extLst>
              <a:ext uri="{FF2B5EF4-FFF2-40B4-BE49-F238E27FC236}">
                <a16:creationId xmlns:a16="http://schemas.microsoft.com/office/drawing/2014/main" id="{92D7C87D-A8F8-3A15-B475-7EE186465A59}"/>
              </a:ext>
            </a:extLst>
          </p:cNvPr>
          <p:cNvSpPr/>
          <p:nvPr/>
        </p:nvSpPr>
        <p:spPr>
          <a:xfrm flipV="1">
            <a:off x="7451639" y="428340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2" name="Up Arrow 1">
            <a:extLst>
              <a:ext uri="{FF2B5EF4-FFF2-40B4-BE49-F238E27FC236}">
                <a16:creationId xmlns:a16="http://schemas.microsoft.com/office/drawing/2014/main" id="{3FE627CB-4B54-72A6-9993-0C9DC6F83450}"/>
              </a:ext>
            </a:extLst>
          </p:cNvPr>
          <p:cNvSpPr/>
          <p:nvPr/>
        </p:nvSpPr>
        <p:spPr>
          <a:xfrm flipV="1">
            <a:off x="8718822" y="428340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3" name="Up Arrow 1">
            <a:extLst>
              <a:ext uri="{FF2B5EF4-FFF2-40B4-BE49-F238E27FC236}">
                <a16:creationId xmlns:a16="http://schemas.microsoft.com/office/drawing/2014/main" id="{231B86E3-B38B-4C85-871E-226AC1227B9B}"/>
              </a:ext>
            </a:extLst>
          </p:cNvPr>
          <p:cNvSpPr/>
          <p:nvPr/>
        </p:nvSpPr>
        <p:spPr>
          <a:xfrm flipV="1">
            <a:off x="4917277" y="428340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
        <p:nvSpPr>
          <p:cNvPr id="24" name="Up Arrow 1">
            <a:extLst>
              <a:ext uri="{FF2B5EF4-FFF2-40B4-BE49-F238E27FC236}">
                <a16:creationId xmlns:a16="http://schemas.microsoft.com/office/drawing/2014/main" id="{D29B67C9-AF07-CCAC-6390-177A242A9BA8}"/>
              </a:ext>
            </a:extLst>
          </p:cNvPr>
          <p:cNvSpPr/>
          <p:nvPr/>
        </p:nvSpPr>
        <p:spPr>
          <a:xfrm flipV="1">
            <a:off x="2382915" y="428340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5" name="Up Arrow 1">
            <a:extLst>
              <a:ext uri="{FF2B5EF4-FFF2-40B4-BE49-F238E27FC236}">
                <a16:creationId xmlns:a16="http://schemas.microsoft.com/office/drawing/2014/main" id="{D21E90DA-9297-E9E2-63D3-57F531336120}"/>
              </a:ext>
            </a:extLst>
          </p:cNvPr>
          <p:cNvSpPr/>
          <p:nvPr/>
        </p:nvSpPr>
        <p:spPr>
          <a:xfrm flipV="1">
            <a:off x="3650096" y="428340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6" name="Up Arrow 1">
            <a:extLst>
              <a:ext uri="{FF2B5EF4-FFF2-40B4-BE49-F238E27FC236}">
                <a16:creationId xmlns:a16="http://schemas.microsoft.com/office/drawing/2014/main" id="{2253764A-E665-8164-FB21-275AC21517A3}"/>
              </a:ext>
            </a:extLst>
          </p:cNvPr>
          <p:cNvSpPr/>
          <p:nvPr/>
        </p:nvSpPr>
        <p:spPr>
          <a:xfrm flipV="1">
            <a:off x="6184458" y="428340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7" name="Up Arrow 1">
            <a:extLst>
              <a:ext uri="{FF2B5EF4-FFF2-40B4-BE49-F238E27FC236}">
                <a16:creationId xmlns:a16="http://schemas.microsoft.com/office/drawing/2014/main" id="{BBC3E51E-DC5F-FE3B-58A6-AE4F6276D1E3}"/>
              </a:ext>
            </a:extLst>
          </p:cNvPr>
          <p:cNvSpPr/>
          <p:nvPr/>
        </p:nvSpPr>
        <p:spPr>
          <a:xfrm flipV="1">
            <a:off x="7453970" y="5931232"/>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8" name="Up Arrow 1">
            <a:extLst>
              <a:ext uri="{FF2B5EF4-FFF2-40B4-BE49-F238E27FC236}">
                <a16:creationId xmlns:a16="http://schemas.microsoft.com/office/drawing/2014/main" id="{E25831C2-25F7-A8A7-603C-AF28EBF23B6F}"/>
              </a:ext>
            </a:extLst>
          </p:cNvPr>
          <p:cNvSpPr/>
          <p:nvPr/>
        </p:nvSpPr>
        <p:spPr>
          <a:xfrm flipV="1">
            <a:off x="8721153" y="5931232"/>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0" name="Up Arrow 1">
            <a:extLst>
              <a:ext uri="{FF2B5EF4-FFF2-40B4-BE49-F238E27FC236}">
                <a16:creationId xmlns:a16="http://schemas.microsoft.com/office/drawing/2014/main" id="{EA62FE90-9B84-86A6-5ED4-D5531DF20B3B}"/>
              </a:ext>
            </a:extLst>
          </p:cNvPr>
          <p:cNvSpPr/>
          <p:nvPr/>
        </p:nvSpPr>
        <p:spPr>
          <a:xfrm flipV="1">
            <a:off x="4919608" y="5931232"/>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1" name="Up Arrow 1">
            <a:extLst>
              <a:ext uri="{FF2B5EF4-FFF2-40B4-BE49-F238E27FC236}">
                <a16:creationId xmlns:a16="http://schemas.microsoft.com/office/drawing/2014/main" id="{D070F904-11C2-8100-9446-A0097C0CF157}"/>
              </a:ext>
            </a:extLst>
          </p:cNvPr>
          <p:cNvSpPr/>
          <p:nvPr/>
        </p:nvSpPr>
        <p:spPr>
          <a:xfrm flipV="1">
            <a:off x="2385246" y="5931232"/>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2" name="Up Arrow 1">
            <a:extLst>
              <a:ext uri="{FF2B5EF4-FFF2-40B4-BE49-F238E27FC236}">
                <a16:creationId xmlns:a16="http://schemas.microsoft.com/office/drawing/2014/main" id="{F58064D6-AD0D-82F5-4E5C-816D82FE369B}"/>
              </a:ext>
            </a:extLst>
          </p:cNvPr>
          <p:cNvSpPr/>
          <p:nvPr/>
        </p:nvSpPr>
        <p:spPr>
          <a:xfrm flipV="1">
            <a:off x="3652427" y="5931232"/>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3" name="Up Arrow 1">
            <a:extLst>
              <a:ext uri="{FF2B5EF4-FFF2-40B4-BE49-F238E27FC236}">
                <a16:creationId xmlns:a16="http://schemas.microsoft.com/office/drawing/2014/main" id="{C6C58967-14FF-C7E4-9592-D3B071D25AC5}"/>
              </a:ext>
            </a:extLst>
          </p:cNvPr>
          <p:cNvSpPr/>
          <p:nvPr/>
        </p:nvSpPr>
        <p:spPr>
          <a:xfrm flipV="1">
            <a:off x="6186789" y="5931232"/>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4" name="Up Arrow 1">
            <a:extLst>
              <a:ext uri="{FF2B5EF4-FFF2-40B4-BE49-F238E27FC236}">
                <a16:creationId xmlns:a16="http://schemas.microsoft.com/office/drawing/2014/main" id="{0F6ED8BE-F270-1638-415F-B6C3EBDE3B9C}"/>
              </a:ext>
            </a:extLst>
          </p:cNvPr>
          <p:cNvSpPr/>
          <p:nvPr/>
        </p:nvSpPr>
        <p:spPr>
          <a:xfrm flipV="1">
            <a:off x="7451639" y="51025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5" name="Up Arrow 1">
            <a:extLst>
              <a:ext uri="{FF2B5EF4-FFF2-40B4-BE49-F238E27FC236}">
                <a16:creationId xmlns:a16="http://schemas.microsoft.com/office/drawing/2014/main" id="{8F725CB5-9C07-1F42-C97D-CFCE7AE34D1B}"/>
              </a:ext>
            </a:extLst>
          </p:cNvPr>
          <p:cNvSpPr/>
          <p:nvPr/>
        </p:nvSpPr>
        <p:spPr>
          <a:xfrm flipV="1">
            <a:off x="8718822" y="51025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6" name="Up Arrow 1">
            <a:extLst>
              <a:ext uri="{FF2B5EF4-FFF2-40B4-BE49-F238E27FC236}">
                <a16:creationId xmlns:a16="http://schemas.microsoft.com/office/drawing/2014/main" id="{6692A8C8-8D69-29BF-77A6-9E975D11AC35}"/>
              </a:ext>
            </a:extLst>
          </p:cNvPr>
          <p:cNvSpPr/>
          <p:nvPr/>
        </p:nvSpPr>
        <p:spPr>
          <a:xfrm flipV="1">
            <a:off x="4917277" y="51025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7" name="Up Arrow 1">
            <a:extLst>
              <a:ext uri="{FF2B5EF4-FFF2-40B4-BE49-F238E27FC236}">
                <a16:creationId xmlns:a16="http://schemas.microsoft.com/office/drawing/2014/main" id="{6F628FC4-701F-D57B-1CD6-0D17A263D9F0}"/>
              </a:ext>
            </a:extLst>
          </p:cNvPr>
          <p:cNvSpPr/>
          <p:nvPr/>
        </p:nvSpPr>
        <p:spPr>
          <a:xfrm flipV="1">
            <a:off x="2382915" y="51025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9" name="Up Arrow 1">
            <a:extLst>
              <a:ext uri="{FF2B5EF4-FFF2-40B4-BE49-F238E27FC236}">
                <a16:creationId xmlns:a16="http://schemas.microsoft.com/office/drawing/2014/main" id="{F46E6517-26D6-6108-52D1-CDAF8F4874FA}"/>
              </a:ext>
            </a:extLst>
          </p:cNvPr>
          <p:cNvSpPr/>
          <p:nvPr/>
        </p:nvSpPr>
        <p:spPr>
          <a:xfrm flipV="1">
            <a:off x="3650096" y="51025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42" name="Up Arrow 1">
            <a:extLst>
              <a:ext uri="{FF2B5EF4-FFF2-40B4-BE49-F238E27FC236}">
                <a16:creationId xmlns:a16="http://schemas.microsoft.com/office/drawing/2014/main" id="{50E9B9F3-5B90-D3D6-D3D9-CC358FDDE593}"/>
              </a:ext>
            </a:extLst>
          </p:cNvPr>
          <p:cNvSpPr/>
          <p:nvPr/>
        </p:nvSpPr>
        <p:spPr>
          <a:xfrm flipV="1">
            <a:off x="6184458" y="51025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3" name="Up Arrow 1">
            <a:extLst>
              <a:ext uri="{FF2B5EF4-FFF2-40B4-BE49-F238E27FC236}">
                <a16:creationId xmlns:a16="http://schemas.microsoft.com/office/drawing/2014/main" id="{8AE7C94B-DFCD-1E75-77CF-787140A005FD}"/>
              </a:ext>
            </a:extLst>
          </p:cNvPr>
          <p:cNvSpPr/>
          <p:nvPr/>
        </p:nvSpPr>
        <p:spPr>
          <a:xfrm flipV="1">
            <a:off x="6184458" y="2654226"/>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Tree>
    <p:extLst>
      <p:ext uri="{BB962C8B-B14F-4D97-AF65-F5344CB8AC3E}">
        <p14:creationId xmlns:p14="http://schemas.microsoft.com/office/powerpoint/2010/main" val="183104842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AssetID" descr="svtx:content/slide/@id">
            <a:extLst>
              <a:ext uri="{FF2B5EF4-FFF2-40B4-BE49-F238E27FC236}">
                <a16:creationId xmlns:a16="http://schemas.microsoft.com/office/drawing/2014/main" id="{616B6F03-94A1-256B-D282-3BFE1115EE50}"/>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marR="0" lvl="0" indent="0" algn="r" defTabSz="1018824" rtl="0" eaLnBrk="1" fontAlgn="auto" latinLnBrk="0" hangingPunct="1">
              <a:lnSpc>
                <a:spcPct val="110000"/>
              </a:lnSpc>
              <a:spcBef>
                <a:spcPts val="600"/>
              </a:spcBef>
              <a:spcAft>
                <a:spcPct val="0"/>
              </a:spcAft>
              <a:buClrTx/>
              <a:buSzTx/>
              <a:buFont typeface="Arial" pitchFamily="34" charset="0"/>
              <a:buNone/>
              <a:defRPr/>
            </a:pPr>
            <a:r>
              <a:rPr kumimoji="0" lang="en-US" sz="700" b="0" i="0" u="none" strike="noStrike" kern="1200" cap="none" spc="0" normalizeH="0" baseline="0" noProof="0">
                <a:ln>
                  <a:noFill/>
                </a:ln>
                <a:solidFill>
                  <a:prstClr val="white">
                    <a:lumMod val="50000"/>
                  </a:prstClr>
                </a:solidFill>
                <a:effectLst/>
                <a:uLnTx/>
                <a:uFillTx/>
                <a:latin typeface="Avenir LT 35 Light" panose="020B0303020000020003" pitchFamily="34" charset="0"/>
                <a:ea typeface="+mn-ea"/>
                <a:cs typeface="Arial" pitchFamily="34" charset="0"/>
              </a:rPr>
              <a:t>135213</a:t>
            </a:r>
          </a:p>
        </p:txBody>
      </p:sp>
      <p:graphicFrame>
        <p:nvGraphicFramePr>
          <p:cNvPr id="38" name="Picture Placeholder 2">
            <a:extLst>
              <a:ext uri="{FF2B5EF4-FFF2-40B4-BE49-F238E27FC236}">
                <a16:creationId xmlns:a16="http://schemas.microsoft.com/office/drawing/2014/main" id="{46DC4CBB-2587-4D82-27BC-DAC363131688}"/>
              </a:ext>
            </a:extLst>
          </p:cNvPr>
          <p:cNvGraphicFramePr/>
          <p:nvPr/>
        </p:nvGraphicFramePr>
        <p:xfrm>
          <a:off x="6643400" y="1588262"/>
          <a:ext cx="2560320" cy="914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4" name="Table 33">
            <a:extLst>
              <a:ext uri="{FF2B5EF4-FFF2-40B4-BE49-F238E27FC236}">
                <a16:creationId xmlns:a16="http://schemas.microsoft.com/office/drawing/2014/main" id="{41B5E946-FFBD-2984-5385-32571DA3EBB6}"/>
              </a:ext>
            </a:extLst>
          </p:cNvPr>
          <p:cNvGraphicFramePr>
            <a:graphicFrameLocks noGrp="1"/>
          </p:cNvGraphicFramePr>
          <p:nvPr>
            <p:extLst>
              <p:ext uri="{D42A27DB-BD31-4B8C-83A1-F6EECF244321}">
                <p14:modId xmlns:p14="http://schemas.microsoft.com/office/powerpoint/2010/main" val="2385154065"/>
              </p:ext>
            </p:extLst>
          </p:nvPr>
        </p:nvGraphicFramePr>
        <p:xfrm>
          <a:off x="868906" y="3935204"/>
          <a:ext cx="8586216" cy="2930652"/>
        </p:xfrm>
        <a:graphic>
          <a:graphicData uri="http://schemas.openxmlformats.org/drawingml/2006/table">
            <a:tbl>
              <a:tblPr firstRow="1" bandRow="1">
                <a:tableStyleId>{5C22544A-7EE6-4342-B048-85BDC9FD1C3A}</a:tableStyleId>
              </a:tblPr>
              <a:tblGrid>
                <a:gridCol w="411480">
                  <a:extLst>
                    <a:ext uri="{9D8B030D-6E8A-4147-A177-3AD203B41FA5}">
                      <a16:colId xmlns:a16="http://schemas.microsoft.com/office/drawing/2014/main" val="760643610"/>
                    </a:ext>
                  </a:extLst>
                </a:gridCol>
                <a:gridCol w="2450592">
                  <a:extLst>
                    <a:ext uri="{9D8B030D-6E8A-4147-A177-3AD203B41FA5}">
                      <a16:colId xmlns:a16="http://schemas.microsoft.com/office/drawing/2014/main" val="1917227418"/>
                    </a:ext>
                  </a:extLst>
                </a:gridCol>
                <a:gridCol w="411480">
                  <a:extLst>
                    <a:ext uri="{9D8B030D-6E8A-4147-A177-3AD203B41FA5}">
                      <a16:colId xmlns:a16="http://schemas.microsoft.com/office/drawing/2014/main" val="773549695"/>
                    </a:ext>
                  </a:extLst>
                </a:gridCol>
                <a:gridCol w="2450592">
                  <a:extLst>
                    <a:ext uri="{9D8B030D-6E8A-4147-A177-3AD203B41FA5}">
                      <a16:colId xmlns:a16="http://schemas.microsoft.com/office/drawing/2014/main" val="3527595472"/>
                    </a:ext>
                  </a:extLst>
                </a:gridCol>
                <a:gridCol w="411480">
                  <a:extLst>
                    <a:ext uri="{9D8B030D-6E8A-4147-A177-3AD203B41FA5}">
                      <a16:colId xmlns:a16="http://schemas.microsoft.com/office/drawing/2014/main" val="451909690"/>
                    </a:ext>
                  </a:extLst>
                </a:gridCol>
                <a:gridCol w="2450592">
                  <a:extLst>
                    <a:ext uri="{9D8B030D-6E8A-4147-A177-3AD203B41FA5}">
                      <a16:colId xmlns:a16="http://schemas.microsoft.com/office/drawing/2014/main" val="2215192910"/>
                    </a:ext>
                  </a:extLst>
                </a:gridCol>
              </a:tblGrid>
              <a:tr h="256032">
                <a:tc gridSpan="2">
                  <a:txBody>
                    <a:bodyPr/>
                    <a:lstStyle/>
                    <a:p>
                      <a:r>
                        <a:rPr lang="en-US" sz="700" b="1" spc="100" baseline="0" dirty="0">
                          <a:solidFill>
                            <a:schemeClr val="tx1"/>
                          </a:solidFill>
                        </a:rPr>
                        <a:t>APRIL</a:t>
                      </a:r>
                    </a:p>
                  </a:txBody>
                  <a:tcPr anchor="b">
                    <a:lnL w="12700" cmpd="sng">
                      <a:noFill/>
                    </a:lnL>
                    <a:lnR w="6350" cap="flat" cmpd="sng" algn="ctr">
                      <a:solidFill>
                        <a:schemeClr val="bg1">
                          <a:lumMod val="6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lumMod val="75000"/>
                      </a:schemeClr>
                    </a:solidFill>
                  </a:tcPr>
                </a:tc>
                <a:tc hMerge="1">
                  <a:txBody>
                    <a:bodyPr/>
                    <a:lstStyle/>
                    <a:p>
                      <a:endParaRPr lang="en-US" sz="700" b="1" spc="100" baseline="0" dirty="0">
                        <a:solidFill>
                          <a:schemeClr val="tx1"/>
                        </a:solidFill>
                      </a:endParaRPr>
                    </a:p>
                  </a:txBody>
                  <a:tcPr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lumMod val="75000"/>
                      </a:schemeClr>
                    </a:solidFill>
                  </a:tcPr>
                </a:tc>
                <a:tc gridSpan="2">
                  <a:txBody>
                    <a:bodyPr/>
                    <a:lstStyle/>
                    <a:p>
                      <a:r>
                        <a:rPr lang="en-US" sz="700" b="1" spc="100" baseline="0" dirty="0">
                          <a:solidFill>
                            <a:schemeClr val="tx1"/>
                          </a:solidFill>
                        </a:rPr>
                        <a:t>MAY</a:t>
                      </a:r>
                    </a:p>
                  </a:txBody>
                  <a:tcPr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lumMod val="75000"/>
                      </a:schemeClr>
                    </a:solidFill>
                  </a:tcPr>
                </a:tc>
                <a:tc hMerge="1">
                  <a:txBody>
                    <a:bodyPr/>
                    <a:lstStyle/>
                    <a:p>
                      <a:endParaRPr lang="en-US" sz="700" b="1" spc="100" baseline="0" dirty="0">
                        <a:solidFill>
                          <a:schemeClr val="tx1"/>
                        </a:solidFill>
                      </a:endParaRPr>
                    </a:p>
                  </a:txBody>
                  <a:tcPr anchor="b">
                    <a:lnL w="12700" cap="flat" cmpd="sng" algn="ctr">
                      <a:no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lumMod val="75000"/>
                      </a:schemeClr>
                    </a:solidFill>
                  </a:tcPr>
                </a:tc>
                <a:tc gridSpan="2">
                  <a:txBody>
                    <a:bodyPr/>
                    <a:lstStyle/>
                    <a:p>
                      <a:r>
                        <a:rPr lang="en-US" sz="700" b="1" spc="100" baseline="0" dirty="0">
                          <a:solidFill>
                            <a:schemeClr val="tx1"/>
                          </a:solidFill>
                        </a:rPr>
                        <a:t>JUNE</a:t>
                      </a:r>
                    </a:p>
                  </a:txBody>
                  <a:tcPr anchor="b">
                    <a:lnL w="6350" cap="flat" cmpd="sng" algn="ctr">
                      <a:solidFill>
                        <a:schemeClr val="bg1">
                          <a:lumMod val="65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75000"/>
                      </a:schemeClr>
                    </a:solidFill>
                  </a:tcPr>
                </a:tc>
                <a:tc hMerge="1">
                  <a:txBody>
                    <a:bodyPr/>
                    <a:lstStyle/>
                    <a:p>
                      <a:endParaRPr lang="en-US" sz="700" b="1" spc="100" baseline="0" dirty="0">
                        <a:solidFill>
                          <a:schemeClr val="tx1"/>
                        </a:solidFill>
                      </a:endParaRPr>
                    </a:p>
                  </a:txBody>
                  <a:tcPr anchor="b">
                    <a:lnL w="6350" cap="flat" cmpd="sng" algn="ctr">
                      <a:solidFill>
                        <a:schemeClr val="bg1">
                          <a:lumMod val="65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040816643"/>
                  </a:ext>
                </a:extLst>
              </a:tr>
              <a:tr h="370840">
                <a:tc>
                  <a:txBody>
                    <a:bodyPr/>
                    <a:lstStyle/>
                    <a:p>
                      <a:pPr marL="0" indent="0" algn="l" defTabSz="1018824" rtl="0" eaLnBrk="1" latinLnBrk="0" hangingPunct="1">
                        <a:spcBef>
                          <a:spcPts val="400"/>
                        </a:spcBef>
                        <a:buFont typeface="Wingdings" panose="05000000000000000000" pitchFamily="2" charset="2"/>
                        <a:buNone/>
                      </a:pPr>
                      <a:r>
                        <a:rPr lang="en-US" sz="775" b="1" dirty="0">
                          <a:solidFill>
                            <a:schemeClr val="tx1"/>
                          </a:solidFill>
                          <a:latin typeface="+mn-lt"/>
                        </a:rPr>
                        <a:t>04/03</a:t>
                      </a:r>
                      <a:br>
                        <a:rPr lang="en-US" sz="775" b="1" dirty="0">
                          <a:solidFill>
                            <a:schemeClr val="tx1"/>
                          </a:solidFill>
                          <a:latin typeface="+mn-lt"/>
                        </a:rPr>
                      </a:br>
                      <a:endParaRPr lang="en-US" sz="775" b="0" kern="1200" dirty="0">
                        <a:solidFill>
                          <a:schemeClr val="tx1"/>
                        </a:solidFill>
                        <a:latin typeface="+mn-lt"/>
                        <a:ea typeface="+mn-ea"/>
                        <a:cs typeface="+mn-cs"/>
                      </a:endParaRPr>
                    </a:p>
                    <a:p>
                      <a:pPr marL="0" indent="0" algn="l" defTabSz="1018824" rtl="0" eaLnBrk="1" latinLnBrk="0" hangingPunct="1">
                        <a:spcBef>
                          <a:spcPts val="400"/>
                        </a:spcBef>
                        <a:buFont typeface="Wingdings" panose="05000000000000000000" pitchFamily="2" charset="2"/>
                        <a:buNone/>
                      </a:pPr>
                      <a:r>
                        <a:rPr lang="en-US" sz="775" b="1" dirty="0">
                          <a:solidFill>
                            <a:schemeClr val="tx1"/>
                          </a:solidFill>
                          <a:latin typeface="+mn-lt"/>
                        </a:rPr>
                        <a:t>04/08</a:t>
                      </a:r>
                      <a:br>
                        <a:rPr lang="en-US" sz="775" b="1" dirty="0">
                          <a:solidFill>
                            <a:schemeClr val="tx1"/>
                          </a:solidFill>
                          <a:latin typeface="+mn-lt"/>
                        </a:rPr>
                      </a:br>
                      <a:endParaRPr lang="en-US" sz="775" b="0" dirty="0">
                        <a:solidFill>
                          <a:schemeClr val="tx1"/>
                        </a:solidFill>
                        <a:latin typeface="+mn-lt"/>
                      </a:endParaRPr>
                    </a:p>
                    <a:p>
                      <a:pPr marL="0" indent="0" algn="l" defTabSz="1018824" rtl="0" eaLnBrk="1" latinLnBrk="0" hangingPunct="1">
                        <a:spcBef>
                          <a:spcPts val="400"/>
                        </a:spcBef>
                        <a:buFont typeface="Wingdings" panose="05000000000000000000" pitchFamily="2" charset="2"/>
                        <a:buNone/>
                      </a:pPr>
                      <a:r>
                        <a:rPr lang="en-US" sz="775" b="1" dirty="0">
                          <a:solidFill>
                            <a:schemeClr val="tx1"/>
                          </a:solidFill>
                          <a:latin typeface="+mn-lt"/>
                        </a:rPr>
                        <a:t>04/12</a:t>
                      </a:r>
                      <a:br>
                        <a:rPr lang="en-US" sz="775" b="1" dirty="0">
                          <a:solidFill>
                            <a:schemeClr val="tx1"/>
                          </a:solidFill>
                          <a:latin typeface="+mn-lt"/>
                        </a:rPr>
                      </a:br>
                      <a:endParaRPr lang="en-US" sz="775" b="0" dirty="0">
                        <a:solidFill>
                          <a:schemeClr val="tx1"/>
                        </a:solidFill>
                        <a:latin typeface="+mn-lt"/>
                      </a:endParaRPr>
                    </a:p>
                    <a:p>
                      <a:pPr marL="0" indent="0" algn="l" defTabSz="1018824" rtl="0" eaLnBrk="1" latinLnBrk="0" hangingPunct="1">
                        <a:spcBef>
                          <a:spcPts val="400"/>
                        </a:spcBef>
                        <a:buFont typeface="Wingdings" panose="05000000000000000000" pitchFamily="2" charset="2"/>
                        <a:buNone/>
                      </a:pPr>
                      <a:r>
                        <a:rPr lang="en-US" sz="775" b="1" dirty="0">
                          <a:solidFill>
                            <a:schemeClr val="tx1"/>
                          </a:solidFill>
                          <a:latin typeface="+mn-lt"/>
                        </a:rPr>
                        <a:t>04/15</a:t>
                      </a:r>
                      <a:br>
                        <a:rPr lang="en-US" sz="775" b="1" dirty="0">
                          <a:solidFill>
                            <a:schemeClr val="tx1"/>
                          </a:solidFill>
                          <a:latin typeface="+mn-lt"/>
                        </a:rPr>
                      </a:br>
                      <a:endParaRPr lang="en-US" sz="775" dirty="0">
                        <a:solidFill>
                          <a:schemeClr val="tx1"/>
                        </a:solidFill>
                        <a:latin typeface="+mn-lt"/>
                      </a:endParaRPr>
                    </a:p>
                    <a:p>
                      <a:pPr marL="0" indent="0" algn="l" defTabSz="1018824" rtl="0" eaLnBrk="1" latinLnBrk="0" hangingPunct="1">
                        <a:spcBef>
                          <a:spcPts val="400"/>
                        </a:spcBef>
                        <a:buFont typeface="Wingdings" panose="05000000000000000000" pitchFamily="2" charset="2"/>
                        <a:buNone/>
                      </a:pPr>
                      <a:r>
                        <a:rPr lang="en-US" sz="775" b="1" dirty="0">
                          <a:solidFill>
                            <a:schemeClr val="tx1"/>
                          </a:solidFill>
                          <a:latin typeface="+mn-lt"/>
                        </a:rPr>
                        <a:t>04/22</a:t>
                      </a:r>
                      <a:endParaRPr lang="en-US" sz="775" dirty="0">
                        <a:solidFill>
                          <a:schemeClr val="tx1"/>
                        </a:solidFill>
                        <a:latin typeface="+mn-lt"/>
                      </a:endParaRPr>
                    </a:p>
                  </a:txBody>
                  <a:tcPr marR="9144">
                    <a:lnL w="12700" cmpd="sng">
                      <a:noFill/>
                    </a:lnL>
                    <a:lnR w="12700" cap="flat" cmpd="sng" algn="ctr">
                      <a:no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33338" indent="-33338" algn="l" defTabSz="1018824" rtl="0" eaLnBrk="1" latinLnBrk="0" hangingPunct="1">
                        <a:spcBef>
                          <a:spcPts val="400"/>
                        </a:spcBef>
                        <a:buFont typeface="Wingdings" panose="05000000000000000000" pitchFamily="2" charset="2"/>
                        <a:buNone/>
                      </a:pPr>
                      <a:r>
                        <a:rPr lang="en-US" sz="775" b="0" dirty="0">
                          <a:solidFill>
                            <a:schemeClr val="tx1"/>
                          </a:solidFill>
                          <a:latin typeface="+mn-lt"/>
                        </a:rPr>
                        <a:t>“Hiring Defied Expectations in March, With 178,000 New Jobs”</a:t>
                      </a:r>
                      <a:endParaRPr lang="en-US" sz="775" b="0" kern="1200" dirty="0">
                        <a:solidFill>
                          <a:schemeClr val="tx1"/>
                        </a:solidFill>
                        <a:latin typeface="+mn-lt"/>
                        <a:ea typeface="+mn-ea"/>
                        <a:cs typeface="+mn-cs"/>
                      </a:endParaRPr>
                    </a:p>
                    <a:p>
                      <a:pPr marL="33338" indent="-33338" algn="l" defTabSz="1018824" rtl="0" eaLnBrk="1" latinLnBrk="0" hangingPunct="1">
                        <a:spcBef>
                          <a:spcPts val="400"/>
                        </a:spcBef>
                        <a:buFont typeface="Wingdings" panose="05000000000000000000" pitchFamily="2" charset="2"/>
                        <a:buNone/>
                      </a:pPr>
                      <a:r>
                        <a:rPr lang="en-US" sz="775" b="0" dirty="0">
                          <a:solidFill>
                            <a:schemeClr val="tx1"/>
                          </a:solidFill>
                          <a:latin typeface="+mn-lt"/>
                        </a:rPr>
                        <a:t>“Stocks Jump After US, Iran Walk Back From the Brink”</a:t>
                      </a:r>
                    </a:p>
                    <a:p>
                      <a:pPr marL="33338" indent="-33338" algn="l" defTabSz="1018824" rtl="0" eaLnBrk="1" latinLnBrk="0" hangingPunct="1">
                        <a:spcBef>
                          <a:spcPts val="400"/>
                        </a:spcBef>
                        <a:buFont typeface="Wingdings" panose="05000000000000000000" pitchFamily="2" charset="2"/>
                        <a:buNone/>
                      </a:pPr>
                      <a:r>
                        <a:rPr lang="en-US" sz="775" b="0" dirty="0">
                          <a:solidFill>
                            <a:schemeClr val="tx1"/>
                          </a:solidFill>
                          <a:latin typeface="+mn-lt"/>
                        </a:rPr>
                        <a:t>“Trump Announces US Blockade of Strait of Hormuz”</a:t>
                      </a:r>
                    </a:p>
                    <a:p>
                      <a:pPr marL="33338" indent="-33338" algn="l" defTabSz="1018824" rtl="0" eaLnBrk="1" latinLnBrk="0" hangingPunct="1">
                        <a:spcBef>
                          <a:spcPts val="400"/>
                        </a:spcBef>
                        <a:buFont typeface="Wingdings" panose="05000000000000000000" pitchFamily="2" charset="2"/>
                        <a:buNone/>
                      </a:pPr>
                      <a:r>
                        <a:rPr lang="en-US" sz="775" b="0" dirty="0">
                          <a:solidFill>
                            <a:schemeClr val="tx1"/>
                          </a:solidFill>
                          <a:latin typeface="+mn-lt"/>
                        </a:rPr>
                        <a:t>“S&amp;P Hits 7000, Closing at First Record Since January”</a:t>
                      </a:r>
                      <a:endParaRPr lang="en-US" sz="775" dirty="0">
                        <a:solidFill>
                          <a:schemeClr val="tx1"/>
                        </a:solidFill>
                        <a:latin typeface="+mn-lt"/>
                      </a:endParaRPr>
                    </a:p>
                    <a:p>
                      <a:pPr marL="33338" indent="-33338" algn="l" defTabSz="1018824" rtl="0" eaLnBrk="1" latinLnBrk="0" hangingPunct="1">
                        <a:spcBef>
                          <a:spcPts val="400"/>
                        </a:spcBef>
                        <a:buFont typeface="Wingdings" panose="05000000000000000000" pitchFamily="2" charset="2"/>
                        <a:buNone/>
                      </a:pPr>
                      <a:r>
                        <a:rPr lang="en-US" sz="775" b="0" dirty="0">
                          <a:solidFill>
                            <a:schemeClr val="tx1"/>
                          </a:solidFill>
                          <a:latin typeface="+mn-lt"/>
                        </a:rPr>
                        <a:t>“US Officials Try to Get a Grip on Risks Bubbling Inside Private Credit”</a:t>
                      </a:r>
                      <a:endParaRPr lang="en-US" sz="775" dirty="0">
                        <a:solidFill>
                          <a:schemeClr val="tx1"/>
                        </a:solidFill>
                        <a:latin typeface="+mn-lt"/>
                      </a:endParaRPr>
                    </a:p>
                  </a:txBody>
                  <a:tcPr marL="9144" marR="182880">
                    <a:lnL w="12700" cap="flat" cmpd="sng" algn="ctr">
                      <a:no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1" i="0" u="none" strike="noStrike" kern="1200" cap="none" spc="0" normalizeH="0" baseline="0" noProof="0" dirty="0">
                          <a:ln>
                            <a:noFill/>
                          </a:ln>
                          <a:solidFill>
                            <a:srgbClr val="000000"/>
                          </a:solidFill>
                          <a:effectLst/>
                          <a:uLnTx/>
                          <a:uFillTx/>
                          <a:latin typeface="+mn-lt"/>
                          <a:cs typeface="+mn-cs"/>
                        </a:rPr>
                        <a:t>05/06</a:t>
                      </a:r>
                      <a:endParaRPr kumimoji="0" lang="en-US" sz="775"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1" i="0" u="none" strike="noStrike" kern="1200" cap="none" spc="0" normalizeH="0" baseline="0" noProof="0" dirty="0">
                          <a:ln>
                            <a:noFill/>
                          </a:ln>
                          <a:solidFill>
                            <a:srgbClr val="000000"/>
                          </a:solidFill>
                          <a:effectLst/>
                          <a:uLnTx/>
                          <a:uFillTx/>
                          <a:latin typeface="+mn-lt"/>
                          <a:cs typeface="+mn-cs"/>
                        </a:rPr>
                        <a:t>05/08</a:t>
                      </a:r>
                      <a:br>
                        <a:rPr kumimoji="0" lang="en-US" sz="775" b="1" i="0" u="none" strike="noStrike" kern="1200" cap="none" spc="0" normalizeH="0" baseline="0" noProof="0" dirty="0">
                          <a:ln>
                            <a:noFill/>
                          </a:ln>
                          <a:solidFill>
                            <a:srgbClr val="000000"/>
                          </a:solidFill>
                          <a:effectLst/>
                          <a:uLnTx/>
                          <a:uFillTx/>
                          <a:latin typeface="+mn-lt"/>
                          <a:cs typeface="+mn-cs"/>
                        </a:rPr>
                      </a:br>
                      <a:endParaRPr kumimoji="0" lang="en-US" sz="775"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1" i="0" u="none" strike="noStrike" kern="1200" cap="none" spc="0" normalizeH="0" baseline="0" noProof="0" dirty="0">
                          <a:ln>
                            <a:noFill/>
                          </a:ln>
                          <a:solidFill>
                            <a:srgbClr val="000000"/>
                          </a:solidFill>
                          <a:effectLst/>
                          <a:uLnTx/>
                          <a:uFillTx/>
                          <a:latin typeface="+mn-lt"/>
                          <a:cs typeface="+mn-cs"/>
                        </a:rPr>
                        <a:t>05/12</a:t>
                      </a:r>
                      <a:br>
                        <a:rPr kumimoji="0" lang="en-US" sz="775" b="1" i="0" u="none" strike="noStrike" kern="1200" cap="none" spc="0" normalizeH="0" baseline="0" noProof="0" dirty="0">
                          <a:ln>
                            <a:noFill/>
                          </a:ln>
                          <a:solidFill>
                            <a:srgbClr val="000000"/>
                          </a:solidFill>
                          <a:effectLst/>
                          <a:uLnTx/>
                          <a:uFillTx/>
                          <a:latin typeface="+mn-lt"/>
                          <a:cs typeface="+mn-cs"/>
                        </a:rPr>
                      </a:br>
                      <a:endParaRPr kumimoji="0" lang="en-US" sz="775"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1" i="0" u="none" strike="noStrike" kern="1200" cap="none" spc="0" normalizeH="0" baseline="0" noProof="0" dirty="0">
                          <a:ln>
                            <a:noFill/>
                          </a:ln>
                          <a:solidFill>
                            <a:srgbClr val="000000"/>
                          </a:solidFill>
                          <a:effectLst/>
                          <a:uLnTx/>
                          <a:uFillTx/>
                          <a:latin typeface="+mn-lt"/>
                          <a:cs typeface="+mn-cs"/>
                        </a:rPr>
                        <a:t>05/13</a:t>
                      </a:r>
                      <a:br>
                        <a:rPr kumimoji="0" lang="en-US" sz="775" b="1" i="0" u="none" strike="noStrike" kern="1200" cap="none" spc="0" normalizeH="0" baseline="0" noProof="0" dirty="0">
                          <a:ln>
                            <a:noFill/>
                          </a:ln>
                          <a:solidFill>
                            <a:srgbClr val="000000"/>
                          </a:solidFill>
                          <a:effectLst/>
                          <a:uLnTx/>
                          <a:uFillTx/>
                          <a:latin typeface="+mn-lt"/>
                          <a:cs typeface="+mn-cs"/>
                        </a:rPr>
                      </a:br>
                      <a:endParaRPr kumimoji="0" lang="en-US" sz="775"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1" i="0" u="none" strike="noStrike" kern="1200" cap="none" spc="0" normalizeH="0" baseline="0" noProof="0" dirty="0">
                          <a:ln>
                            <a:noFill/>
                          </a:ln>
                          <a:solidFill>
                            <a:srgbClr val="000000"/>
                          </a:solidFill>
                          <a:effectLst/>
                          <a:uLnTx/>
                          <a:uFillTx/>
                          <a:latin typeface="+mn-lt"/>
                          <a:cs typeface="+mn-cs"/>
                        </a:rPr>
                        <a:t>05/15</a:t>
                      </a:r>
                      <a:endParaRPr kumimoji="0" lang="en-US" sz="775" b="0" i="0" u="none" strike="noStrike" kern="1200" cap="none" spc="0" normalizeH="0" baseline="0" noProof="0" dirty="0">
                        <a:ln>
                          <a:noFill/>
                        </a:ln>
                        <a:solidFill>
                          <a:srgbClr val="000000"/>
                        </a:solidFill>
                        <a:effectLst/>
                        <a:uLnTx/>
                        <a:uFillTx/>
                        <a:latin typeface="+mn-lt"/>
                        <a:cs typeface="+mn-cs"/>
                      </a:endParaRPr>
                    </a:p>
                  </a:txBody>
                  <a:tcPr marR="9144">
                    <a:lnL w="6350"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38100" marR="0" lvl="0" indent="-381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0" i="0" u="none" strike="noStrike" kern="1200" cap="none" spc="0" normalizeH="0" baseline="0" noProof="0" dirty="0">
                          <a:ln>
                            <a:noFill/>
                          </a:ln>
                          <a:solidFill>
                            <a:srgbClr val="000000"/>
                          </a:solidFill>
                          <a:effectLst/>
                          <a:uLnTx/>
                          <a:uFillTx/>
                          <a:latin typeface="+mn-lt"/>
                          <a:cs typeface="+mn-cs"/>
                        </a:rPr>
                        <a:t>“Oil Drops Sharply on Hopes of US-Iran Agreement”</a:t>
                      </a:r>
                    </a:p>
                    <a:p>
                      <a:pPr marL="38100" marR="0" lvl="0" indent="-381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0" i="0" u="none" strike="noStrike" kern="1200" cap="none" spc="0" normalizeH="0" baseline="0" noProof="0" dirty="0">
                          <a:ln>
                            <a:noFill/>
                          </a:ln>
                          <a:solidFill>
                            <a:srgbClr val="000000"/>
                          </a:solidFill>
                          <a:effectLst/>
                          <a:uLnTx/>
                          <a:uFillTx/>
                          <a:latin typeface="+mn-lt"/>
                          <a:cs typeface="+mn-cs"/>
                        </a:rPr>
                        <a:t>“US Adds 115,000 Jobs in April With Solid Hiring Across Sectors”</a:t>
                      </a:r>
                    </a:p>
                    <a:p>
                      <a:pPr marL="38100" marR="0" lvl="0" indent="-381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0" i="0" u="none" strike="noStrike" kern="1200" cap="none" spc="0" normalizeH="0" baseline="0" noProof="0" dirty="0">
                          <a:ln>
                            <a:noFill/>
                          </a:ln>
                          <a:solidFill>
                            <a:srgbClr val="000000"/>
                          </a:solidFill>
                          <a:effectLst/>
                          <a:uLnTx/>
                          <a:uFillTx/>
                          <a:latin typeface="+mn-lt"/>
                          <a:cs typeface="+mn-cs"/>
                        </a:rPr>
                        <a:t>“Inflation Soared to 3.8% in April, Driven by Gasoline Prices”</a:t>
                      </a:r>
                    </a:p>
                    <a:p>
                      <a:pPr marL="38100" marR="0" lvl="0" indent="-381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0" i="0" u="none" strike="noStrike" kern="1200" cap="none" spc="0" normalizeH="0" baseline="0" noProof="0" dirty="0">
                          <a:ln>
                            <a:noFill/>
                          </a:ln>
                          <a:solidFill>
                            <a:srgbClr val="000000"/>
                          </a:solidFill>
                          <a:effectLst/>
                          <a:uLnTx/>
                          <a:uFillTx/>
                          <a:latin typeface="+mn-lt"/>
                          <a:cs typeface="+mn-cs"/>
                        </a:rPr>
                        <a:t>“Kevin Warsh Is Confirmed as Fed Chair in 54–45 Senate Vote”</a:t>
                      </a:r>
                    </a:p>
                    <a:p>
                      <a:pPr marL="38100" marR="0" lvl="0" indent="-381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0" i="0" u="none" strike="noStrike" kern="1200" cap="none" spc="0" normalizeH="0" baseline="0" noProof="0" dirty="0">
                          <a:ln>
                            <a:noFill/>
                          </a:ln>
                          <a:solidFill>
                            <a:srgbClr val="000000"/>
                          </a:solidFill>
                          <a:effectLst/>
                          <a:uLnTx/>
                          <a:uFillTx/>
                          <a:latin typeface="+mn-lt"/>
                          <a:cs typeface="+mn-cs"/>
                        </a:rPr>
                        <a:t>“Mounting Inflation Pressures Deepen Global Bond Slide”</a:t>
                      </a:r>
                    </a:p>
                  </a:txBody>
                  <a:tcPr marL="9144">
                    <a:lnL w="12700" cap="flat" cmpd="sng" algn="ctr">
                      <a:no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1" i="0" u="none" strike="noStrike" kern="1200" cap="none" spc="0" normalizeH="0" baseline="0" noProof="0" dirty="0">
                          <a:ln>
                            <a:noFill/>
                          </a:ln>
                          <a:solidFill>
                            <a:srgbClr val="000000"/>
                          </a:solidFill>
                          <a:effectLst/>
                          <a:uLnTx/>
                          <a:uFillTx/>
                          <a:latin typeface="+mn-lt"/>
                          <a:cs typeface="+mn-cs"/>
                        </a:rPr>
                        <a:t>06/05</a:t>
                      </a:r>
                      <a:endParaRPr kumimoji="0" lang="en-US" sz="775"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1" i="0" u="none" strike="noStrike" kern="1200" cap="none" spc="0" normalizeH="0" baseline="0" noProof="0" dirty="0">
                          <a:ln>
                            <a:noFill/>
                          </a:ln>
                          <a:solidFill>
                            <a:srgbClr val="000000"/>
                          </a:solidFill>
                          <a:effectLst/>
                          <a:uLnTx/>
                          <a:uFillTx/>
                          <a:latin typeface="+mn-lt"/>
                          <a:cs typeface="+mn-cs"/>
                        </a:rPr>
                        <a:t>06/05</a:t>
                      </a:r>
                      <a:endParaRPr kumimoji="0" lang="en-US" sz="775"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1" i="0" u="none" strike="noStrike" kern="1200" cap="none" spc="0" normalizeH="0" baseline="0" noProof="0" dirty="0">
                          <a:ln>
                            <a:noFill/>
                          </a:ln>
                          <a:solidFill>
                            <a:srgbClr val="000000"/>
                          </a:solidFill>
                          <a:effectLst/>
                          <a:uLnTx/>
                          <a:uFillTx/>
                          <a:latin typeface="+mn-lt"/>
                          <a:cs typeface="+mn-cs"/>
                        </a:rPr>
                        <a:t>06/10</a:t>
                      </a:r>
                      <a:br>
                        <a:rPr kumimoji="0" lang="en-US" sz="775" b="1" i="0" u="none" strike="noStrike" kern="1200" cap="none" spc="0" normalizeH="0" baseline="0" noProof="0" dirty="0">
                          <a:ln>
                            <a:noFill/>
                          </a:ln>
                          <a:solidFill>
                            <a:srgbClr val="000000"/>
                          </a:solidFill>
                          <a:effectLst/>
                          <a:uLnTx/>
                          <a:uFillTx/>
                          <a:latin typeface="+mn-lt"/>
                          <a:cs typeface="+mn-cs"/>
                        </a:rPr>
                      </a:br>
                      <a:endParaRPr kumimoji="0" lang="en-US" sz="775"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1" i="0" u="none" strike="noStrike" kern="1200" cap="none" spc="0" normalizeH="0" baseline="0" noProof="0" dirty="0">
                          <a:ln>
                            <a:noFill/>
                          </a:ln>
                          <a:solidFill>
                            <a:srgbClr val="000000"/>
                          </a:solidFill>
                          <a:effectLst/>
                          <a:uLnTx/>
                          <a:uFillTx/>
                          <a:latin typeface="+mn-lt"/>
                          <a:cs typeface="+mn-cs"/>
                        </a:rPr>
                        <a:t>06/11</a:t>
                      </a:r>
                      <a:br>
                        <a:rPr kumimoji="0" lang="en-US" sz="775" b="1" i="0" u="none" strike="noStrike" kern="1200" cap="none" spc="0" normalizeH="0" baseline="0" noProof="0" dirty="0">
                          <a:ln>
                            <a:noFill/>
                          </a:ln>
                          <a:solidFill>
                            <a:srgbClr val="000000"/>
                          </a:solidFill>
                          <a:effectLst/>
                          <a:uLnTx/>
                          <a:uFillTx/>
                          <a:latin typeface="+mn-lt"/>
                          <a:cs typeface="+mn-cs"/>
                        </a:rPr>
                      </a:br>
                      <a:endParaRPr kumimoji="0" lang="en-US" sz="775" b="0" i="0" u="none" strike="noStrike" kern="1200" cap="none" spc="0" normalizeH="0" baseline="0" noProof="0" dirty="0">
                        <a:ln>
                          <a:noFill/>
                        </a:ln>
                        <a:solidFill>
                          <a:schemeClr val="tx1"/>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1" i="0" u="none" strike="noStrike" kern="1200" cap="none" spc="0" normalizeH="0" baseline="0" noProof="0" dirty="0">
                          <a:ln>
                            <a:noFill/>
                          </a:ln>
                          <a:solidFill>
                            <a:srgbClr val="000000"/>
                          </a:solidFill>
                          <a:effectLst/>
                          <a:uLnTx/>
                          <a:uFillTx/>
                          <a:latin typeface="+mn-lt"/>
                          <a:cs typeface="+mn-cs"/>
                        </a:rPr>
                        <a:t>06/11</a:t>
                      </a:r>
                      <a:br>
                        <a:rPr kumimoji="0" lang="en-US" sz="775" b="1" i="0" u="none" strike="noStrike" kern="1200" cap="none" spc="0" normalizeH="0" baseline="0" noProof="0" dirty="0">
                          <a:ln>
                            <a:noFill/>
                          </a:ln>
                          <a:solidFill>
                            <a:srgbClr val="000000"/>
                          </a:solidFill>
                          <a:effectLst/>
                          <a:uLnTx/>
                          <a:uFillTx/>
                          <a:latin typeface="+mn-lt"/>
                          <a:cs typeface="+mn-cs"/>
                        </a:rPr>
                      </a:br>
                      <a:endParaRPr kumimoji="0" lang="en-US" sz="775"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1" i="0" u="none" strike="noStrike" kern="1200" cap="none" spc="0" normalizeH="0" baseline="0" noProof="0" dirty="0">
                          <a:ln>
                            <a:noFill/>
                          </a:ln>
                          <a:solidFill>
                            <a:srgbClr val="000000"/>
                          </a:solidFill>
                          <a:effectLst/>
                          <a:uLnTx/>
                          <a:uFillTx/>
                          <a:latin typeface="+mn-lt"/>
                          <a:cs typeface="+mn-cs"/>
                        </a:rPr>
                        <a:t>06/14</a:t>
                      </a:r>
                      <a:br>
                        <a:rPr kumimoji="0" lang="en-US" sz="775" b="1" i="0" u="none" strike="noStrike" kern="1200" cap="none" spc="0" normalizeH="0" baseline="0" noProof="0" dirty="0">
                          <a:ln>
                            <a:noFill/>
                          </a:ln>
                          <a:solidFill>
                            <a:srgbClr val="000000"/>
                          </a:solidFill>
                          <a:effectLst/>
                          <a:uLnTx/>
                          <a:uFillTx/>
                          <a:latin typeface="+mn-lt"/>
                          <a:cs typeface="+mn-cs"/>
                        </a:rPr>
                      </a:br>
                      <a:endParaRPr kumimoji="0" lang="en-US" sz="775"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1" i="0" u="none" strike="noStrike" kern="1200" cap="none" spc="0" normalizeH="0" baseline="0" noProof="0" dirty="0">
                          <a:ln>
                            <a:noFill/>
                          </a:ln>
                          <a:solidFill>
                            <a:srgbClr val="000000"/>
                          </a:solidFill>
                          <a:effectLst/>
                          <a:uLnTx/>
                          <a:uFillTx/>
                          <a:latin typeface="+mn-lt"/>
                          <a:cs typeface="+mn-cs"/>
                        </a:rPr>
                        <a:t>06/17</a:t>
                      </a:r>
                      <a:br>
                        <a:rPr kumimoji="0" lang="en-US" sz="775" b="1" i="0" u="none" strike="noStrike" kern="1200" cap="none" spc="0" normalizeH="0" baseline="0" noProof="0" dirty="0">
                          <a:ln>
                            <a:noFill/>
                          </a:ln>
                          <a:solidFill>
                            <a:srgbClr val="000000"/>
                          </a:solidFill>
                          <a:effectLst/>
                          <a:uLnTx/>
                          <a:uFillTx/>
                          <a:latin typeface="+mn-lt"/>
                          <a:cs typeface="+mn-cs"/>
                        </a:rPr>
                      </a:br>
                      <a:endParaRPr kumimoji="0" lang="en-US" sz="775"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tabLst/>
                        <a:defRPr/>
                      </a:pPr>
                      <a:r>
                        <a:rPr kumimoji="0" lang="en-US" sz="775" b="1" i="0" u="none" strike="noStrike" kern="1200" cap="none" spc="0" normalizeH="0" baseline="0" noProof="0" dirty="0">
                          <a:ln>
                            <a:noFill/>
                          </a:ln>
                          <a:solidFill>
                            <a:srgbClr val="000000"/>
                          </a:solidFill>
                          <a:effectLst/>
                          <a:uLnTx/>
                          <a:uFillTx/>
                          <a:latin typeface="+mn-lt"/>
                          <a:cs typeface="+mn-cs"/>
                        </a:rPr>
                        <a:t>06/22</a:t>
                      </a:r>
                      <a:br>
                        <a:rPr kumimoji="0" lang="en-US" sz="775" b="1" i="0" u="none" strike="noStrike" kern="1200" cap="none" spc="0" normalizeH="0" baseline="0" noProof="0" dirty="0">
                          <a:ln>
                            <a:noFill/>
                          </a:ln>
                          <a:solidFill>
                            <a:srgbClr val="000000"/>
                          </a:solidFill>
                          <a:effectLst/>
                          <a:uLnTx/>
                          <a:uFillTx/>
                          <a:latin typeface="+mn-lt"/>
                          <a:cs typeface="+mn-cs"/>
                        </a:rPr>
                      </a:br>
                      <a:endParaRPr kumimoji="0" lang="en-US" sz="775"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tabLst/>
                        <a:defRPr/>
                      </a:pPr>
                      <a:r>
                        <a:rPr kumimoji="0" lang="en-US" sz="775" b="1" i="0" u="none" strike="noStrike" kern="1200" cap="none" spc="0" normalizeH="0" baseline="0" noProof="0" dirty="0">
                          <a:ln>
                            <a:noFill/>
                          </a:ln>
                          <a:solidFill>
                            <a:srgbClr val="000000"/>
                          </a:solidFill>
                          <a:effectLst/>
                          <a:uLnTx/>
                          <a:uFillTx/>
                          <a:latin typeface="+mn-lt"/>
                          <a:cs typeface="+mn-cs"/>
                        </a:rPr>
                        <a:t>06/28</a:t>
                      </a:r>
                      <a:br>
                        <a:rPr kumimoji="0" lang="en-US" sz="775" b="1" i="0" u="none" strike="noStrike" kern="1200" cap="none" spc="0" normalizeH="0" baseline="0" noProof="0" dirty="0">
                          <a:ln>
                            <a:noFill/>
                          </a:ln>
                          <a:solidFill>
                            <a:srgbClr val="000000"/>
                          </a:solidFill>
                          <a:effectLst/>
                          <a:uLnTx/>
                          <a:uFillTx/>
                          <a:latin typeface="+mn-lt"/>
                          <a:cs typeface="+mn-cs"/>
                        </a:rPr>
                      </a:br>
                      <a:endParaRPr kumimoji="0" lang="en-US" sz="775"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tabLst/>
                        <a:defRPr/>
                      </a:pPr>
                      <a:r>
                        <a:rPr kumimoji="0" lang="en-US" sz="775" b="1" i="0" u="none" strike="noStrike" kern="1200" cap="none" spc="0" normalizeH="0" baseline="0" noProof="0" dirty="0">
                          <a:ln>
                            <a:noFill/>
                          </a:ln>
                          <a:solidFill>
                            <a:srgbClr val="000000"/>
                          </a:solidFill>
                          <a:effectLst/>
                          <a:uLnTx/>
                          <a:uFillTx/>
                          <a:latin typeface="+mn-lt"/>
                          <a:cs typeface="+mn-cs"/>
                        </a:rPr>
                        <a:t>06/30</a:t>
                      </a:r>
                      <a:endParaRPr kumimoji="0" lang="en-US" sz="775" b="0" i="0" u="none" strike="noStrike" kern="1200" cap="none" spc="0" normalizeH="0" baseline="0" noProof="0" dirty="0">
                        <a:ln>
                          <a:noFill/>
                        </a:ln>
                        <a:solidFill>
                          <a:srgbClr val="000000"/>
                        </a:solidFill>
                        <a:effectLst/>
                        <a:uLnTx/>
                        <a:uFillTx/>
                        <a:latin typeface="+mn-lt"/>
                        <a:cs typeface="+mn-cs"/>
                      </a:endParaRPr>
                    </a:p>
                  </a:txBody>
                  <a:tcPr marR="9144">
                    <a:lnL w="6350"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0" i="0" u="none" strike="noStrike" kern="1200" cap="none" spc="0" normalizeH="0" baseline="0" noProof="0" dirty="0">
                          <a:ln>
                            <a:noFill/>
                          </a:ln>
                          <a:solidFill>
                            <a:srgbClr val="000000"/>
                          </a:solidFill>
                          <a:effectLst/>
                          <a:uLnTx/>
                          <a:uFillTx/>
                          <a:latin typeface="+mn-lt"/>
                          <a:cs typeface="+mn-cs"/>
                        </a:rPr>
                        <a:t>“May Jobs Growth Puts US on a Strong Hiring Streak”</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0" i="0" u="none" strike="noStrike" kern="1200" cap="none" spc="0" normalizeH="0" baseline="0" noProof="0" dirty="0">
                          <a:ln>
                            <a:noFill/>
                          </a:ln>
                          <a:solidFill>
                            <a:srgbClr val="000000"/>
                          </a:solidFill>
                          <a:effectLst/>
                          <a:uLnTx/>
                          <a:uFillTx/>
                          <a:latin typeface="+mn-lt"/>
                          <a:cs typeface="+mn-cs"/>
                        </a:rPr>
                        <a:t>“Nasdaq Suffers Worst Week in More Than a Year”</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0" i="0" u="none" strike="noStrike" kern="1200" cap="none" spc="0" normalizeH="0" baseline="0" noProof="0" dirty="0">
                          <a:ln>
                            <a:noFill/>
                          </a:ln>
                          <a:solidFill>
                            <a:srgbClr val="000000"/>
                          </a:solidFill>
                          <a:effectLst/>
                          <a:uLnTx/>
                          <a:uFillTx/>
                          <a:latin typeface="+mn-lt"/>
                          <a:cs typeface="+mn-cs"/>
                        </a:rPr>
                        <a:t>“Inflation Heated Up to 4.2% in May, as Energy Costs Continued to Bite”</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0" i="0" u="none" strike="noStrike" kern="1200" cap="none" spc="0" normalizeH="0" baseline="0" noProof="0" dirty="0">
                          <a:ln>
                            <a:noFill/>
                          </a:ln>
                          <a:solidFill>
                            <a:schemeClr val="tx1"/>
                          </a:solidFill>
                          <a:effectLst/>
                          <a:uLnTx/>
                          <a:uFillTx/>
                          <a:latin typeface="+mn-lt"/>
                          <a:cs typeface="+mn-cs"/>
                        </a:rPr>
                        <a:t>“ECB Becomes First Major Central Bank to Raise Rates Since Inflation Resurgence”</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0" i="0" u="none" strike="noStrike" kern="1200" cap="none" spc="0" normalizeH="0" baseline="0" noProof="0" dirty="0">
                          <a:ln>
                            <a:noFill/>
                          </a:ln>
                          <a:solidFill>
                            <a:srgbClr val="000000"/>
                          </a:solidFill>
                          <a:effectLst/>
                          <a:uLnTx/>
                          <a:uFillTx/>
                          <a:latin typeface="+mn-lt"/>
                          <a:cs typeface="+mn-cs"/>
                        </a:rPr>
                        <a:t>“SpaceX Officially Raises $75 Billion in Record-Breaking IPO”</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0" i="0" u="none" strike="noStrike" kern="1200" cap="none" spc="0" normalizeH="0" baseline="0" noProof="0" dirty="0">
                          <a:ln>
                            <a:noFill/>
                          </a:ln>
                          <a:solidFill>
                            <a:srgbClr val="000000"/>
                          </a:solidFill>
                          <a:effectLst/>
                          <a:uLnTx/>
                          <a:uFillTx/>
                          <a:latin typeface="+mn-lt"/>
                          <a:cs typeface="+mn-cs"/>
                        </a:rPr>
                        <a:t>“US and Iran Have Reached a Deal to Stop Fighting, Reopen Shipping”</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775" b="0" i="0" u="none" strike="noStrike" kern="1200" cap="none" spc="0" normalizeH="0" baseline="0" noProof="0" dirty="0">
                          <a:ln>
                            <a:noFill/>
                          </a:ln>
                          <a:solidFill>
                            <a:srgbClr val="000000"/>
                          </a:solidFill>
                          <a:effectLst/>
                          <a:uLnTx/>
                          <a:uFillTx/>
                          <a:latin typeface="+mn-lt"/>
                          <a:cs typeface="+mn-cs"/>
                        </a:rPr>
                        <a:t>“Fed Holds Rates Steady, but More Officials See Higher Rates as Next Move”</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tabLst/>
                        <a:defRPr/>
                      </a:pPr>
                      <a:r>
                        <a:rPr kumimoji="0" lang="en-US" sz="775" b="0" i="0" u="none" strike="noStrike" kern="1200" cap="none" spc="0" normalizeH="0" baseline="0" noProof="0" dirty="0">
                          <a:ln>
                            <a:noFill/>
                          </a:ln>
                          <a:solidFill>
                            <a:srgbClr val="000000"/>
                          </a:solidFill>
                          <a:effectLst/>
                          <a:uLnTx/>
                          <a:uFillTx/>
                          <a:latin typeface="+mn-lt"/>
                          <a:cs typeface="+mn-cs"/>
                        </a:rPr>
                        <a:t>“UK Prime Minister Keir Starmer Quits Amid Rebellion”</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tabLst/>
                        <a:defRPr/>
                      </a:pPr>
                      <a:r>
                        <a:rPr kumimoji="0" lang="en-US" sz="775" b="0" i="0" u="none" strike="noStrike" kern="1200" cap="none" spc="0" normalizeH="0" baseline="0" noProof="0" dirty="0">
                          <a:ln>
                            <a:noFill/>
                          </a:ln>
                          <a:solidFill>
                            <a:srgbClr val="000000"/>
                          </a:solidFill>
                          <a:effectLst/>
                          <a:uLnTx/>
                          <a:uFillTx/>
                          <a:latin typeface="+mn-lt"/>
                          <a:cs typeface="+mn-cs"/>
                        </a:rPr>
                        <a:t>“US and Iran Agree to Halt Days of Fighting Over Strait”</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tabLst/>
                        <a:defRPr/>
                      </a:pPr>
                      <a:r>
                        <a:rPr kumimoji="0" lang="en-US" sz="775" b="0" i="0" u="none" strike="noStrike" kern="1200" cap="none" spc="0" normalizeH="0" baseline="0" noProof="0" dirty="0">
                          <a:ln>
                            <a:noFill/>
                          </a:ln>
                          <a:solidFill>
                            <a:srgbClr val="000000"/>
                          </a:solidFill>
                          <a:effectLst/>
                          <a:uLnTx/>
                          <a:uFillTx/>
                          <a:latin typeface="+mn-lt"/>
                          <a:cs typeface="+mn-cs"/>
                        </a:rPr>
                        <a:t>“S&amp;P 500, Nasdaq on Pace for Best Quarter in Six Years”</a:t>
                      </a:r>
                    </a:p>
                  </a:txBody>
                  <a:tcPr marL="9144">
                    <a:lnL w="12700" cap="flat" cmpd="sng" algn="ctr">
                      <a:no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33811647"/>
                  </a:ext>
                </a:extLst>
              </a:tr>
            </a:tbl>
          </a:graphicData>
        </a:graphic>
      </p:graphicFrame>
      <p:sp>
        <p:nvSpPr>
          <p:cNvPr id="2" name="Title 1"/>
          <p:cNvSpPr>
            <a:spLocks noGrp="1"/>
          </p:cNvSpPr>
          <p:nvPr>
            <p:ph type="title"/>
          </p:nvPr>
        </p:nvSpPr>
        <p:spPr>
          <a:xfrm>
            <a:off x="529812" y="677016"/>
            <a:ext cx="9052560" cy="521864"/>
          </a:xfrm>
          <a:noFill/>
        </p:spPr>
        <p:txBody>
          <a:bodyPr/>
          <a:lstStyle/>
          <a:p>
            <a:r>
              <a:rPr lang="en-US"/>
              <a:t>World Stock Market Performance</a:t>
            </a:r>
          </a:p>
        </p:txBody>
      </p:sp>
      <p:sp>
        <p:nvSpPr>
          <p:cNvPr id="3" name="Slide Number Placeholder 2"/>
          <p:cNvSpPr>
            <a:spLocks noGrp="1"/>
          </p:cNvSpPr>
          <p:nvPr>
            <p:ph type="sldNum" sz="quarter" idx="12"/>
          </p:nvPr>
        </p:nvSpPr>
        <p:spPr>
          <a:xfrm>
            <a:off x="9144000" y="7120615"/>
            <a:ext cx="492760" cy="413808"/>
          </a:xfrm>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66F6FF41-5833-4EBF-9145-362BCED2914A}" type="slidenum">
              <a:rPr kumimoji="0" lang="en-US" sz="1000" b="0" i="0" u="none" strike="noStrike" kern="1200" cap="none" spc="0" normalizeH="0" baseline="0" noProof="0" smtClean="0">
                <a:ln>
                  <a:noFill/>
                </a:ln>
                <a:solidFill>
                  <a:prstClr val="white">
                    <a:lumMod val="50000"/>
                  </a:prstClr>
                </a:solidFill>
                <a:effectLst/>
                <a:uLnTx/>
                <a:uFillTx/>
                <a:latin typeface="Arial"/>
                <a:ea typeface="+mn-ea"/>
                <a:cs typeface="+mn-cs"/>
              </a:rPr>
              <a:pPr marL="0" marR="0" lvl="0" indent="0" algn="r" defTabSz="1018228" rtl="0" eaLnBrk="1" fontAlgn="auto" latinLnBrk="0" hangingPunct="1">
                <a:lnSpc>
                  <a:spcPct val="100000"/>
                </a:lnSpc>
                <a:spcBef>
                  <a:spcPct val="0"/>
                </a:spcBef>
                <a:spcAft>
                  <a:spcPct val="0"/>
                </a:spcAft>
                <a:buClrTx/>
                <a:buSzTx/>
                <a:buFontTx/>
                <a:buNone/>
                <a:defRPr/>
              </a:pPr>
              <a:t>5</a:t>
            </a:fld>
            <a:endParaRPr kumimoji="0" lang="en-US" sz="1000" b="0" i="0" u="none" strike="noStrike" kern="1200" cap="none" spc="0" normalizeH="0" baseline="0" noProof="0">
              <a:ln>
                <a:noFill/>
              </a:ln>
              <a:solidFill>
                <a:prstClr val="white">
                  <a:lumMod val="50000"/>
                </a:prstClr>
              </a:solidFill>
              <a:effectLst/>
              <a:uLnTx/>
              <a:uFillTx/>
              <a:latin typeface="Arial"/>
              <a:ea typeface="+mn-ea"/>
              <a:cs typeface="+mn-cs"/>
            </a:endParaRPr>
          </a:p>
        </p:txBody>
      </p:sp>
      <p:sp>
        <p:nvSpPr>
          <p:cNvPr id="11" name="Text Placeholder 10"/>
          <p:cNvSpPr>
            <a:spLocks noGrp="1"/>
          </p:cNvSpPr>
          <p:nvPr>
            <p:ph type="body" sz="quarter" idx="15"/>
          </p:nvPr>
        </p:nvSpPr>
        <p:spPr>
          <a:xfrm>
            <a:off x="529812" y="7134371"/>
            <a:ext cx="8529320" cy="400050"/>
          </a:xfrm>
        </p:spPr>
        <p:txBody>
          <a:bodyPr/>
          <a:lstStyle/>
          <a:p>
            <a:r>
              <a:rPr lang="en-US"/>
              <a:t>Graph Source: MSCI ACWI Index (net dividends). MSCI data © MSCI 2026, all rights reserved. Index level based at 100 starting January 2000.</a:t>
            </a:r>
            <a:br>
              <a:rPr lang="en-US"/>
            </a:br>
            <a:r>
              <a:rPr lang="en-US"/>
              <a:t>It is not possible to invest directly in an index. Performance does not reflect the expenses associated with management of an actual portfolio. Past performance is not a guarantee of future results. </a:t>
            </a:r>
          </a:p>
        </p:txBody>
      </p:sp>
      <p:sp>
        <p:nvSpPr>
          <p:cNvPr id="5" name="Text Placeholder 4"/>
          <p:cNvSpPr>
            <a:spLocks noGrp="1"/>
          </p:cNvSpPr>
          <p:nvPr>
            <p:ph type="body" sz="quarter" idx="14"/>
          </p:nvPr>
        </p:nvSpPr>
        <p:spPr>
          <a:xfrm>
            <a:off x="529813" y="1086488"/>
            <a:ext cx="8823326" cy="346075"/>
          </a:xfrm>
          <a:noFill/>
        </p:spPr>
        <p:txBody>
          <a:bodyPr/>
          <a:lstStyle/>
          <a:p>
            <a:r>
              <a:rPr lang="en-US"/>
              <a:t>MSCI All Country World Index with selected headlines from Q2 2026</a:t>
            </a:r>
          </a:p>
        </p:txBody>
      </p:sp>
      <p:sp>
        <p:nvSpPr>
          <p:cNvPr id="59" name="TextBox 58">
            <a:extLst>
              <a:ext uri="{FF2B5EF4-FFF2-40B4-BE49-F238E27FC236}">
                <a16:creationId xmlns:a16="http://schemas.microsoft.com/office/drawing/2014/main" id="{E1D965E7-6EE5-4026-A3C2-D120857AFD82}"/>
              </a:ext>
            </a:extLst>
          </p:cNvPr>
          <p:cNvSpPr txBox="1"/>
          <p:nvPr/>
        </p:nvSpPr>
        <p:spPr>
          <a:xfrm>
            <a:off x="523689" y="6913239"/>
            <a:ext cx="8791688" cy="369277"/>
          </a:xfrm>
          <a:prstGeom prst="rect">
            <a:avLst/>
          </a:prstGeom>
          <a:noFill/>
        </p:spPr>
        <p:txBody>
          <a:bodyPr wrap="square" lIns="91388" tIns="45693" rIns="91388" bIns="45693"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marL="0" marR="0" lvl="0" indent="0" algn="l" defTabSz="1018228" rtl="0" eaLnBrk="1" fontAlgn="auto" latinLnBrk="0" hangingPunct="1">
              <a:lnSpc>
                <a:spcPct val="100000"/>
              </a:lnSpc>
              <a:spcBef>
                <a:spcPct val="0"/>
              </a:spcBef>
              <a:spcAft>
                <a:spcPct val="0"/>
              </a:spcAft>
              <a:buClrTx/>
              <a:buSzTx/>
              <a:buFontTx/>
              <a:buNone/>
              <a:defRPr/>
            </a:pPr>
            <a:r>
              <a:rPr kumimoji="0" lang="en-US" sz="900" b="1" i="1" u="none" strike="noStrike" kern="1200" cap="none" spc="0" normalizeH="0" baseline="0" noProof="0">
                <a:ln>
                  <a:noFill/>
                </a:ln>
                <a:solidFill>
                  <a:srgbClr val="35627D"/>
                </a:solidFill>
                <a:effectLst/>
                <a:uLnTx/>
                <a:uFillTx/>
                <a:latin typeface="Times New Roman" panose="02020603050405020304" pitchFamily="18" charset="0"/>
                <a:ea typeface="+mn-ea"/>
                <a:cs typeface="Times New Roman" panose="02020603050405020304" pitchFamily="18" charset="0"/>
              </a:rPr>
              <a:t>These headlines are not offered to explain market returns. Instead, they serve as a reminder that investors should view daily events from a long-term perspective and avoid making investment decisions based solely on the news.</a:t>
            </a:r>
          </a:p>
        </p:txBody>
      </p:sp>
      <p:cxnSp>
        <p:nvCxnSpPr>
          <p:cNvPr id="7" name="Straight Connector 6">
            <a:extLst>
              <a:ext uri="{FF2B5EF4-FFF2-40B4-BE49-F238E27FC236}">
                <a16:creationId xmlns:a16="http://schemas.microsoft.com/office/drawing/2014/main" id="{02558A0B-F381-FE3E-C116-1D79E34084C2}"/>
              </a:ext>
            </a:extLst>
          </p:cNvPr>
          <p:cNvCxnSpPr/>
          <p:nvPr/>
        </p:nvCxnSpPr>
        <p:spPr>
          <a:xfrm>
            <a:off x="611496" y="6912994"/>
            <a:ext cx="8833104"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35" name="Chart 34">
            <a:extLst>
              <a:ext uri="{FF2B5EF4-FFF2-40B4-BE49-F238E27FC236}">
                <a16:creationId xmlns:a16="http://schemas.microsoft.com/office/drawing/2014/main" id="{2D594AAE-929D-88AB-C9E9-E6EC06018FFC}"/>
              </a:ext>
            </a:extLst>
          </p:cNvPr>
          <p:cNvGraphicFramePr/>
          <p:nvPr/>
        </p:nvGraphicFramePr>
        <p:xfrm>
          <a:off x="550331" y="2098775"/>
          <a:ext cx="9052560" cy="2033489"/>
        </p:xfrm>
        <a:graphic>
          <a:graphicData uri="http://schemas.openxmlformats.org/drawingml/2006/chart">
            <c:chart xmlns:c="http://schemas.openxmlformats.org/drawingml/2006/chart" xmlns:r="http://schemas.openxmlformats.org/officeDocument/2006/relationships" r:id="rId4"/>
          </a:graphicData>
        </a:graphic>
      </p:graphicFrame>
      <p:sp>
        <p:nvSpPr>
          <p:cNvPr id="36" name="TextBox 1">
            <a:extLst>
              <a:ext uri="{FF2B5EF4-FFF2-40B4-BE49-F238E27FC236}">
                <a16:creationId xmlns:a16="http://schemas.microsoft.com/office/drawing/2014/main" id="{2C2CFEF5-2FEC-8735-C916-5FDEA46ED33D}"/>
              </a:ext>
            </a:extLst>
          </p:cNvPr>
          <p:cNvSpPr txBox="1"/>
          <p:nvPr/>
        </p:nvSpPr>
        <p:spPr>
          <a:xfrm>
            <a:off x="597512" y="1836523"/>
            <a:ext cx="4531198" cy="240900"/>
          </a:xfrm>
          <a:prstGeom prst="rect">
            <a:avLst/>
          </a:prstGeom>
          <a:noFill/>
        </p:spPr>
        <p:txBody>
          <a:bodyPr wrap="square" lIns="0" rIns="0" rtlCol="0">
            <a:spAutoFit/>
          </a:bodyPr>
          <a:lstStyle>
            <a:defPPr>
              <a:defRPr lang="en-US"/>
            </a:defPPr>
            <a:lvl1pPr marL="0" indent="0" algn="l" defTabSz="1018464" rtl="0" eaLnBrk="1" latinLnBrk="0" hangingPunct="1">
              <a:defRPr sz="1100" kern="1200">
                <a:solidFill>
                  <a:schemeClr val="tx1"/>
                </a:solidFill>
                <a:latin typeface="+mn-lt"/>
                <a:ea typeface="+mn-ea"/>
                <a:cs typeface="+mn-cs"/>
              </a:defRPr>
            </a:lvl1pPr>
            <a:lvl2pPr marL="457200" indent="0" algn="l" defTabSz="1018464" rtl="0" eaLnBrk="1" latinLnBrk="0" hangingPunct="1">
              <a:defRPr sz="1100" kern="1200">
                <a:solidFill>
                  <a:schemeClr val="tx1"/>
                </a:solidFill>
                <a:latin typeface="+mn-lt"/>
                <a:ea typeface="+mn-ea"/>
                <a:cs typeface="+mn-cs"/>
              </a:defRPr>
            </a:lvl2pPr>
            <a:lvl3pPr marL="914400" indent="0" algn="l" defTabSz="1018464" rtl="0" eaLnBrk="1" latinLnBrk="0" hangingPunct="1">
              <a:defRPr sz="1100" kern="1200">
                <a:solidFill>
                  <a:schemeClr val="tx1"/>
                </a:solidFill>
                <a:latin typeface="+mn-lt"/>
                <a:ea typeface="+mn-ea"/>
                <a:cs typeface="+mn-cs"/>
              </a:defRPr>
            </a:lvl3pPr>
            <a:lvl4pPr marL="1371600" indent="0" algn="l" defTabSz="1018464" rtl="0" eaLnBrk="1" latinLnBrk="0" hangingPunct="1">
              <a:defRPr sz="1100" kern="1200">
                <a:solidFill>
                  <a:schemeClr val="tx1"/>
                </a:solidFill>
                <a:latin typeface="+mn-lt"/>
                <a:ea typeface="+mn-ea"/>
                <a:cs typeface="+mn-cs"/>
              </a:defRPr>
            </a:lvl4pPr>
            <a:lvl5pPr marL="1828800" indent="0" algn="l" defTabSz="1018464" rtl="0" eaLnBrk="1" latinLnBrk="0" hangingPunct="1">
              <a:defRPr sz="1100" kern="1200">
                <a:solidFill>
                  <a:schemeClr val="tx1"/>
                </a:solidFill>
                <a:latin typeface="+mn-lt"/>
                <a:ea typeface="+mn-ea"/>
                <a:cs typeface="+mn-cs"/>
              </a:defRPr>
            </a:lvl5pPr>
            <a:lvl6pPr marL="2286000" indent="0" algn="l" defTabSz="1018464" rtl="0" eaLnBrk="1" latinLnBrk="0" hangingPunct="1">
              <a:defRPr sz="1100" kern="1200">
                <a:solidFill>
                  <a:schemeClr val="tx1"/>
                </a:solidFill>
                <a:latin typeface="+mn-lt"/>
                <a:ea typeface="+mn-ea"/>
                <a:cs typeface="+mn-cs"/>
              </a:defRPr>
            </a:lvl6pPr>
            <a:lvl7pPr marL="2743200" indent="0" algn="l" defTabSz="1018464" rtl="0" eaLnBrk="1" latinLnBrk="0" hangingPunct="1">
              <a:defRPr sz="1100" kern="1200">
                <a:solidFill>
                  <a:schemeClr val="tx1"/>
                </a:solidFill>
                <a:latin typeface="+mn-lt"/>
                <a:ea typeface="+mn-ea"/>
                <a:cs typeface="+mn-cs"/>
              </a:defRPr>
            </a:lvl7pPr>
            <a:lvl8pPr marL="3200400" indent="0" algn="l" defTabSz="1018464" rtl="0" eaLnBrk="1" latinLnBrk="0" hangingPunct="1">
              <a:defRPr sz="1100" kern="1200">
                <a:solidFill>
                  <a:schemeClr val="tx1"/>
                </a:solidFill>
                <a:latin typeface="+mn-lt"/>
                <a:ea typeface="+mn-ea"/>
                <a:cs typeface="+mn-cs"/>
              </a:defRPr>
            </a:lvl8pPr>
            <a:lvl9pPr marL="3657600" indent="0" algn="l" defTabSz="1018464" rtl="0" eaLnBrk="1" latinLnBrk="0" hangingPunct="1">
              <a:defRPr sz="1100" kern="1200">
                <a:solidFill>
                  <a:schemeClr val="tx1"/>
                </a:solidFill>
                <a:latin typeface="+mn-lt"/>
                <a:ea typeface="+mn-ea"/>
                <a:cs typeface="+mn-cs"/>
              </a:defRPr>
            </a:lvl9pPr>
          </a:lstStyle>
          <a:p>
            <a:pPr marL="41252" marR="0" lvl="0" indent="-41252" algn="l" defTabSz="913866" rtl="0" eaLnBrk="1" fontAlgn="base" latinLnBrk="0" hangingPunct="1">
              <a:lnSpc>
                <a:spcPct val="115000"/>
              </a:lnSpc>
              <a:spcBef>
                <a:spcPct val="0"/>
              </a:spcBef>
              <a:spcAft>
                <a:spcPts val="500"/>
              </a:spcAft>
              <a:buClrTx/>
              <a:buSzTx/>
              <a:buFontTx/>
              <a:buNone/>
              <a:defRPr/>
            </a:pPr>
            <a:r>
              <a:rPr kumimoji="0" lang="en-US" sz="900" b="1" i="0" u="none" strike="noStrike" kern="1200" cap="all" spc="50" normalizeH="0" baseline="0" noProof="0">
                <a:ln>
                  <a:noFill/>
                </a:ln>
                <a:solidFill>
                  <a:srgbClr val="35627D"/>
                </a:solidFill>
                <a:effectLst/>
                <a:uLnTx/>
                <a:uFillTx/>
                <a:latin typeface="Arial"/>
                <a:ea typeface="+mn-ea"/>
                <a:cs typeface="Arial"/>
              </a:rPr>
              <a:t>Q2 2026</a:t>
            </a:r>
          </a:p>
        </p:txBody>
      </p:sp>
      <p:sp>
        <p:nvSpPr>
          <p:cNvPr id="37" name="TextBox 1">
            <a:extLst>
              <a:ext uri="{FF2B5EF4-FFF2-40B4-BE49-F238E27FC236}">
                <a16:creationId xmlns:a16="http://schemas.microsoft.com/office/drawing/2014/main" id="{90CAA7E0-F8BC-1355-39BD-D415DF79A212}"/>
              </a:ext>
            </a:extLst>
          </p:cNvPr>
          <p:cNvSpPr txBox="1"/>
          <p:nvPr/>
        </p:nvSpPr>
        <p:spPr>
          <a:xfrm>
            <a:off x="6701400" y="1536279"/>
            <a:ext cx="2743200" cy="224420"/>
          </a:xfrm>
          <a:prstGeom prst="rect">
            <a:avLst/>
          </a:prstGeom>
          <a:noFill/>
        </p:spPr>
        <p:txBody>
          <a:bodyPr wrap="square" lIns="0" rIns="0" rtlCol="0">
            <a:spAutoFit/>
          </a:bodyPr>
          <a:lstStyle>
            <a:defPPr>
              <a:defRPr lang="en-US"/>
            </a:defPPr>
            <a:lvl1pPr marL="0" indent="0" algn="l" defTabSz="1018464" rtl="0" eaLnBrk="1" latinLnBrk="0" hangingPunct="1">
              <a:defRPr sz="1100" kern="1200">
                <a:solidFill>
                  <a:schemeClr val="tx1"/>
                </a:solidFill>
                <a:latin typeface="+mn-lt"/>
                <a:ea typeface="+mn-ea"/>
                <a:cs typeface="+mn-cs"/>
              </a:defRPr>
            </a:lvl1pPr>
            <a:lvl2pPr marL="457200" indent="0" algn="l" defTabSz="1018464" rtl="0" eaLnBrk="1" latinLnBrk="0" hangingPunct="1">
              <a:defRPr sz="1100" kern="1200">
                <a:solidFill>
                  <a:schemeClr val="tx1"/>
                </a:solidFill>
                <a:latin typeface="+mn-lt"/>
                <a:ea typeface="+mn-ea"/>
                <a:cs typeface="+mn-cs"/>
              </a:defRPr>
            </a:lvl2pPr>
            <a:lvl3pPr marL="914400" indent="0" algn="l" defTabSz="1018464" rtl="0" eaLnBrk="1" latinLnBrk="0" hangingPunct="1">
              <a:defRPr sz="1100" kern="1200">
                <a:solidFill>
                  <a:schemeClr val="tx1"/>
                </a:solidFill>
                <a:latin typeface="+mn-lt"/>
                <a:ea typeface="+mn-ea"/>
                <a:cs typeface="+mn-cs"/>
              </a:defRPr>
            </a:lvl3pPr>
            <a:lvl4pPr marL="1371600" indent="0" algn="l" defTabSz="1018464" rtl="0" eaLnBrk="1" latinLnBrk="0" hangingPunct="1">
              <a:defRPr sz="1100" kern="1200">
                <a:solidFill>
                  <a:schemeClr val="tx1"/>
                </a:solidFill>
                <a:latin typeface="+mn-lt"/>
                <a:ea typeface="+mn-ea"/>
                <a:cs typeface="+mn-cs"/>
              </a:defRPr>
            </a:lvl4pPr>
            <a:lvl5pPr marL="1828800" indent="0" algn="l" defTabSz="1018464" rtl="0" eaLnBrk="1" latinLnBrk="0" hangingPunct="1">
              <a:defRPr sz="1100" kern="1200">
                <a:solidFill>
                  <a:schemeClr val="tx1"/>
                </a:solidFill>
                <a:latin typeface="+mn-lt"/>
                <a:ea typeface="+mn-ea"/>
                <a:cs typeface="+mn-cs"/>
              </a:defRPr>
            </a:lvl5pPr>
            <a:lvl6pPr marL="2286000" indent="0" algn="l" defTabSz="1018464" rtl="0" eaLnBrk="1" latinLnBrk="0" hangingPunct="1">
              <a:defRPr sz="1100" kern="1200">
                <a:solidFill>
                  <a:schemeClr val="tx1"/>
                </a:solidFill>
                <a:latin typeface="+mn-lt"/>
                <a:ea typeface="+mn-ea"/>
                <a:cs typeface="+mn-cs"/>
              </a:defRPr>
            </a:lvl6pPr>
            <a:lvl7pPr marL="2743200" indent="0" algn="l" defTabSz="1018464" rtl="0" eaLnBrk="1" latinLnBrk="0" hangingPunct="1">
              <a:defRPr sz="1100" kern="1200">
                <a:solidFill>
                  <a:schemeClr val="tx1"/>
                </a:solidFill>
                <a:latin typeface="+mn-lt"/>
                <a:ea typeface="+mn-ea"/>
                <a:cs typeface="+mn-cs"/>
              </a:defRPr>
            </a:lvl7pPr>
            <a:lvl8pPr marL="3200400" indent="0" algn="l" defTabSz="1018464" rtl="0" eaLnBrk="1" latinLnBrk="0" hangingPunct="1">
              <a:defRPr sz="1100" kern="1200">
                <a:solidFill>
                  <a:schemeClr val="tx1"/>
                </a:solidFill>
                <a:latin typeface="+mn-lt"/>
                <a:ea typeface="+mn-ea"/>
                <a:cs typeface="+mn-cs"/>
              </a:defRPr>
            </a:lvl8pPr>
            <a:lvl9pPr marL="3657600" indent="0" algn="l" defTabSz="1018464" rtl="0" eaLnBrk="1" latinLnBrk="0" hangingPunct="1">
              <a:defRPr sz="1100" kern="1200">
                <a:solidFill>
                  <a:schemeClr val="tx1"/>
                </a:solidFill>
                <a:latin typeface="+mn-lt"/>
                <a:ea typeface="+mn-ea"/>
                <a:cs typeface="+mn-cs"/>
              </a:defRPr>
            </a:lvl9pPr>
          </a:lstStyle>
          <a:p>
            <a:pPr marL="41252" marR="0" lvl="0" indent="-41252" algn="l" defTabSz="913866" rtl="0" eaLnBrk="1" fontAlgn="base" latinLnBrk="0" hangingPunct="1">
              <a:lnSpc>
                <a:spcPct val="115000"/>
              </a:lnSpc>
              <a:spcBef>
                <a:spcPct val="0"/>
              </a:spcBef>
              <a:spcAft>
                <a:spcPts val="500"/>
              </a:spcAft>
              <a:buClrTx/>
              <a:buSzTx/>
              <a:buFontTx/>
              <a:buNone/>
              <a:defRPr/>
            </a:pPr>
            <a:r>
              <a:rPr kumimoji="0" lang="en-US" sz="800" b="1" i="0" u="none" strike="noStrike" kern="1200" cap="all" spc="50" normalizeH="0" baseline="0" noProof="0">
                <a:ln>
                  <a:noFill/>
                </a:ln>
                <a:solidFill>
                  <a:prstClr val="black">
                    <a:lumMod val="75000"/>
                    <a:lumOff val="25000"/>
                  </a:prstClr>
                </a:solidFill>
                <a:effectLst/>
                <a:uLnTx/>
                <a:uFillTx/>
                <a:latin typeface="Arial"/>
                <a:ea typeface="+mn-ea"/>
                <a:cs typeface="Arial"/>
              </a:rPr>
              <a:t>1 year </a:t>
            </a:r>
            <a:r>
              <a:rPr kumimoji="0" lang="en-US" sz="800" b="0" i="0" u="none" strike="noStrike" kern="1200" cap="all" spc="50" normalizeH="0" baseline="0" noProof="0">
                <a:ln>
                  <a:noFill/>
                </a:ln>
                <a:solidFill>
                  <a:prstClr val="black">
                    <a:lumMod val="75000"/>
                    <a:lumOff val="25000"/>
                  </a:prstClr>
                </a:solidFill>
                <a:effectLst/>
                <a:uLnTx/>
                <a:uFillTx/>
                <a:latin typeface="Arial"/>
                <a:ea typeface="+mn-ea"/>
                <a:cs typeface="Arial"/>
              </a:rPr>
              <a:t>(q3 2025–Q</a:t>
            </a:r>
            <a:r>
              <a:rPr lang="en-US" sz="800" cap="all" spc="50">
                <a:solidFill>
                  <a:prstClr val="black">
                    <a:lumMod val="75000"/>
                    <a:lumOff val="25000"/>
                  </a:prstClr>
                </a:solidFill>
                <a:latin typeface="Arial"/>
                <a:cs typeface="Arial"/>
              </a:rPr>
              <a:t>2</a:t>
            </a:r>
            <a:r>
              <a:rPr kumimoji="0" lang="en-US" sz="800" b="0" i="0" u="none" strike="noStrike" kern="1200" cap="all" spc="50" normalizeH="0" baseline="0" noProof="0">
                <a:ln>
                  <a:noFill/>
                </a:ln>
                <a:solidFill>
                  <a:prstClr val="black">
                    <a:lumMod val="75000"/>
                    <a:lumOff val="25000"/>
                  </a:prstClr>
                </a:solidFill>
                <a:effectLst/>
                <a:uLnTx/>
                <a:uFillTx/>
                <a:latin typeface="Arial"/>
                <a:ea typeface="+mn-ea"/>
                <a:cs typeface="Arial"/>
              </a:rPr>
              <a:t> 2026)</a:t>
            </a:r>
          </a:p>
        </p:txBody>
      </p:sp>
      <p:pic>
        <p:nvPicPr>
          <p:cNvPr id="8" name="Picture Placeholder 7">
            <a:extLst>
              <a:ext uri="{FF2B5EF4-FFF2-40B4-BE49-F238E27FC236}">
                <a16:creationId xmlns:a16="http://schemas.microsoft.com/office/drawing/2014/main" id="{AD1A74DA-B9ED-52B9-1448-2C909EDE0019}"/>
              </a:ext>
            </a:extLst>
          </p:cNvPr>
          <p:cNvPicPr>
            <a:picLocks noGrp="1" noChangeAspect="1"/>
          </p:cNvPicPr>
          <p:nvPr>
            <p:ph type="pic" sz="quarter" idx="13"/>
          </p:nvPr>
        </p:nvPicPr>
        <p:blipFill>
          <a:blip r:embed="rId5">
            <a:extLst>
              <a:ext uri="{28A0092B-C50C-407E-A947-70E740481C1C}">
                <a14:useLocalDpi xmlns:a14="http://schemas.microsoft.com/office/drawing/2010/main" val="0"/>
              </a:ext>
            </a:extLst>
          </a:blip>
          <a:srcRect t="7659" b="7659"/>
          <a:stretch>
            <a:fillRect/>
          </a:stretch>
        </p:blipFill>
        <p:spPr>
          <a:prstGeom prst="rect">
            <a:avLst/>
          </a:prstGeom>
        </p:spPr>
      </p:pic>
    </p:spTree>
    <p:extLst>
      <p:ext uri="{BB962C8B-B14F-4D97-AF65-F5344CB8AC3E}">
        <p14:creationId xmlns:p14="http://schemas.microsoft.com/office/powerpoint/2010/main" val="86908957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ssetID" descr="svtx:content/slide/@id">
            <a:extLst>
              <a:ext uri="{FF2B5EF4-FFF2-40B4-BE49-F238E27FC236}">
                <a16:creationId xmlns:a16="http://schemas.microsoft.com/office/drawing/2014/main" id="{3613E0D9-61A9-9DD8-36C4-58660A459D50}"/>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marR="0" lvl="0" indent="0" algn="r" defTabSz="1018824" rtl="0" eaLnBrk="1" fontAlgn="auto" latinLnBrk="0" hangingPunct="1">
              <a:lnSpc>
                <a:spcPct val="110000"/>
              </a:lnSpc>
              <a:spcBef>
                <a:spcPts val="600"/>
              </a:spcBef>
              <a:spcAft>
                <a:spcPct val="0"/>
              </a:spcAft>
              <a:buClrTx/>
              <a:buSzTx/>
              <a:buFont typeface="Arial" pitchFamily="34" charset="0"/>
              <a:buNone/>
              <a:defRPr/>
            </a:pPr>
            <a:r>
              <a:rPr kumimoji="0" lang="en-US" sz="700" b="0" i="0" u="none" strike="noStrike" kern="1200" cap="none" spc="0" normalizeH="0" baseline="0" noProof="0">
                <a:ln>
                  <a:noFill/>
                </a:ln>
                <a:solidFill>
                  <a:prstClr val="white">
                    <a:lumMod val="50000"/>
                  </a:prstClr>
                </a:solidFill>
                <a:effectLst/>
                <a:uLnTx/>
                <a:uFillTx/>
                <a:latin typeface="Avenir LT 35 Light" panose="020B0303020000020003" pitchFamily="34" charset="0"/>
                <a:ea typeface="+mn-ea"/>
                <a:cs typeface="Arial" pitchFamily="34" charset="0"/>
              </a:rPr>
              <a:t>135214</a:t>
            </a:r>
          </a:p>
        </p:txBody>
      </p:sp>
      <p:graphicFrame>
        <p:nvGraphicFramePr>
          <p:cNvPr id="43" name="Table 42">
            <a:extLst>
              <a:ext uri="{FF2B5EF4-FFF2-40B4-BE49-F238E27FC236}">
                <a16:creationId xmlns:a16="http://schemas.microsoft.com/office/drawing/2014/main" id="{DA97A43E-FFE8-1C8C-16EC-F9E71C1EA514}"/>
              </a:ext>
            </a:extLst>
          </p:cNvPr>
          <p:cNvGraphicFramePr>
            <a:graphicFrameLocks noGrp="1"/>
          </p:cNvGraphicFramePr>
          <p:nvPr>
            <p:extLst>
              <p:ext uri="{D42A27DB-BD31-4B8C-83A1-F6EECF244321}">
                <p14:modId xmlns:p14="http://schemas.microsoft.com/office/powerpoint/2010/main" val="2219440875"/>
              </p:ext>
            </p:extLst>
          </p:nvPr>
        </p:nvGraphicFramePr>
        <p:xfrm>
          <a:off x="868907" y="3935204"/>
          <a:ext cx="8595360" cy="2481072"/>
        </p:xfrm>
        <a:graphic>
          <a:graphicData uri="http://schemas.openxmlformats.org/drawingml/2006/table">
            <a:tbl>
              <a:tblPr firstRow="1" bandRow="1">
                <a:tableStyleId>{5C22544A-7EE6-4342-B048-85BDC9FD1C3A}</a:tableStyleId>
              </a:tblPr>
              <a:tblGrid>
                <a:gridCol w="411480">
                  <a:extLst>
                    <a:ext uri="{9D8B030D-6E8A-4147-A177-3AD203B41FA5}">
                      <a16:colId xmlns:a16="http://schemas.microsoft.com/office/drawing/2014/main" val="760643610"/>
                    </a:ext>
                  </a:extLst>
                </a:gridCol>
                <a:gridCol w="1737360">
                  <a:extLst>
                    <a:ext uri="{9D8B030D-6E8A-4147-A177-3AD203B41FA5}">
                      <a16:colId xmlns:a16="http://schemas.microsoft.com/office/drawing/2014/main" val="1516261478"/>
                    </a:ext>
                  </a:extLst>
                </a:gridCol>
                <a:gridCol w="411480">
                  <a:extLst>
                    <a:ext uri="{9D8B030D-6E8A-4147-A177-3AD203B41FA5}">
                      <a16:colId xmlns:a16="http://schemas.microsoft.com/office/drawing/2014/main" val="3450715742"/>
                    </a:ext>
                  </a:extLst>
                </a:gridCol>
                <a:gridCol w="1737360">
                  <a:extLst>
                    <a:ext uri="{9D8B030D-6E8A-4147-A177-3AD203B41FA5}">
                      <a16:colId xmlns:a16="http://schemas.microsoft.com/office/drawing/2014/main" val="2194084877"/>
                    </a:ext>
                  </a:extLst>
                </a:gridCol>
                <a:gridCol w="411480">
                  <a:extLst>
                    <a:ext uri="{9D8B030D-6E8A-4147-A177-3AD203B41FA5}">
                      <a16:colId xmlns:a16="http://schemas.microsoft.com/office/drawing/2014/main" val="773549695"/>
                    </a:ext>
                  </a:extLst>
                </a:gridCol>
                <a:gridCol w="1737360">
                  <a:extLst>
                    <a:ext uri="{9D8B030D-6E8A-4147-A177-3AD203B41FA5}">
                      <a16:colId xmlns:a16="http://schemas.microsoft.com/office/drawing/2014/main" val="2287390478"/>
                    </a:ext>
                  </a:extLst>
                </a:gridCol>
                <a:gridCol w="411480">
                  <a:extLst>
                    <a:ext uri="{9D8B030D-6E8A-4147-A177-3AD203B41FA5}">
                      <a16:colId xmlns:a16="http://schemas.microsoft.com/office/drawing/2014/main" val="451909690"/>
                    </a:ext>
                  </a:extLst>
                </a:gridCol>
                <a:gridCol w="1737360">
                  <a:extLst>
                    <a:ext uri="{9D8B030D-6E8A-4147-A177-3AD203B41FA5}">
                      <a16:colId xmlns:a16="http://schemas.microsoft.com/office/drawing/2014/main" val="3629830214"/>
                    </a:ext>
                  </a:extLst>
                </a:gridCol>
              </a:tblGrid>
              <a:tr h="256032">
                <a:tc gridSpan="2">
                  <a:txBody>
                    <a:bodyPr/>
                    <a:lstStyle/>
                    <a:p>
                      <a:r>
                        <a:rPr lang="en-US" sz="700" b="1" spc="100" baseline="0" dirty="0">
                          <a:solidFill>
                            <a:schemeClr val="tx1"/>
                          </a:solidFill>
                        </a:rPr>
                        <a:t>Q3 2025</a:t>
                      </a:r>
                    </a:p>
                  </a:txBody>
                  <a:tcPr marB="54864" anchor="b">
                    <a:lnL w="12700" cmpd="sng">
                      <a:noFill/>
                    </a:lnL>
                    <a:lnR w="6350" cap="flat" cmpd="sng" algn="ctr">
                      <a:solidFill>
                        <a:schemeClr val="bg1">
                          <a:lumMod val="6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lumMod val="75000"/>
                      </a:schemeClr>
                    </a:solidFill>
                  </a:tcPr>
                </a:tc>
                <a:tc hMerge="1">
                  <a:txBody>
                    <a:bodyPr/>
                    <a:lstStyle/>
                    <a:p>
                      <a:endParaRPr lang="en-US" sz="700" b="1" spc="100" baseline="0" dirty="0">
                        <a:solidFill>
                          <a:schemeClr val="tx1"/>
                        </a:solidFill>
                      </a:endParaRPr>
                    </a:p>
                  </a:txBody>
                  <a:tcPr marB="54864"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lumMod val="75000"/>
                      </a:schemeClr>
                    </a:solidFill>
                  </a:tcPr>
                </a:tc>
                <a:tc gridSpan="2">
                  <a:txBody>
                    <a:bodyPr/>
                    <a:lstStyle/>
                    <a:p>
                      <a:r>
                        <a:rPr lang="en-US" sz="700" b="1" spc="100" baseline="0" dirty="0">
                          <a:solidFill>
                            <a:schemeClr val="tx1"/>
                          </a:solidFill>
                        </a:rPr>
                        <a:t>Q4 2025</a:t>
                      </a:r>
                    </a:p>
                  </a:txBody>
                  <a:tcPr marB="54864"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lumMod val="75000"/>
                      </a:schemeClr>
                    </a:solidFill>
                  </a:tcPr>
                </a:tc>
                <a:tc hMerge="1">
                  <a:txBody>
                    <a:bodyPr/>
                    <a:lstStyle/>
                    <a:p>
                      <a:endParaRPr lang="en-US" sz="700" b="1" spc="100" baseline="0" dirty="0">
                        <a:solidFill>
                          <a:schemeClr val="tx1"/>
                        </a:solidFill>
                      </a:endParaRPr>
                    </a:p>
                  </a:txBody>
                  <a:tcPr marB="54864"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lumMod val="75000"/>
                      </a:schemeClr>
                    </a:solidFill>
                  </a:tcPr>
                </a:tc>
                <a:tc gridSpan="2">
                  <a:txBody>
                    <a:bodyPr/>
                    <a:lstStyle/>
                    <a:p>
                      <a:r>
                        <a:rPr lang="en-US" sz="700" b="1" spc="100" baseline="0" dirty="0">
                          <a:solidFill>
                            <a:schemeClr val="tx1"/>
                          </a:solidFill>
                        </a:rPr>
                        <a:t>Q1 2026</a:t>
                      </a:r>
                    </a:p>
                  </a:txBody>
                  <a:tcPr marB="54864"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lumMod val="75000"/>
                      </a:schemeClr>
                    </a:solidFill>
                  </a:tcPr>
                </a:tc>
                <a:tc hMerge="1">
                  <a:txBody>
                    <a:bodyPr/>
                    <a:lstStyle/>
                    <a:p>
                      <a:endParaRPr lang="en-US" sz="700" b="1" spc="100" baseline="0" dirty="0">
                        <a:solidFill>
                          <a:schemeClr val="tx1"/>
                        </a:solidFill>
                      </a:endParaRPr>
                    </a:p>
                  </a:txBody>
                  <a:tcPr marB="54864"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lumMod val="75000"/>
                      </a:schemeClr>
                    </a:solidFill>
                  </a:tcPr>
                </a:tc>
                <a:tc gridSpan="2">
                  <a:txBody>
                    <a:bodyPr/>
                    <a:lstStyle/>
                    <a:p>
                      <a:r>
                        <a:rPr lang="en-US" sz="700" b="1" spc="100" baseline="0" dirty="0">
                          <a:solidFill>
                            <a:schemeClr val="tx1"/>
                          </a:solidFill>
                        </a:rPr>
                        <a:t>Q2 2026</a:t>
                      </a:r>
                    </a:p>
                  </a:txBody>
                  <a:tcPr marB="54864" anchor="b">
                    <a:lnL w="6350" cap="flat" cmpd="sng" algn="ctr">
                      <a:solidFill>
                        <a:schemeClr val="bg1">
                          <a:lumMod val="65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75000"/>
                      </a:schemeClr>
                    </a:solidFill>
                  </a:tcPr>
                </a:tc>
                <a:tc hMerge="1">
                  <a:txBody>
                    <a:bodyPr/>
                    <a:lstStyle/>
                    <a:p>
                      <a:endParaRPr lang="en-US" sz="700" b="1" spc="100" baseline="0" dirty="0">
                        <a:solidFill>
                          <a:schemeClr val="tx1"/>
                        </a:solidFill>
                      </a:endParaRPr>
                    </a:p>
                  </a:txBody>
                  <a:tcPr marB="54864" anchor="b">
                    <a:lnL w="6350" cap="flat" cmpd="sng" algn="ctr">
                      <a:solidFill>
                        <a:schemeClr val="bg1">
                          <a:lumMod val="65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040816643"/>
                  </a:ext>
                </a:extLst>
              </a:tr>
              <a:tr h="159546">
                <a:tc>
                  <a:txBody>
                    <a:bodyPr/>
                    <a:lstStyle/>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n-lt"/>
                          <a:cs typeface="+mn-cs"/>
                        </a:rPr>
                        <a:t>07/03</a:t>
                      </a:r>
                      <a:br>
                        <a:rPr kumimoji="0" lang="en-US" sz="800" b="1" i="0" u="none" strike="noStrike" kern="1200" cap="none" spc="0" normalizeH="0" baseline="0" noProof="0" dirty="0">
                          <a:ln>
                            <a:noFill/>
                          </a:ln>
                          <a:solidFill>
                            <a:srgbClr val="000000"/>
                          </a:solidFill>
                          <a:effectLst/>
                          <a:uLnTx/>
                          <a:uFillTx/>
                          <a:latin typeface="+mn-lt"/>
                          <a:cs typeface="+mn-cs"/>
                        </a:rPr>
                      </a:br>
                      <a:endParaRPr kumimoji="0" lang="en-US" sz="800"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n-lt"/>
                          <a:cs typeface="+mn-cs"/>
                        </a:rPr>
                        <a:t>07/27</a:t>
                      </a:r>
                      <a:br>
                        <a:rPr kumimoji="0" lang="en-US" sz="800" b="1" i="0" u="none" strike="noStrike" kern="1200" cap="none" spc="0" normalizeH="0" baseline="0" noProof="0" dirty="0">
                          <a:ln>
                            <a:noFill/>
                          </a:ln>
                          <a:solidFill>
                            <a:srgbClr val="000000"/>
                          </a:solidFill>
                          <a:effectLst/>
                          <a:uLnTx/>
                          <a:uFillTx/>
                          <a:latin typeface="+mn-lt"/>
                          <a:cs typeface="+mn-cs"/>
                        </a:rPr>
                      </a:br>
                      <a:endParaRPr kumimoji="0" lang="en-US" sz="800"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n-lt"/>
                          <a:cs typeface="+mn-cs"/>
                        </a:rPr>
                        <a:t>08/16</a:t>
                      </a:r>
                      <a:br>
                        <a:rPr kumimoji="0" lang="en-US" sz="800" b="1" i="0" u="none" strike="noStrike" kern="1200" cap="none" spc="0" normalizeH="0" baseline="0" noProof="0" dirty="0">
                          <a:ln>
                            <a:noFill/>
                          </a:ln>
                          <a:solidFill>
                            <a:srgbClr val="000000"/>
                          </a:solidFill>
                          <a:effectLst/>
                          <a:uLnTx/>
                          <a:uFillTx/>
                          <a:latin typeface="+mn-lt"/>
                          <a:cs typeface="+mn-cs"/>
                        </a:rPr>
                      </a:br>
                      <a:endParaRPr kumimoji="0" lang="en-US" sz="800"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n-lt"/>
                          <a:cs typeface="+mn-cs"/>
                        </a:rPr>
                        <a:t>09/17</a:t>
                      </a:r>
                      <a:br>
                        <a:rPr kumimoji="0" lang="en-US" sz="800" b="1" i="0" u="none" strike="noStrike" kern="1200" cap="none" spc="0" normalizeH="0" baseline="0" noProof="0" dirty="0">
                          <a:ln>
                            <a:noFill/>
                          </a:ln>
                          <a:solidFill>
                            <a:srgbClr val="000000"/>
                          </a:solidFill>
                          <a:effectLst/>
                          <a:uLnTx/>
                          <a:uFillTx/>
                          <a:latin typeface="+mn-lt"/>
                          <a:cs typeface="+mn-cs"/>
                        </a:rPr>
                      </a:br>
                      <a:endParaRPr kumimoji="0" lang="en-US" sz="800"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n-lt"/>
                          <a:cs typeface="+mn-cs"/>
                        </a:rPr>
                        <a:t>09/22</a:t>
                      </a:r>
                      <a:endParaRPr kumimoji="0" lang="en-US" sz="800" b="0" i="0" u="none" strike="noStrike" kern="1200" cap="none" spc="0" normalizeH="0" baseline="0" noProof="0" dirty="0">
                        <a:ln>
                          <a:noFill/>
                        </a:ln>
                        <a:solidFill>
                          <a:srgbClr val="000000"/>
                        </a:solidFill>
                        <a:effectLst/>
                        <a:uLnTx/>
                        <a:uFillTx/>
                        <a:latin typeface="+mn-lt"/>
                        <a:cs typeface="+mn-cs"/>
                      </a:endParaRPr>
                    </a:p>
                  </a:txBody>
                  <a:tcPr marR="9144">
                    <a:lnL w="12700" cmpd="sng">
                      <a:noFill/>
                    </a:lnL>
                    <a:lnR w="12700" cap="flat" cmpd="sng" algn="ctr">
                      <a:no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33338" marR="0" lvl="0" indent="-33338"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0" i="0" u="none" strike="noStrike" kern="1200" cap="none" spc="0" normalizeH="0" baseline="0" noProof="0" dirty="0">
                          <a:ln>
                            <a:noFill/>
                          </a:ln>
                          <a:solidFill>
                            <a:srgbClr val="000000"/>
                          </a:solidFill>
                          <a:effectLst/>
                          <a:uLnTx/>
                          <a:uFillTx/>
                          <a:latin typeface="+mn-lt"/>
                          <a:cs typeface="+mn-cs"/>
                        </a:rPr>
                        <a:t>“President Trump's </a:t>
                      </a:r>
                      <a:r>
                        <a:rPr kumimoji="0" lang="en-US" sz="800" b="0" i="0" u="none" strike="noStrike" kern="1200" cap="none" spc="0" normalizeH="0" baseline="0" noProof="0" dirty="0" err="1">
                          <a:ln>
                            <a:noFill/>
                          </a:ln>
                          <a:solidFill>
                            <a:srgbClr val="000000"/>
                          </a:solidFill>
                          <a:effectLst/>
                          <a:uLnTx/>
                          <a:uFillTx/>
                          <a:latin typeface="+mn-lt"/>
                          <a:cs typeface="+mn-cs"/>
                        </a:rPr>
                        <a:t>Megabill</a:t>
                      </a:r>
                      <a:r>
                        <a:rPr kumimoji="0" lang="en-US" sz="800" b="0" i="0" u="none" strike="noStrike" kern="1200" cap="none" spc="0" normalizeH="0" baseline="0" noProof="0" dirty="0">
                          <a:ln>
                            <a:noFill/>
                          </a:ln>
                          <a:solidFill>
                            <a:srgbClr val="000000"/>
                          </a:solidFill>
                          <a:effectLst/>
                          <a:uLnTx/>
                          <a:uFillTx/>
                          <a:latin typeface="+mn-lt"/>
                          <a:cs typeface="+mn-cs"/>
                        </a:rPr>
                        <a:t> Passes House Vote”</a:t>
                      </a:r>
                    </a:p>
                    <a:p>
                      <a:pPr marL="33338" marR="0" lvl="0" indent="-33338"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0" i="0" u="none" strike="noStrike" kern="1200" cap="none" spc="0" normalizeH="0" baseline="0" noProof="0" dirty="0">
                          <a:ln>
                            <a:noFill/>
                          </a:ln>
                          <a:solidFill>
                            <a:srgbClr val="000000"/>
                          </a:solidFill>
                          <a:effectLst/>
                          <a:uLnTx/>
                          <a:uFillTx/>
                          <a:latin typeface="+mn-lt"/>
                          <a:cs typeface="+mn-cs"/>
                        </a:rPr>
                        <a:t>“Trump and EU Reach Tariff Deal, Avoiding Trade War”</a:t>
                      </a:r>
                    </a:p>
                    <a:p>
                      <a:pPr marL="33338" marR="0" lvl="0" indent="-33338"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0" i="0" u="none" strike="noStrike" kern="1200" cap="none" spc="0" normalizeH="0" baseline="0" noProof="0" dirty="0">
                          <a:ln>
                            <a:noFill/>
                          </a:ln>
                          <a:solidFill>
                            <a:srgbClr val="000000"/>
                          </a:solidFill>
                          <a:effectLst/>
                          <a:uLnTx/>
                          <a:uFillTx/>
                          <a:latin typeface="+mn-lt"/>
                          <a:cs typeface="+mn-cs"/>
                        </a:rPr>
                        <a:t>“Trump-Putin Summit Ends Without Breakthrough</a:t>
                      </a:r>
                      <a:r>
                        <a:rPr lang="en-US" sz="800" dirty="0">
                          <a:solidFill>
                            <a:schemeClr val="tx1"/>
                          </a:solidFill>
                          <a:latin typeface="+mn-lt"/>
                        </a:rPr>
                        <a:t>”</a:t>
                      </a:r>
                      <a:endParaRPr kumimoji="0" lang="en-US" sz="800" b="0" i="0" u="none" strike="noStrike" kern="1200" cap="none" spc="0" normalizeH="0" baseline="0" noProof="0" dirty="0">
                        <a:ln>
                          <a:noFill/>
                        </a:ln>
                        <a:solidFill>
                          <a:srgbClr val="000000"/>
                        </a:solidFill>
                        <a:effectLst/>
                        <a:uLnTx/>
                        <a:uFillTx/>
                        <a:latin typeface="+mn-lt"/>
                        <a:cs typeface="+mn-cs"/>
                      </a:endParaRPr>
                    </a:p>
                    <a:p>
                      <a:pPr marL="33338" marR="0" lvl="0" indent="-33338"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0" i="0" u="none" strike="noStrike" kern="1200" cap="none" spc="0" normalizeH="0" baseline="0" noProof="0" dirty="0">
                          <a:ln>
                            <a:noFill/>
                          </a:ln>
                          <a:solidFill>
                            <a:srgbClr val="000000"/>
                          </a:solidFill>
                          <a:effectLst/>
                          <a:uLnTx/>
                          <a:uFillTx/>
                          <a:latin typeface="+mn-lt"/>
                          <a:cs typeface="+mn-cs"/>
                        </a:rPr>
                        <a:t>“Fed Cuts Rates by Quarter Point and Signals More Are Likely”</a:t>
                      </a:r>
                    </a:p>
                    <a:p>
                      <a:pPr marL="33338" marR="0" lvl="0" indent="-33338"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0" i="0" u="none" strike="noStrike" kern="1200" cap="none" spc="0" normalizeH="0" baseline="0" noProof="0" dirty="0">
                          <a:ln>
                            <a:noFill/>
                          </a:ln>
                          <a:solidFill>
                            <a:srgbClr val="000000"/>
                          </a:solidFill>
                          <a:effectLst/>
                          <a:uLnTx/>
                          <a:uFillTx/>
                          <a:latin typeface="+mn-lt"/>
                          <a:cs typeface="+mn-cs"/>
                        </a:rPr>
                        <a:t>“A Deal Between AI Powers Lifts Stock Market to a Record”</a:t>
                      </a:r>
                    </a:p>
                  </a:txBody>
                  <a:tcPr marL="9144">
                    <a:lnL w="12700" cap="flat" cmpd="sng" algn="ctr">
                      <a:no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n-lt"/>
                          <a:cs typeface="+mn-cs"/>
                        </a:rPr>
                        <a:t>10/01</a:t>
                      </a:r>
                      <a:br>
                        <a:rPr kumimoji="0" lang="en-US" sz="800" b="1" i="0" u="none" strike="noStrike" kern="1200" cap="none" spc="0" normalizeH="0" baseline="0" noProof="0" dirty="0">
                          <a:ln>
                            <a:noFill/>
                          </a:ln>
                          <a:solidFill>
                            <a:srgbClr val="000000"/>
                          </a:solidFill>
                          <a:effectLst/>
                          <a:uLnTx/>
                          <a:uFillTx/>
                          <a:latin typeface="+mn-lt"/>
                          <a:cs typeface="+mn-cs"/>
                        </a:rPr>
                      </a:br>
                      <a:endParaRPr kumimoji="0" lang="en-US" sz="800"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n-lt"/>
                          <a:cs typeface="+mn-cs"/>
                        </a:rPr>
                        <a:t>11/07</a:t>
                      </a:r>
                      <a:br>
                        <a:rPr kumimoji="0" lang="en-US" sz="800" b="1" i="0" u="none" strike="noStrike" kern="1200" cap="none" spc="0" normalizeH="0" baseline="0" noProof="0" dirty="0">
                          <a:ln>
                            <a:noFill/>
                          </a:ln>
                          <a:solidFill>
                            <a:srgbClr val="000000"/>
                          </a:solidFill>
                          <a:effectLst/>
                          <a:uLnTx/>
                          <a:uFillTx/>
                          <a:latin typeface="+mn-lt"/>
                          <a:cs typeface="+mn-cs"/>
                        </a:rPr>
                      </a:br>
                      <a:endParaRPr kumimoji="0" lang="en-US" sz="800"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n-lt"/>
                          <a:cs typeface="+mn-cs"/>
                        </a:rPr>
                        <a:t>11/13</a:t>
                      </a: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br>
                        <a:rPr kumimoji="0" lang="en-US" sz="800" b="1" i="0" u="none" strike="noStrike" kern="1200" cap="none" spc="0" normalizeH="0" baseline="0" noProof="0" dirty="0">
                          <a:ln>
                            <a:noFill/>
                          </a:ln>
                          <a:solidFill>
                            <a:srgbClr val="000000"/>
                          </a:solidFill>
                          <a:effectLst/>
                          <a:uLnTx/>
                          <a:uFillTx/>
                          <a:latin typeface="+mn-lt"/>
                          <a:cs typeface="+mn-cs"/>
                        </a:rPr>
                      </a:br>
                      <a:r>
                        <a:rPr kumimoji="0" lang="en-US" sz="800" b="1" i="0" u="none" strike="noStrike" kern="1200" cap="none" spc="0" normalizeH="0" baseline="0" noProof="0" dirty="0">
                          <a:ln>
                            <a:noFill/>
                          </a:ln>
                          <a:solidFill>
                            <a:srgbClr val="000000"/>
                          </a:solidFill>
                          <a:effectLst/>
                          <a:uLnTx/>
                          <a:uFillTx/>
                          <a:latin typeface="+mn-lt"/>
                          <a:cs typeface="+mn-cs"/>
                        </a:rPr>
                        <a:t>12/10</a:t>
                      </a:r>
                      <a:br>
                        <a:rPr kumimoji="0" lang="en-US" sz="800" b="1" i="0" u="none" strike="noStrike" kern="1200" cap="none" spc="0" normalizeH="0" baseline="0" noProof="0" dirty="0">
                          <a:ln>
                            <a:noFill/>
                          </a:ln>
                          <a:solidFill>
                            <a:srgbClr val="000000"/>
                          </a:solidFill>
                          <a:effectLst/>
                          <a:uLnTx/>
                          <a:uFillTx/>
                          <a:latin typeface="+mn-lt"/>
                          <a:cs typeface="+mn-cs"/>
                        </a:rPr>
                      </a:br>
                      <a:endParaRPr kumimoji="0" lang="en-US" sz="800"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chemeClr val="tx1"/>
                          </a:solidFill>
                          <a:effectLst/>
                          <a:uLnTx/>
                          <a:uFillTx/>
                          <a:latin typeface="+mn-lt"/>
                          <a:cs typeface="+mn-cs"/>
                        </a:rPr>
                        <a:t>12/31</a:t>
                      </a:r>
                      <a:endParaRPr kumimoji="0" lang="en-US" sz="800" b="0" i="0" u="none" strike="noStrike" kern="1200" cap="none" spc="0" normalizeH="0" baseline="0" noProof="0" dirty="0">
                        <a:ln>
                          <a:noFill/>
                        </a:ln>
                        <a:solidFill>
                          <a:schemeClr val="tx1"/>
                        </a:solidFill>
                        <a:effectLst/>
                        <a:uLnTx/>
                        <a:uFillTx/>
                        <a:latin typeface="+mn-lt"/>
                        <a:cs typeface="+mn-cs"/>
                      </a:endParaRPr>
                    </a:p>
                  </a:txBody>
                  <a:tcPr marR="9144">
                    <a:lnL w="6350"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0" i="0" u="none" strike="noStrike" kern="1200" cap="none" spc="0" normalizeH="0" baseline="0" noProof="0" dirty="0">
                          <a:ln>
                            <a:noFill/>
                          </a:ln>
                          <a:solidFill>
                            <a:srgbClr val="000000"/>
                          </a:solidFill>
                          <a:effectLst/>
                          <a:uLnTx/>
                          <a:uFillTx/>
                          <a:latin typeface="+mn-lt"/>
                          <a:cs typeface="+mn-cs"/>
                        </a:rPr>
                        <a:t>“Government Shutdown Begins as Funding Lapses”</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0" i="0" u="none" strike="noStrike" kern="1200" cap="none" spc="0" normalizeH="0" baseline="0" noProof="0" dirty="0">
                          <a:ln>
                            <a:noFill/>
                          </a:ln>
                          <a:solidFill>
                            <a:srgbClr val="000000"/>
                          </a:solidFill>
                          <a:effectLst/>
                          <a:uLnTx/>
                          <a:uFillTx/>
                          <a:latin typeface="+mn-lt"/>
                          <a:cs typeface="+mn-cs"/>
                        </a:rPr>
                        <a:t>“Nasdaq Has Its Worst Week Since April”</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0" i="0" u="none" strike="noStrike" kern="1200" cap="none" spc="0" normalizeH="0" baseline="0" noProof="0" dirty="0">
                          <a:ln>
                            <a:noFill/>
                          </a:ln>
                          <a:solidFill>
                            <a:srgbClr val="000000"/>
                          </a:solidFill>
                          <a:effectLst/>
                          <a:uLnTx/>
                          <a:uFillTx/>
                          <a:latin typeface="+mn-lt"/>
                          <a:cs typeface="+mn-cs"/>
                        </a:rPr>
                        <a:t>“Trump Signs Spending Bill, Ending Longest Shutdown in US History”</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0" i="0" u="none" strike="noStrike" kern="1200" cap="none" spc="0" normalizeH="0" baseline="0" noProof="0" dirty="0">
                          <a:ln>
                            <a:noFill/>
                          </a:ln>
                          <a:solidFill>
                            <a:srgbClr val="000000"/>
                          </a:solidFill>
                          <a:effectLst/>
                          <a:uLnTx/>
                          <a:uFillTx/>
                          <a:latin typeface="+mn-lt"/>
                          <a:cs typeface="+mn-cs"/>
                        </a:rPr>
                        <a:t>“Fed Cuts Rates Again, Signals It May Be Done for Now”</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0" i="0" u="none" strike="noStrike" kern="1200" cap="none" spc="0" normalizeH="0" baseline="0" noProof="0" dirty="0">
                          <a:ln>
                            <a:noFill/>
                          </a:ln>
                          <a:solidFill>
                            <a:schemeClr val="tx1"/>
                          </a:solidFill>
                          <a:effectLst/>
                          <a:uLnTx/>
                          <a:uFillTx/>
                          <a:latin typeface="+mn-lt"/>
                          <a:cs typeface="+mn-cs"/>
                        </a:rPr>
                        <a:t>“Stock Markets Close Out a Record-Setting Year”</a:t>
                      </a:r>
                    </a:p>
                    <a:p>
                      <a:pPr marL="433388" marR="0" lvl="0" indent="-433388"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endParaRPr kumimoji="0" lang="en-US" sz="800" b="0" i="0" u="none" strike="noStrike" kern="1200" cap="none" spc="0" normalizeH="0" baseline="0" noProof="0" dirty="0">
                        <a:ln>
                          <a:noFill/>
                        </a:ln>
                        <a:solidFill>
                          <a:schemeClr val="tx1"/>
                        </a:solidFill>
                        <a:effectLst/>
                        <a:uLnTx/>
                        <a:uFillTx/>
                        <a:latin typeface="+mn-lt"/>
                        <a:cs typeface="+mn-cs"/>
                      </a:endParaRPr>
                    </a:p>
                  </a:txBody>
                  <a:tcPr marL="9144">
                    <a:lnL w="12700" cap="flat" cmpd="sng" algn="ctr">
                      <a:no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n-lt"/>
                          <a:cs typeface="+mn-cs"/>
                        </a:rPr>
                        <a:t>01/20</a:t>
                      </a:r>
                      <a:br>
                        <a:rPr kumimoji="0" lang="en-US" sz="800" b="1" i="0" u="none" strike="noStrike" kern="1200" cap="none" spc="0" normalizeH="0" baseline="0" noProof="0" dirty="0">
                          <a:ln>
                            <a:noFill/>
                          </a:ln>
                          <a:solidFill>
                            <a:srgbClr val="000000"/>
                          </a:solidFill>
                          <a:effectLst/>
                          <a:uLnTx/>
                          <a:uFillTx/>
                          <a:latin typeface="+mn-lt"/>
                          <a:cs typeface="+mn-cs"/>
                        </a:rPr>
                      </a:br>
                      <a:endParaRPr kumimoji="0" lang="en-US" sz="800" b="0" i="0"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n-lt"/>
                          <a:cs typeface="+mn-cs"/>
                        </a:rPr>
                        <a:t>01/28</a:t>
                      </a:r>
                      <a:br>
                        <a:rPr kumimoji="0" lang="en-US" sz="800" b="1" i="0" u="none" strike="noStrike" kern="1200" cap="none" spc="0" normalizeH="0" baseline="0" noProof="0" dirty="0">
                          <a:ln>
                            <a:noFill/>
                          </a:ln>
                          <a:solidFill>
                            <a:srgbClr val="000000"/>
                          </a:solidFill>
                          <a:effectLst/>
                          <a:uLnTx/>
                          <a:uFillTx/>
                          <a:latin typeface="+mn-lt"/>
                          <a:cs typeface="+mn-cs"/>
                        </a:rPr>
                      </a:br>
                      <a:endParaRPr kumimoji="0" lang="en-US" sz="800"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n-lt"/>
                          <a:cs typeface="+mn-cs"/>
                        </a:rPr>
                        <a:t>02/20</a:t>
                      </a:r>
                      <a:br>
                        <a:rPr kumimoji="0" lang="en-US" sz="800" b="1" i="0" u="none" strike="noStrike" kern="1200" cap="none" spc="0" normalizeH="0" baseline="0" noProof="0" dirty="0">
                          <a:ln>
                            <a:noFill/>
                          </a:ln>
                          <a:solidFill>
                            <a:srgbClr val="000000"/>
                          </a:solidFill>
                          <a:effectLst/>
                          <a:uLnTx/>
                          <a:uFillTx/>
                          <a:latin typeface="+mn-lt"/>
                          <a:cs typeface="+mn-cs"/>
                        </a:rPr>
                      </a:br>
                      <a:endParaRPr kumimoji="0" lang="en-US" sz="800"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n-lt"/>
                          <a:cs typeface="+mn-cs"/>
                        </a:rPr>
                        <a:t>02/28</a:t>
                      </a:r>
                      <a:endParaRPr kumimoji="0" lang="en-US" sz="800" b="0" i="0"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n-lt"/>
                          <a:cs typeface="+mn-cs"/>
                        </a:rPr>
                        <a:t>03/08</a:t>
                      </a:r>
                      <a:br>
                        <a:rPr kumimoji="0" lang="en-US" sz="800" b="1" i="0" u="none" strike="noStrike" kern="1200" cap="none" spc="0" normalizeH="0" baseline="0" noProof="0" dirty="0">
                          <a:ln>
                            <a:noFill/>
                          </a:ln>
                          <a:solidFill>
                            <a:srgbClr val="000000"/>
                          </a:solidFill>
                          <a:effectLst/>
                          <a:uLnTx/>
                          <a:uFillTx/>
                          <a:latin typeface="+mn-lt"/>
                          <a:cs typeface="+mn-cs"/>
                        </a:rPr>
                      </a:br>
                      <a:endParaRPr kumimoji="0" lang="en-US" sz="800"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chemeClr val="tx1"/>
                          </a:solidFill>
                          <a:effectLst/>
                          <a:uLnTx/>
                          <a:uFillTx/>
                          <a:latin typeface="+mn-lt"/>
                          <a:cs typeface="+mn-cs"/>
                        </a:rPr>
                        <a:t>03/18</a:t>
                      </a:r>
                      <a:endParaRPr kumimoji="0" lang="en-US" sz="800" b="0" i="0" u="none" strike="noStrike" kern="1200" cap="none" spc="0" normalizeH="0" baseline="0" noProof="0" dirty="0">
                        <a:ln>
                          <a:noFill/>
                        </a:ln>
                        <a:solidFill>
                          <a:schemeClr val="tx1"/>
                        </a:solidFill>
                        <a:effectLst/>
                        <a:uLnTx/>
                        <a:uFillTx/>
                        <a:latin typeface="+mn-lt"/>
                        <a:cs typeface="+mn-cs"/>
                      </a:endParaRPr>
                    </a:p>
                  </a:txBody>
                  <a:tcPr marR="9144">
                    <a:lnL w="6350"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0" i="0" u="none" strike="noStrike" kern="1200" cap="none" spc="0" normalizeH="0" baseline="0" noProof="0" dirty="0">
                          <a:ln>
                            <a:noFill/>
                          </a:ln>
                          <a:solidFill>
                            <a:srgbClr val="000000"/>
                          </a:solidFill>
                          <a:effectLst/>
                          <a:uLnTx/>
                          <a:uFillTx/>
                          <a:latin typeface="+mn-lt"/>
                          <a:ea typeface="+mn-ea"/>
                          <a:cs typeface="+mn-cs"/>
                        </a:rPr>
                        <a:t>“Tensions Over Greenland Rattle Wall Street”</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0" i="0" u="none" strike="noStrike" kern="1200" cap="none" spc="0" normalizeH="0" baseline="0" noProof="0" dirty="0">
                          <a:ln>
                            <a:noFill/>
                          </a:ln>
                          <a:solidFill>
                            <a:srgbClr val="000000"/>
                          </a:solidFill>
                          <a:effectLst/>
                          <a:uLnTx/>
                          <a:uFillTx/>
                          <a:latin typeface="+mn-lt"/>
                          <a:cs typeface="+mn-cs"/>
                        </a:rPr>
                        <a:t>“Fed Holds Rates Steady for First Time Since July”</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0" i="0" u="none" strike="noStrike" kern="1200" cap="none" spc="0" normalizeH="0" baseline="0" noProof="0" dirty="0">
                          <a:ln>
                            <a:noFill/>
                          </a:ln>
                          <a:solidFill>
                            <a:srgbClr val="000000"/>
                          </a:solidFill>
                          <a:effectLst/>
                          <a:uLnTx/>
                          <a:uFillTx/>
                          <a:latin typeface="+mn-lt"/>
                          <a:cs typeface="+mn-cs"/>
                        </a:rPr>
                        <a:t>“Supreme Court Strikes Down Trump’s Global Tariffs”</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0" i="0" u="none" strike="noStrike" kern="1200" cap="none" spc="0" normalizeH="0" baseline="0" noProof="0" dirty="0">
                          <a:ln>
                            <a:noFill/>
                          </a:ln>
                          <a:solidFill>
                            <a:srgbClr val="000000"/>
                          </a:solidFill>
                          <a:effectLst/>
                          <a:uLnTx/>
                          <a:uFillTx/>
                          <a:latin typeface="+mn-lt"/>
                          <a:ea typeface="+mn-ea"/>
                          <a:cs typeface="+mn-cs"/>
                        </a:rPr>
                        <a:t>“US and Israel Attack Iran”</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0" i="0" u="none" strike="noStrike" kern="1200" cap="none" spc="0" normalizeH="0" baseline="0" noProof="0" dirty="0">
                          <a:ln>
                            <a:noFill/>
                          </a:ln>
                          <a:solidFill>
                            <a:srgbClr val="000000"/>
                          </a:solidFill>
                          <a:effectLst/>
                          <a:uLnTx/>
                          <a:uFillTx/>
                          <a:latin typeface="+mn-lt"/>
                          <a:cs typeface="+mn-cs"/>
                        </a:rPr>
                        <a:t>“Oil Tops $100 a Barrel for First Time Since 2022”</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0" i="0" u="none" strike="noStrike" kern="1200" cap="none" spc="0" normalizeH="0" baseline="0" noProof="0" dirty="0">
                          <a:ln>
                            <a:noFill/>
                          </a:ln>
                          <a:solidFill>
                            <a:schemeClr val="tx1"/>
                          </a:solidFill>
                          <a:effectLst/>
                          <a:uLnTx/>
                          <a:uFillTx/>
                          <a:latin typeface="+mn-lt"/>
                          <a:cs typeface="+mn-cs"/>
                        </a:rPr>
                        <a:t>“Fed Holds Steady and Maintains Rate-Cut Projection”</a:t>
                      </a:r>
                    </a:p>
                  </a:txBody>
                  <a:tcPr marL="9144">
                    <a:lnL w="12700" cap="flat" cmpd="sng" algn="ctr">
                      <a:no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n-lt"/>
                          <a:cs typeface="+mn-cs"/>
                        </a:rPr>
                        <a:t>04/08</a:t>
                      </a:r>
                      <a:br>
                        <a:rPr kumimoji="0" lang="en-US" sz="800" b="1" i="0" u="none" strike="noStrike" kern="1200" cap="none" spc="0" normalizeH="0" baseline="0" noProof="0" dirty="0">
                          <a:ln>
                            <a:noFill/>
                          </a:ln>
                          <a:solidFill>
                            <a:srgbClr val="000000"/>
                          </a:solidFill>
                          <a:effectLst/>
                          <a:uLnTx/>
                          <a:uFillTx/>
                          <a:latin typeface="+mn-lt"/>
                          <a:cs typeface="+mn-cs"/>
                        </a:rPr>
                      </a:br>
                      <a:endParaRPr kumimoji="0" lang="en-US" sz="800" b="0" i="0"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n-lt"/>
                          <a:cs typeface="+mn-cs"/>
                        </a:rPr>
                        <a:t>05/15</a:t>
                      </a:r>
                      <a:br>
                        <a:rPr kumimoji="0" lang="en-US" sz="800" b="1" i="0" u="none" strike="noStrike" kern="1200" cap="none" spc="0" normalizeH="0" baseline="0" noProof="0" dirty="0">
                          <a:ln>
                            <a:noFill/>
                          </a:ln>
                          <a:solidFill>
                            <a:srgbClr val="000000"/>
                          </a:solidFill>
                          <a:effectLst/>
                          <a:uLnTx/>
                          <a:uFillTx/>
                          <a:latin typeface="+mn-lt"/>
                          <a:cs typeface="+mn-cs"/>
                        </a:rPr>
                      </a:br>
                      <a:endParaRPr kumimoji="0" lang="en-US" sz="800"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n-lt"/>
                          <a:cs typeface="+mn-cs"/>
                        </a:rPr>
                        <a:t>06/05</a:t>
                      </a:r>
                      <a:br>
                        <a:rPr kumimoji="0" lang="en-US" sz="800" b="1" i="0" u="none" strike="noStrike" kern="1200" cap="none" spc="0" normalizeH="0" baseline="0" noProof="0" dirty="0">
                          <a:ln>
                            <a:noFill/>
                          </a:ln>
                          <a:solidFill>
                            <a:srgbClr val="000000"/>
                          </a:solidFill>
                          <a:effectLst/>
                          <a:uLnTx/>
                          <a:uFillTx/>
                          <a:latin typeface="+mn-lt"/>
                          <a:cs typeface="+mn-cs"/>
                        </a:rPr>
                      </a:br>
                      <a:endParaRPr kumimoji="0" lang="en-US" sz="800"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n-lt"/>
                          <a:cs typeface="+mn-cs"/>
                        </a:rPr>
                        <a:t>06/11</a:t>
                      </a:r>
                      <a:br>
                        <a:rPr kumimoji="0" lang="en-US" sz="800" b="1" i="0" u="none" strike="noStrike" kern="1200" cap="none" spc="0" normalizeH="0" baseline="0" noProof="0" dirty="0">
                          <a:ln>
                            <a:noFill/>
                          </a:ln>
                          <a:solidFill>
                            <a:srgbClr val="000000"/>
                          </a:solidFill>
                          <a:effectLst/>
                          <a:uLnTx/>
                          <a:uFillTx/>
                          <a:latin typeface="+mn-lt"/>
                          <a:cs typeface="+mn-cs"/>
                        </a:rPr>
                      </a:br>
                      <a:endParaRPr kumimoji="0" lang="en-US" sz="800" b="0" i="0"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n-lt"/>
                          <a:cs typeface="+mn-cs"/>
                        </a:rPr>
                        <a:t>06/14</a:t>
                      </a:r>
                      <a:br>
                        <a:rPr kumimoji="0" lang="en-US" sz="800" b="1" i="0" u="none" strike="noStrike" kern="1200" cap="none" spc="0" normalizeH="0" baseline="0" noProof="0" dirty="0">
                          <a:ln>
                            <a:noFill/>
                          </a:ln>
                          <a:solidFill>
                            <a:srgbClr val="000000"/>
                          </a:solidFill>
                          <a:effectLst/>
                          <a:uLnTx/>
                          <a:uFillTx/>
                          <a:latin typeface="+mn-lt"/>
                          <a:cs typeface="+mn-cs"/>
                        </a:rPr>
                      </a:br>
                      <a:endParaRPr kumimoji="0" lang="en-US" sz="800" b="0" i="0" u="none" strike="noStrike" kern="1200" cap="none" spc="0" normalizeH="0" baseline="0" noProof="0" dirty="0">
                        <a:ln>
                          <a:noFill/>
                        </a:ln>
                        <a:solidFill>
                          <a:srgbClr val="000000"/>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chemeClr val="tx1"/>
                          </a:solidFill>
                          <a:effectLst/>
                          <a:uLnTx/>
                          <a:uFillTx/>
                          <a:latin typeface="+mn-lt"/>
                          <a:cs typeface="+mn-cs"/>
                        </a:rPr>
                        <a:t>06/17</a:t>
                      </a:r>
                      <a:br>
                        <a:rPr kumimoji="0" lang="en-US" sz="800" b="1" i="0" u="none" strike="noStrike" kern="1200" cap="none" spc="0" normalizeH="0" baseline="0" noProof="0" dirty="0">
                          <a:ln>
                            <a:noFill/>
                          </a:ln>
                          <a:solidFill>
                            <a:schemeClr val="tx1"/>
                          </a:solidFill>
                          <a:effectLst/>
                          <a:uLnTx/>
                          <a:uFillTx/>
                          <a:latin typeface="+mn-lt"/>
                          <a:cs typeface="+mn-cs"/>
                        </a:rPr>
                      </a:br>
                      <a:br>
                        <a:rPr kumimoji="0" lang="en-US" sz="800" b="1" i="0" u="none" strike="noStrike" kern="1200" cap="none" spc="0" normalizeH="0" baseline="0" noProof="0" dirty="0">
                          <a:ln>
                            <a:noFill/>
                          </a:ln>
                          <a:solidFill>
                            <a:schemeClr val="tx1"/>
                          </a:solidFill>
                          <a:effectLst/>
                          <a:uLnTx/>
                          <a:uFillTx/>
                          <a:latin typeface="+mn-lt"/>
                          <a:cs typeface="+mn-cs"/>
                        </a:rPr>
                      </a:br>
                      <a:endParaRPr kumimoji="0" lang="en-US" sz="800" b="0" i="0" u="none" strike="noStrike" kern="1200" cap="none" spc="0" normalizeH="0" baseline="0" noProof="0" dirty="0">
                        <a:ln>
                          <a:noFill/>
                        </a:ln>
                        <a:solidFill>
                          <a:schemeClr val="tx1"/>
                        </a:solidFill>
                        <a:effectLst/>
                        <a:uLnTx/>
                        <a:uFillTx/>
                        <a:latin typeface="+mn-lt"/>
                        <a:cs typeface="+mn-cs"/>
                      </a:endParaRPr>
                    </a:p>
                    <a:p>
                      <a:pPr marL="0" marR="0" lvl="0" indent="0" algn="l" defTabSz="1018824" rtl="0" eaLnBrk="1" fontAlgn="auto" latinLnBrk="0" hangingPunct="1">
                        <a:lnSpc>
                          <a:spcPct val="100000"/>
                        </a:lnSpc>
                        <a:spcBef>
                          <a:spcPts val="400"/>
                        </a:spcBef>
                        <a:spcAft>
                          <a:spcPct val="0"/>
                        </a:spcAft>
                        <a:buClrTx/>
                        <a:buSzTx/>
                        <a:buFont typeface="Wingdings" panose="05000000000000000000" pitchFamily="2" charset="2"/>
                        <a:buNone/>
                        <a:tabLst/>
                        <a:defRPr/>
                      </a:pPr>
                      <a:r>
                        <a:rPr kumimoji="0" lang="en-US" sz="800" b="1" i="0" u="none" strike="noStrike" kern="1200" cap="none" spc="0" normalizeH="0" baseline="0" noProof="0" dirty="0">
                          <a:ln>
                            <a:noFill/>
                          </a:ln>
                          <a:solidFill>
                            <a:schemeClr val="tx1"/>
                          </a:solidFill>
                          <a:effectLst/>
                          <a:uLnTx/>
                          <a:uFillTx/>
                          <a:latin typeface="+mn-lt"/>
                          <a:cs typeface="+mn-cs"/>
                        </a:rPr>
                        <a:t>06/30</a:t>
                      </a:r>
                      <a:endParaRPr kumimoji="0" lang="en-US" sz="800" b="0" i="0" u="none" strike="noStrike" kern="1200" cap="none" spc="0" normalizeH="0" baseline="0" noProof="0" dirty="0">
                        <a:ln>
                          <a:noFill/>
                        </a:ln>
                        <a:solidFill>
                          <a:schemeClr val="tx1"/>
                        </a:solidFill>
                        <a:effectLst/>
                        <a:uLnTx/>
                        <a:uFillTx/>
                        <a:latin typeface="+mn-lt"/>
                        <a:cs typeface="+mn-cs"/>
                      </a:endParaRPr>
                    </a:p>
                  </a:txBody>
                  <a:tcPr marR="9144">
                    <a:lnL w="6350"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0" i="0" u="none" strike="noStrike" kern="1200" cap="none" spc="0" normalizeH="0" baseline="0" noProof="0" dirty="0">
                          <a:ln>
                            <a:noFill/>
                          </a:ln>
                          <a:solidFill>
                            <a:srgbClr val="000000"/>
                          </a:solidFill>
                          <a:effectLst/>
                          <a:uLnTx/>
                          <a:uFillTx/>
                          <a:latin typeface="+mn-lt"/>
                          <a:ea typeface="+mn-ea"/>
                          <a:cs typeface="+mn-cs"/>
                        </a:rPr>
                        <a:t>“Stocks Jump After US, Iran Walk Back From the Brink”</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0" i="0" u="none" strike="noStrike" kern="1200" cap="none" spc="0" normalizeH="0" baseline="0" noProof="0" dirty="0">
                          <a:ln>
                            <a:noFill/>
                          </a:ln>
                          <a:solidFill>
                            <a:srgbClr val="000000"/>
                          </a:solidFill>
                          <a:effectLst/>
                          <a:uLnTx/>
                          <a:uFillTx/>
                          <a:latin typeface="+mn-lt"/>
                          <a:cs typeface="+mn-cs"/>
                        </a:rPr>
                        <a:t>“Mounting Inflation Pressures Deepen Global Bond Slide”</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0" i="0" u="none" strike="noStrike" kern="1200" cap="none" spc="0" normalizeH="0" baseline="0" noProof="0" dirty="0">
                          <a:ln>
                            <a:noFill/>
                          </a:ln>
                          <a:solidFill>
                            <a:srgbClr val="000000"/>
                          </a:solidFill>
                          <a:effectLst/>
                          <a:uLnTx/>
                          <a:uFillTx/>
                          <a:latin typeface="+mn-lt"/>
                          <a:cs typeface="+mn-cs"/>
                        </a:rPr>
                        <a:t>“May Jobs Growth Puts US on a Strong Hiring Streak”</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0" i="0" u="none" strike="noStrike" kern="1200" cap="none" spc="0" normalizeH="0" baseline="0" noProof="0" dirty="0">
                          <a:ln>
                            <a:noFill/>
                          </a:ln>
                          <a:solidFill>
                            <a:srgbClr val="000000"/>
                          </a:solidFill>
                          <a:effectLst/>
                          <a:uLnTx/>
                          <a:uFillTx/>
                          <a:latin typeface="+mn-lt"/>
                          <a:ea typeface="+mn-ea"/>
                          <a:cs typeface="+mn-cs"/>
                        </a:rPr>
                        <a:t>“SpaceX Officially Raises $75 Billion in Record-Breaking IPO”</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0" i="0" u="none" strike="noStrike" kern="1200" cap="none" spc="0" normalizeH="0" baseline="0" noProof="0" dirty="0">
                          <a:ln>
                            <a:noFill/>
                          </a:ln>
                          <a:solidFill>
                            <a:srgbClr val="000000"/>
                          </a:solidFill>
                          <a:effectLst/>
                          <a:uLnTx/>
                          <a:uFillTx/>
                          <a:latin typeface="+mn-lt"/>
                          <a:cs typeface="+mn-cs"/>
                        </a:rPr>
                        <a:t>“US and Iran Have Reached a Deal to Stop Fighting, Reopen Shipping”</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0" i="0" u="none" strike="noStrike" kern="1200" cap="none" spc="0" normalizeH="0" baseline="0" noProof="0" dirty="0">
                          <a:ln>
                            <a:noFill/>
                          </a:ln>
                          <a:solidFill>
                            <a:schemeClr val="tx1"/>
                          </a:solidFill>
                          <a:effectLst/>
                          <a:uLnTx/>
                          <a:uFillTx/>
                          <a:latin typeface="+mn-lt"/>
                          <a:cs typeface="+mn-cs"/>
                        </a:rPr>
                        <a:t>“Fed Holds Rates Steady, but More Officials See Higher Rates as Next Move”</a:t>
                      </a:r>
                    </a:p>
                    <a:p>
                      <a:pPr marL="36513" marR="0" lvl="0" indent="-36513" algn="l" defTabSz="1018824" rtl="0" eaLnBrk="1" fontAlgn="auto" latinLnBrk="0" hangingPunct="1">
                        <a:lnSpc>
                          <a:spcPct val="100000"/>
                        </a:lnSpc>
                        <a:spcBef>
                          <a:spcPts val="400"/>
                        </a:spcBef>
                        <a:spcAft>
                          <a:spcPct val="0"/>
                        </a:spcAft>
                        <a:buClrTx/>
                        <a:buSzTx/>
                        <a:buFont typeface="Wingdings" panose="05000000000000000000" pitchFamily="2" charset="2"/>
                        <a:buNone/>
                        <a:tabLst/>
                        <a:defRPr/>
                      </a:pPr>
                      <a:r>
                        <a:rPr kumimoji="0" lang="en-US" sz="800" b="0" i="0" u="none" strike="noStrike" kern="1200" cap="none" spc="0" normalizeH="0" baseline="0" noProof="0" dirty="0">
                          <a:ln>
                            <a:noFill/>
                          </a:ln>
                          <a:solidFill>
                            <a:schemeClr val="tx1"/>
                          </a:solidFill>
                          <a:effectLst/>
                          <a:uLnTx/>
                          <a:uFillTx/>
                          <a:latin typeface="+mn-lt"/>
                          <a:cs typeface="+mn-cs"/>
                        </a:rPr>
                        <a:t>“S&amp;P 500, Nasdaq on Pace for Best Quarter in Six Years”</a:t>
                      </a:r>
                    </a:p>
                  </a:txBody>
                  <a:tcPr marL="9144">
                    <a:lnL w="12700" cap="flat" cmpd="sng" algn="ctr">
                      <a:no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33811647"/>
                  </a:ext>
                </a:extLst>
              </a:tr>
            </a:tbl>
          </a:graphicData>
        </a:graphic>
      </p:graphicFrame>
      <p:sp>
        <p:nvSpPr>
          <p:cNvPr id="2" name="Title 1"/>
          <p:cNvSpPr>
            <a:spLocks noGrp="1"/>
          </p:cNvSpPr>
          <p:nvPr>
            <p:ph type="title"/>
          </p:nvPr>
        </p:nvSpPr>
        <p:spPr>
          <a:xfrm>
            <a:off x="529812" y="677016"/>
            <a:ext cx="9052560" cy="521864"/>
          </a:xfrm>
          <a:noFill/>
        </p:spPr>
        <p:txBody>
          <a:bodyPr/>
          <a:lstStyle/>
          <a:p>
            <a:r>
              <a:rPr lang="en-US"/>
              <a:t>World Stock Market Performance</a:t>
            </a:r>
          </a:p>
        </p:txBody>
      </p:sp>
      <p:sp>
        <p:nvSpPr>
          <p:cNvPr id="3" name="Slide Number Placeholder 2"/>
          <p:cNvSpPr>
            <a:spLocks noGrp="1"/>
          </p:cNvSpPr>
          <p:nvPr>
            <p:ph type="sldNum" sz="quarter" idx="12"/>
          </p:nvPr>
        </p:nvSpPr>
        <p:spPr>
          <a:xfrm>
            <a:off x="9144000" y="7120615"/>
            <a:ext cx="492760" cy="413808"/>
          </a:xfrm>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66F6FF41-5833-4EBF-9145-362BCED2914A}" type="slidenum">
              <a:rPr kumimoji="0" lang="en-US" sz="1000" b="0" i="0" u="none" strike="noStrike" kern="1200" cap="none" spc="0" normalizeH="0" baseline="0" noProof="0" smtClean="0">
                <a:ln>
                  <a:noFill/>
                </a:ln>
                <a:solidFill>
                  <a:prstClr val="white">
                    <a:lumMod val="50000"/>
                  </a:prstClr>
                </a:solidFill>
                <a:effectLst/>
                <a:uLnTx/>
                <a:uFillTx/>
                <a:latin typeface="Arial"/>
                <a:ea typeface="+mn-ea"/>
                <a:cs typeface="+mn-cs"/>
              </a:rPr>
              <a:pPr marL="0" marR="0" lvl="0" indent="0" algn="r" defTabSz="1018228" rtl="0" eaLnBrk="1" fontAlgn="auto" latinLnBrk="0" hangingPunct="1">
                <a:lnSpc>
                  <a:spcPct val="100000"/>
                </a:lnSpc>
                <a:spcBef>
                  <a:spcPct val="0"/>
                </a:spcBef>
                <a:spcAft>
                  <a:spcPct val="0"/>
                </a:spcAft>
                <a:buClrTx/>
                <a:buSzTx/>
                <a:buFontTx/>
                <a:buNone/>
                <a:defRPr/>
              </a:pPr>
              <a:t>6</a:t>
            </a:fld>
            <a:endParaRPr kumimoji="0" lang="en-US" sz="1000" b="0" i="0" u="none" strike="noStrike" kern="1200" cap="none" spc="0" normalizeH="0" baseline="0" noProof="0">
              <a:ln>
                <a:noFill/>
              </a:ln>
              <a:solidFill>
                <a:prstClr val="white">
                  <a:lumMod val="50000"/>
                </a:prstClr>
              </a:solidFill>
              <a:effectLst/>
              <a:uLnTx/>
              <a:uFillTx/>
              <a:latin typeface="Arial"/>
              <a:ea typeface="+mn-ea"/>
              <a:cs typeface="+mn-cs"/>
            </a:endParaRPr>
          </a:p>
        </p:txBody>
      </p:sp>
      <p:pic>
        <p:nvPicPr>
          <p:cNvPr id="7" name="Picture Placeholder 6">
            <a:extLst>
              <a:ext uri="{FF2B5EF4-FFF2-40B4-BE49-F238E27FC236}">
                <a16:creationId xmlns:a16="http://schemas.microsoft.com/office/drawing/2014/main" id="{79AD6CF2-2340-CA9C-DE9E-91A7202D3DBB}"/>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a:prstGeom prst="rect">
            <a:avLst/>
          </a:prstGeom>
        </p:spPr>
      </p:pic>
      <p:sp>
        <p:nvSpPr>
          <p:cNvPr id="11" name="Text Placeholder 10"/>
          <p:cNvSpPr>
            <a:spLocks noGrp="1"/>
          </p:cNvSpPr>
          <p:nvPr>
            <p:ph type="body" sz="quarter" idx="15"/>
          </p:nvPr>
        </p:nvSpPr>
        <p:spPr>
          <a:xfrm>
            <a:off x="529812" y="7134371"/>
            <a:ext cx="8529320" cy="400050"/>
          </a:xfrm>
        </p:spPr>
        <p:txBody>
          <a:bodyPr/>
          <a:lstStyle/>
          <a:p>
            <a:r>
              <a:rPr lang="en-US"/>
              <a:t>Graph Source: MSCI ACWI Index (net dividends). MSCI data © MSCI 2026, all rights reserved. Index level based at 100 starting January 2000.</a:t>
            </a:r>
            <a:br>
              <a:rPr lang="en-US"/>
            </a:br>
            <a:r>
              <a:rPr lang="en-US"/>
              <a:t>It is not possible to invest directly in an index. Performance does not reflect the expenses associated with management of an actual portfolio. Past performance is not a guarantee of future results. </a:t>
            </a:r>
          </a:p>
        </p:txBody>
      </p:sp>
      <p:sp>
        <p:nvSpPr>
          <p:cNvPr id="5" name="Text Placeholder 4"/>
          <p:cNvSpPr>
            <a:spLocks noGrp="1"/>
          </p:cNvSpPr>
          <p:nvPr>
            <p:ph type="body" sz="quarter" idx="14"/>
          </p:nvPr>
        </p:nvSpPr>
        <p:spPr>
          <a:xfrm>
            <a:off x="529813" y="1086488"/>
            <a:ext cx="8823326" cy="346075"/>
          </a:xfrm>
          <a:noFill/>
        </p:spPr>
        <p:txBody>
          <a:bodyPr/>
          <a:lstStyle/>
          <a:p>
            <a:r>
              <a:rPr lang="en-US"/>
              <a:t>MSCI All Country World Index with selected headlines from past 12 months</a:t>
            </a:r>
          </a:p>
        </p:txBody>
      </p:sp>
      <p:sp>
        <p:nvSpPr>
          <p:cNvPr id="15" name="TextBox 14" hidden="1">
            <a:extLst>
              <a:ext uri="{FF2B5EF4-FFF2-40B4-BE49-F238E27FC236}">
                <a16:creationId xmlns:a16="http://schemas.microsoft.com/office/drawing/2014/main" id="{474EE620-7653-A058-62FF-D45E4BAD9D33}"/>
              </a:ext>
            </a:extLst>
          </p:cNvPr>
          <p:cNvSpPr txBox="1"/>
          <p:nvPr/>
        </p:nvSpPr>
        <p:spPr>
          <a:xfrm>
            <a:off x="6907725" y="5911712"/>
            <a:ext cx="1566273" cy="338554"/>
          </a:xfrm>
          <a:prstGeom prst="rect">
            <a:avLst/>
          </a:prstGeom>
          <a:solidFill>
            <a:schemeClr val="bg1"/>
          </a:solidFill>
        </p:spPr>
        <p:txBody>
          <a:bodyPr wrap="square" lIns="0" rIns="0"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marL="41252" marR="0" lvl="0" indent="-41252" algn="l" defTabSz="913866" rtl="0" eaLnBrk="1" fontAlgn="base" latinLnBrk="0" hangingPunct="1">
              <a:lnSpc>
                <a:spcPct val="100000"/>
              </a:lnSpc>
              <a:spcBef>
                <a:spcPct val="0"/>
              </a:spcBef>
              <a:spcAft>
                <a:spcPts val="600"/>
              </a:spcAft>
              <a:buClrTx/>
              <a:buSzTx/>
              <a:buFontTx/>
              <a:buNone/>
              <a:defRPr/>
            </a:pPr>
            <a:r>
              <a:rPr kumimoji="0" lang="en-US" sz="800" b="0" i="0" u="none" strike="noStrike" kern="1200" cap="none" spc="0" normalizeH="0" baseline="0" noProof="0">
                <a:ln>
                  <a:noFill/>
                </a:ln>
                <a:solidFill>
                  <a:prstClr val="black"/>
                </a:solidFill>
                <a:effectLst/>
                <a:uLnTx/>
                <a:uFillTx/>
                <a:latin typeface="Arial"/>
                <a:ea typeface="+mn-ea"/>
                <a:cs typeface="+mn-cs"/>
              </a:rPr>
              <a:t>“"President Trump’s Megabill Passes House Vote"”</a:t>
            </a:r>
          </a:p>
        </p:txBody>
      </p:sp>
      <p:sp>
        <p:nvSpPr>
          <p:cNvPr id="32" name="TextBox 31">
            <a:extLst>
              <a:ext uri="{FF2B5EF4-FFF2-40B4-BE49-F238E27FC236}">
                <a16:creationId xmlns:a16="http://schemas.microsoft.com/office/drawing/2014/main" id="{7BE0C161-DA03-654B-F204-4D15C6D9AC06}"/>
              </a:ext>
            </a:extLst>
          </p:cNvPr>
          <p:cNvSpPr txBox="1"/>
          <p:nvPr/>
        </p:nvSpPr>
        <p:spPr>
          <a:xfrm>
            <a:off x="523689" y="6913239"/>
            <a:ext cx="8791688" cy="369277"/>
          </a:xfrm>
          <a:prstGeom prst="rect">
            <a:avLst/>
          </a:prstGeom>
          <a:noFill/>
        </p:spPr>
        <p:txBody>
          <a:bodyPr wrap="square" lIns="91388" tIns="45693" rIns="91388" bIns="45693"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marL="0" marR="0" lvl="0" indent="0" algn="l" defTabSz="1018228" rtl="0" eaLnBrk="1" fontAlgn="auto" latinLnBrk="0" hangingPunct="1">
              <a:lnSpc>
                <a:spcPct val="100000"/>
              </a:lnSpc>
              <a:spcBef>
                <a:spcPct val="0"/>
              </a:spcBef>
              <a:spcAft>
                <a:spcPct val="0"/>
              </a:spcAft>
              <a:buClrTx/>
              <a:buSzTx/>
              <a:buFontTx/>
              <a:buNone/>
              <a:defRPr/>
            </a:pPr>
            <a:r>
              <a:rPr kumimoji="0" lang="en-US" sz="900" b="1" i="1" u="none" strike="noStrike" kern="1200" cap="none" spc="0" normalizeH="0" baseline="0" noProof="0">
                <a:ln>
                  <a:noFill/>
                </a:ln>
                <a:solidFill>
                  <a:srgbClr val="35627D"/>
                </a:solidFill>
                <a:effectLst/>
                <a:uLnTx/>
                <a:uFillTx/>
                <a:latin typeface="Times New Roman" panose="02020603050405020304" pitchFamily="18" charset="0"/>
                <a:ea typeface="+mn-ea"/>
                <a:cs typeface="Times New Roman" panose="02020603050405020304" pitchFamily="18" charset="0"/>
              </a:rPr>
              <a:t>These headlines are not offered to explain market returns. Instead, they serve as a reminder that investors should view daily events from a long-term perspective and avoid making investment decisions based solely on the news.</a:t>
            </a:r>
          </a:p>
        </p:txBody>
      </p:sp>
      <p:cxnSp>
        <p:nvCxnSpPr>
          <p:cNvPr id="33" name="Straight Connector 32">
            <a:extLst>
              <a:ext uri="{FF2B5EF4-FFF2-40B4-BE49-F238E27FC236}">
                <a16:creationId xmlns:a16="http://schemas.microsoft.com/office/drawing/2014/main" id="{229689BC-3F9E-C57C-0572-AEBE23162B2B}"/>
              </a:ext>
            </a:extLst>
          </p:cNvPr>
          <p:cNvCxnSpPr/>
          <p:nvPr/>
        </p:nvCxnSpPr>
        <p:spPr>
          <a:xfrm>
            <a:off x="611496" y="6912994"/>
            <a:ext cx="8833104"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35" name="Chart 34">
            <a:extLst>
              <a:ext uri="{FF2B5EF4-FFF2-40B4-BE49-F238E27FC236}">
                <a16:creationId xmlns:a16="http://schemas.microsoft.com/office/drawing/2014/main" id="{E7670330-926C-9839-598E-BA8586C5FD8D}"/>
              </a:ext>
            </a:extLst>
          </p:cNvPr>
          <p:cNvGraphicFramePr/>
          <p:nvPr/>
        </p:nvGraphicFramePr>
        <p:xfrm>
          <a:off x="550331" y="2098775"/>
          <a:ext cx="9052560" cy="2033489"/>
        </p:xfrm>
        <a:graphic>
          <a:graphicData uri="http://schemas.openxmlformats.org/drawingml/2006/chart">
            <c:chart xmlns:c="http://schemas.openxmlformats.org/drawingml/2006/chart" xmlns:r="http://schemas.openxmlformats.org/officeDocument/2006/relationships" r:id="rId4"/>
          </a:graphicData>
        </a:graphic>
      </p:graphicFrame>
      <p:sp>
        <p:nvSpPr>
          <p:cNvPr id="36" name="TextBox 1">
            <a:extLst>
              <a:ext uri="{FF2B5EF4-FFF2-40B4-BE49-F238E27FC236}">
                <a16:creationId xmlns:a16="http://schemas.microsoft.com/office/drawing/2014/main" id="{3EE995BD-3753-C061-4C43-E4E29B966732}"/>
              </a:ext>
            </a:extLst>
          </p:cNvPr>
          <p:cNvSpPr txBox="1"/>
          <p:nvPr/>
        </p:nvSpPr>
        <p:spPr>
          <a:xfrm>
            <a:off x="597512" y="1836523"/>
            <a:ext cx="4531198" cy="240900"/>
          </a:xfrm>
          <a:prstGeom prst="rect">
            <a:avLst/>
          </a:prstGeom>
          <a:noFill/>
        </p:spPr>
        <p:txBody>
          <a:bodyPr wrap="square" lIns="0" rIns="0" rtlCol="0">
            <a:spAutoFit/>
          </a:bodyPr>
          <a:lstStyle>
            <a:defPPr>
              <a:defRPr lang="en-US"/>
            </a:defPPr>
            <a:lvl1pPr marL="0" indent="0" algn="l" defTabSz="1018464" rtl="0" eaLnBrk="1" latinLnBrk="0" hangingPunct="1">
              <a:defRPr sz="1100" kern="1200">
                <a:solidFill>
                  <a:schemeClr val="tx1"/>
                </a:solidFill>
                <a:latin typeface="+mn-lt"/>
                <a:ea typeface="+mn-ea"/>
                <a:cs typeface="+mn-cs"/>
              </a:defRPr>
            </a:lvl1pPr>
            <a:lvl2pPr marL="457200" indent="0" algn="l" defTabSz="1018464" rtl="0" eaLnBrk="1" latinLnBrk="0" hangingPunct="1">
              <a:defRPr sz="1100" kern="1200">
                <a:solidFill>
                  <a:schemeClr val="tx1"/>
                </a:solidFill>
                <a:latin typeface="+mn-lt"/>
                <a:ea typeface="+mn-ea"/>
                <a:cs typeface="+mn-cs"/>
              </a:defRPr>
            </a:lvl2pPr>
            <a:lvl3pPr marL="914400" indent="0" algn="l" defTabSz="1018464" rtl="0" eaLnBrk="1" latinLnBrk="0" hangingPunct="1">
              <a:defRPr sz="1100" kern="1200">
                <a:solidFill>
                  <a:schemeClr val="tx1"/>
                </a:solidFill>
                <a:latin typeface="+mn-lt"/>
                <a:ea typeface="+mn-ea"/>
                <a:cs typeface="+mn-cs"/>
              </a:defRPr>
            </a:lvl3pPr>
            <a:lvl4pPr marL="1371600" indent="0" algn="l" defTabSz="1018464" rtl="0" eaLnBrk="1" latinLnBrk="0" hangingPunct="1">
              <a:defRPr sz="1100" kern="1200">
                <a:solidFill>
                  <a:schemeClr val="tx1"/>
                </a:solidFill>
                <a:latin typeface="+mn-lt"/>
                <a:ea typeface="+mn-ea"/>
                <a:cs typeface="+mn-cs"/>
              </a:defRPr>
            </a:lvl4pPr>
            <a:lvl5pPr marL="1828800" indent="0" algn="l" defTabSz="1018464" rtl="0" eaLnBrk="1" latinLnBrk="0" hangingPunct="1">
              <a:defRPr sz="1100" kern="1200">
                <a:solidFill>
                  <a:schemeClr val="tx1"/>
                </a:solidFill>
                <a:latin typeface="+mn-lt"/>
                <a:ea typeface="+mn-ea"/>
                <a:cs typeface="+mn-cs"/>
              </a:defRPr>
            </a:lvl5pPr>
            <a:lvl6pPr marL="2286000" indent="0" algn="l" defTabSz="1018464" rtl="0" eaLnBrk="1" latinLnBrk="0" hangingPunct="1">
              <a:defRPr sz="1100" kern="1200">
                <a:solidFill>
                  <a:schemeClr val="tx1"/>
                </a:solidFill>
                <a:latin typeface="+mn-lt"/>
                <a:ea typeface="+mn-ea"/>
                <a:cs typeface="+mn-cs"/>
              </a:defRPr>
            </a:lvl6pPr>
            <a:lvl7pPr marL="2743200" indent="0" algn="l" defTabSz="1018464" rtl="0" eaLnBrk="1" latinLnBrk="0" hangingPunct="1">
              <a:defRPr sz="1100" kern="1200">
                <a:solidFill>
                  <a:schemeClr val="tx1"/>
                </a:solidFill>
                <a:latin typeface="+mn-lt"/>
                <a:ea typeface="+mn-ea"/>
                <a:cs typeface="+mn-cs"/>
              </a:defRPr>
            </a:lvl7pPr>
            <a:lvl8pPr marL="3200400" indent="0" algn="l" defTabSz="1018464" rtl="0" eaLnBrk="1" latinLnBrk="0" hangingPunct="1">
              <a:defRPr sz="1100" kern="1200">
                <a:solidFill>
                  <a:schemeClr val="tx1"/>
                </a:solidFill>
                <a:latin typeface="+mn-lt"/>
                <a:ea typeface="+mn-ea"/>
                <a:cs typeface="+mn-cs"/>
              </a:defRPr>
            </a:lvl8pPr>
            <a:lvl9pPr marL="3657600" indent="0" algn="l" defTabSz="1018464" rtl="0" eaLnBrk="1" latinLnBrk="0" hangingPunct="1">
              <a:defRPr sz="1100" kern="1200">
                <a:solidFill>
                  <a:schemeClr val="tx1"/>
                </a:solidFill>
                <a:latin typeface="+mn-lt"/>
                <a:ea typeface="+mn-ea"/>
                <a:cs typeface="+mn-cs"/>
              </a:defRPr>
            </a:lvl9pPr>
          </a:lstStyle>
          <a:p>
            <a:pPr marL="41252" marR="0" lvl="0" indent="-41252" algn="l" defTabSz="913866" rtl="0" eaLnBrk="1" fontAlgn="base" latinLnBrk="0" hangingPunct="1">
              <a:lnSpc>
                <a:spcPct val="115000"/>
              </a:lnSpc>
              <a:spcBef>
                <a:spcPct val="0"/>
              </a:spcBef>
              <a:spcAft>
                <a:spcPts val="500"/>
              </a:spcAft>
              <a:buClrTx/>
              <a:buSzTx/>
              <a:buFontTx/>
              <a:buNone/>
              <a:defRPr/>
            </a:pPr>
            <a:r>
              <a:rPr kumimoji="0" lang="en-US" sz="900" b="1" i="0" u="none" strike="noStrike" kern="1200" cap="all" spc="50" normalizeH="0" baseline="0" noProof="0">
                <a:ln>
                  <a:noFill/>
                </a:ln>
                <a:solidFill>
                  <a:srgbClr val="35627D"/>
                </a:solidFill>
                <a:effectLst/>
                <a:uLnTx/>
                <a:uFillTx/>
                <a:latin typeface="Arial"/>
                <a:ea typeface="+mn-ea"/>
                <a:cs typeface="Arial"/>
              </a:rPr>
              <a:t>Short Term </a:t>
            </a:r>
            <a:r>
              <a:rPr kumimoji="0" lang="en-US" sz="900" b="0" i="0" u="none" strike="noStrike" kern="1200" cap="all" spc="50" normalizeH="0" baseline="0" noProof="0">
                <a:ln>
                  <a:noFill/>
                </a:ln>
                <a:solidFill>
                  <a:srgbClr val="35627D"/>
                </a:solidFill>
                <a:effectLst/>
                <a:uLnTx/>
                <a:uFillTx/>
                <a:latin typeface="Arial"/>
                <a:ea typeface="+mn-ea"/>
                <a:cs typeface="Arial"/>
              </a:rPr>
              <a:t>(Q3 2025–Q2 2026)</a:t>
            </a:r>
          </a:p>
        </p:txBody>
      </p:sp>
      <p:graphicFrame>
        <p:nvGraphicFramePr>
          <p:cNvPr id="41" name="Picture Placeholder 2">
            <a:extLst>
              <a:ext uri="{FF2B5EF4-FFF2-40B4-BE49-F238E27FC236}">
                <a16:creationId xmlns:a16="http://schemas.microsoft.com/office/drawing/2014/main" id="{83E7A36F-B404-C7E1-BBC8-B144C2E35110}"/>
              </a:ext>
            </a:extLst>
          </p:cNvPr>
          <p:cNvGraphicFramePr/>
          <p:nvPr/>
        </p:nvGraphicFramePr>
        <p:xfrm>
          <a:off x="6659688" y="1555235"/>
          <a:ext cx="2560320" cy="914400"/>
        </p:xfrm>
        <a:graphic>
          <a:graphicData uri="http://schemas.openxmlformats.org/drawingml/2006/chart">
            <c:chart xmlns:c="http://schemas.openxmlformats.org/drawingml/2006/chart" xmlns:r="http://schemas.openxmlformats.org/officeDocument/2006/relationships" r:id="rId5"/>
          </a:graphicData>
        </a:graphic>
      </p:graphicFrame>
      <p:sp>
        <p:nvSpPr>
          <p:cNvPr id="40" name="TextBox 1">
            <a:extLst>
              <a:ext uri="{FF2B5EF4-FFF2-40B4-BE49-F238E27FC236}">
                <a16:creationId xmlns:a16="http://schemas.microsoft.com/office/drawing/2014/main" id="{81DC61A6-8253-B57B-C5EE-C8A77EDC6D27}"/>
              </a:ext>
            </a:extLst>
          </p:cNvPr>
          <p:cNvSpPr txBox="1"/>
          <p:nvPr/>
        </p:nvSpPr>
        <p:spPr>
          <a:xfrm>
            <a:off x="6717688" y="1503252"/>
            <a:ext cx="2743200" cy="224420"/>
          </a:xfrm>
          <a:prstGeom prst="rect">
            <a:avLst/>
          </a:prstGeom>
          <a:noFill/>
        </p:spPr>
        <p:txBody>
          <a:bodyPr wrap="square" lIns="0" rIns="0" rtlCol="0">
            <a:spAutoFit/>
          </a:bodyPr>
          <a:lstStyle>
            <a:defPPr>
              <a:defRPr lang="en-US"/>
            </a:defPPr>
            <a:lvl1pPr marL="0" indent="0" algn="l" defTabSz="1018464" rtl="0" eaLnBrk="1" latinLnBrk="0" hangingPunct="1">
              <a:defRPr sz="1100" kern="1200">
                <a:solidFill>
                  <a:schemeClr val="tx1"/>
                </a:solidFill>
                <a:latin typeface="+mn-lt"/>
                <a:ea typeface="+mn-ea"/>
                <a:cs typeface="+mn-cs"/>
              </a:defRPr>
            </a:lvl1pPr>
            <a:lvl2pPr marL="457200" indent="0" algn="l" defTabSz="1018464" rtl="0" eaLnBrk="1" latinLnBrk="0" hangingPunct="1">
              <a:defRPr sz="1100" kern="1200">
                <a:solidFill>
                  <a:schemeClr val="tx1"/>
                </a:solidFill>
                <a:latin typeface="+mn-lt"/>
                <a:ea typeface="+mn-ea"/>
                <a:cs typeface="+mn-cs"/>
              </a:defRPr>
            </a:lvl2pPr>
            <a:lvl3pPr marL="914400" indent="0" algn="l" defTabSz="1018464" rtl="0" eaLnBrk="1" latinLnBrk="0" hangingPunct="1">
              <a:defRPr sz="1100" kern="1200">
                <a:solidFill>
                  <a:schemeClr val="tx1"/>
                </a:solidFill>
                <a:latin typeface="+mn-lt"/>
                <a:ea typeface="+mn-ea"/>
                <a:cs typeface="+mn-cs"/>
              </a:defRPr>
            </a:lvl3pPr>
            <a:lvl4pPr marL="1371600" indent="0" algn="l" defTabSz="1018464" rtl="0" eaLnBrk="1" latinLnBrk="0" hangingPunct="1">
              <a:defRPr sz="1100" kern="1200">
                <a:solidFill>
                  <a:schemeClr val="tx1"/>
                </a:solidFill>
                <a:latin typeface="+mn-lt"/>
                <a:ea typeface="+mn-ea"/>
                <a:cs typeface="+mn-cs"/>
              </a:defRPr>
            </a:lvl4pPr>
            <a:lvl5pPr marL="1828800" indent="0" algn="l" defTabSz="1018464" rtl="0" eaLnBrk="1" latinLnBrk="0" hangingPunct="1">
              <a:defRPr sz="1100" kern="1200">
                <a:solidFill>
                  <a:schemeClr val="tx1"/>
                </a:solidFill>
                <a:latin typeface="+mn-lt"/>
                <a:ea typeface="+mn-ea"/>
                <a:cs typeface="+mn-cs"/>
              </a:defRPr>
            </a:lvl5pPr>
            <a:lvl6pPr marL="2286000" indent="0" algn="l" defTabSz="1018464" rtl="0" eaLnBrk="1" latinLnBrk="0" hangingPunct="1">
              <a:defRPr sz="1100" kern="1200">
                <a:solidFill>
                  <a:schemeClr val="tx1"/>
                </a:solidFill>
                <a:latin typeface="+mn-lt"/>
                <a:ea typeface="+mn-ea"/>
                <a:cs typeface="+mn-cs"/>
              </a:defRPr>
            </a:lvl6pPr>
            <a:lvl7pPr marL="2743200" indent="0" algn="l" defTabSz="1018464" rtl="0" eaLnBrk="1" latinLnBrk="0" hangingPunct="1">
              <a:defRPr sz="1100" kern="1200">
                <a:solidFill>
                  <a:schemeClr val="tx1"/>
                </a:solidFill>
                <a:latin typeface="+mn-lt"/>
                <a:ea typeface="+mn-ea"/>
                <a:cs typeface="+mn-cs"/>
              </a:defRPr>
            </a:lvl7pPr>
            <a:lvl8pPr marL="3200400" indent="0" algn="l" defTabSz="1018464" rtl="0" eaLnBrk="1" latinLnBrk="0" hangingPunct="1">
              <a:defRPr sz="1100" kern="1200">
                <a:solidFill>
                  <a:schemeClr val="tx1"/>
                </a:solidFill>
                <a:latin typeface="+mn-lt"/>
                <a:ea typeface="+mn-ea"/>
                <a:cs typeface="+mn-cs"/>
              </a:defRPr>
            </a:lvl8pPr>
            <a:lvl9pPr marL="3657600" indent="0" algn="l" defTabSz="1018464" rtl="0" eaLnBrk="1" latinLnBrk="0" hangingPunct="1">
              <a:defRPr sz="1100" kern="1200">
                <a:solidFill>
                  <a:schemeClr val="tx1"/>
                </a:solidFill>
                <a:latin typeface="+mn-lt"/>
                <a:ea typeface="+mn-ea"/>
                <a:cs typeface="+mn-cs"/>
              </a:defRPr>
            </a:lvl9pPr>
          </a:lstStyle>
          <a:p>
            <a:pPr marL="41252" marR="0" lvl="0" indent="-41252" algn="l" defTabSz="913866" rtl="0" eaLnBrk="1" fontAlgn="base" latinLnBrk="0" hangingPunct="1">
              <a:lnSpc>
                <a:spcPct val="115000"/>
              </a:lnSpc>
              <a:spcBef>
                <a:spcPct val="0"/>
              </a:spcBef>
              <a:spcAft>
                <a:spcPts val="500"/>
              </a:spcAft>
              <a:buClrTx/>
              <a:buSzTx/>
              <a:buFontTx/>
              <a:buNone/>
              <a:defRPr/>
            </a:pPr>
            <a:r>
              <a:rPr kumimoji="0" lang="en-US" sz="800" b="1" i="0" u="none" strike="noStrike" kern="1200" cap="all" spc="50" normalizeH="0" baseline="0" noProof="0" dirty="0">
                <a:ln>
                  <a:noFill/>
                </a:ln>
                <a:solidFill>
                  <a:prstClr val="black">
                    <a:lumMod val="75000"/>
                    <a:lumOff val="25000"/>
                  </a:prstClr>
                </a:solidFill>
                <a:effectLst/>
                <a:uLnTx/>
                <a:uFillTx/>
                <a:latin typeface="Arial"/>
                <a:ea typeface="+mn-ea"/>
                <a:cs typeface="Arial"/>
              </a:rPr>
              <a:t>Long Term </a:t>
            </a:r>
            <a:r>
              <a:rPr kumimoji="0" lang="en-US" sz="800" b="0" i="0" u="none" strike="noStrike" kern="1200" cap="all" spc="50" normalizeH="0" baseline="0" noProof="0" dirty="0">
                <a:ln>
                  <a:noFill/>
                </a:ln>
                <a:solidFill>
                  <a:prstClr val="black">
                    <a:lumMod val="75000"/>
                    <a:lumOff val="25000"/>
                  </a:prstClr>
                </a:solidFill>
                <a:effectLst/>
                <a:uLnTx/>
                <a:uFillTx/>
                <a:latin typeface="Arial"/>
                <a:ea typeface="+mn-ea"/>
                <a:cs typeface="Arial"/>
              </a:rPr>
              <a:t>(2000–Q2 2026)</a:t>
            </a:r>
          </a:p>
        </p:txBody>
      </p:sp>
    </p:spTree>
    <p:extLst>
      <p:ext uri="{BB962C8B-B14F-4D97-AF65-F5344CB8AC3E}">
        <p14:creationId xmlns:p14="http://schemas.microsoft.com/office/powerpoint/2010/main" val="22809484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ssetID" descr="svtx:content/slide/@id">
            <a:extLst>
              <a:ext uri="{FF2B5EF4-FFF2-40B4-BE49-F238E27FC236}">
                <a16:creationId xmlns:a16="http://schemas.microsoft.com/office/drawing/2014/main" id="{045E26D2-344C-B3D1-8179-AD12C4B6AE19}"/>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135215</a:t>
            </a:r>
          </a:p>
        </p:txBody>
      </p:sp>
      <p:sp>
        <p:nvSpPr>
          <p:cNvPr id="2" name="Title 1"/>
          <p:cNvSpPr>
            <a:spLocks noGrp="1"/>
          </p:cNvSpPr>
          <p:nvPr>
            <p:ph type="title"/>
          </p:nvPr>
        </p:nvSpPr>
        <p:spPr/>
        <p:txBody>
          <a:bodyPr/>
          <a:lstStyle/>
          <a:p>
            <a:r>
              <a:rPr lang="en-US"/>
              <a:t>US Stocks</a:t>
            </a:r>
          </a:p>
        </p:txBody>
      </p:sp>
      <p:sp>
        <p:nvSpPr>
          <p:cNvPr id="4" name="Slide Number Placeholder 3"/>
          <p:cNvSpPr>
            <a:spLocks noGrp="1"/>
          </p:cNvSpPr>
          <p:nvPr>
            <p:ph type="sldNum" sz="quarter" idx="12"/>
          </p:nvPr>
        </p:nvSpPr>
        <p:spPr/>
        <p:txBody>
          <a:bodyPr/>
          <a:lstStyle/>
          <a:p>
            <a:fld id="{66F6FF41-5833-4EBF-9145-362BCED2914A}" type="slidenum">
              <a:rPr lang="en-US" smtClean="0"/>
              <a:t>7</a:t>
            </a:fld>
            <a:endParaRPr lang="en-US"/>
          </a:p>
        </p:txBody>
      </p:sp>
      <p:pic>
        <p:nvPicPr>
          <p:cNvPr id="11" name="Picture Placeholder 10">
            <a:extLst>
              <a:ext uri="{FF2B5EF4-FFF2-40B4-BE49-F238E27FC236}">
                <a16:creationId xmlns:a16="http://schemas.microsoft.com/office/drawing/2014/main" id="{50EECF5C-4745-5303-41E4-36591EBC1D55}"/>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a:prstGeom prst="rect">
            <a:avLst/>
          </a:prstGeom>
        </p:spPr>
      </p:pic>
      <p:sp>
        <p:nvSpPr>
          <p:cNvPr id="9" name="Text Placeholder 8"/>
          <p:cNvSpPr>
            <a:spLocks noGrp="1"/>
          </p:cNvSpPr>
          <p:nvPr>
            <p:ph type="body" sz="quarter" idx="15"/>
          </p:nvPr>
        </p:nvSpPr>
        <p:spPr/>
        <p:txBody>
          <a:bodyPr/>
          <a:lstStyle/>
          <a:p>
            <a:r>
              <a:rPr lang="en-US" b="1"/>
              <a:t>Past performance is not a guarantee of future results. </a:t>
            </a:r>
            <a:r>
              <a:rPr lang="en-US"/>
              <a:t>Indices are not available for direct investment. Index performance does not reflect the expenses associated with the management of an actual portfolio. Market segment (index representation) as follows: Marketwide (Russell 3000 Index), Large Cap (Russell 1000 Index), Large Value (Russell 1000 Value Index), Large Growth (Russell 1000 Growth Index), Small Cap (Russell 2000 Index), Small Value (Russell 2000 Value Index), and Small Growth (Russell 2000 Growth Index). World Market Cap represented by Russell 3000 Index, MSCI World ex USA IMI Index, and MSCI Emerging Markets IMI Index. Russell 3000 Index is used as the proxy for the US market. Dow Jones US Select REIT Index used as proxy for the US REIT market. MSCI data © MSCI 2026, all rights reserved. Frank Russell Company is the source and owner of the trademarks, service marks, and copyrights related to the Russell Indexes. </a:t>
            </a:r>
          </a:p>
        </p:txBody>
      </p:sp>
      <p:sp>
        <p:nvSpPr>
          <p:cNvPr id="8" name="Text Placeholder 7"/>
          <p:cNvSpPr>
            <a:spLocks noGrp="1"/>
          </p:cNvSpPr>
          <p:nvPr>
            <p:ph type="body" sz="quarter" idx="14"/>
          </p:nvPr>
        </p:nvSpPr>
        <p:spPr/>
        <p:txBody>
          <a:bodyPr/>
          <a:lstStyle/>
          <a:p>
            <a:r>
              <a:rPr lang="en-US">
                <a:highlight>
                  <a:srgbClr val="FFFFFF"/>
                </a:highlight>
              </a:rPr>
              <a:t>Returns (USD), 2nd Quarter 2026</a:t>
            </a:r>
          </a:p>
        </p:txBody>
      </p:sp>
      <p:graphicFrame>
        <p:nvGraphicFramePr>
          <p:cNvPr id="26" name="Table 25">
            <a:extLst>
              <a:ext uri="{FF2B5EF4-FFF2-40B4-BE49-F238E27FC236}">
                <a16:creationId xmlns:a16="http://schemas.microsoft.com/office/drawing/2014/main" id="{C97A44C6-C9DB-7EC9-20B8-A04CA4DE13A0}"/>
              </a:ext>
            </a:extLst>
          </p:cNvPr>
          <p:cNvGraphicFramePr>
            <a:graphicFrameLocks noGrp="1"/>
          </p:cNvGraphicFramePr>
          <p:nvPr>
            <p:extLst>
              <p:ext uri="{D42A27DB-BD31-4B8C-83A1-F6EECF244321}">
                <p14:modId xmlns:p14="http://schemas.microsoft.com/office/powerpoint/2010/main" val="3443934457"/>
              </p:ext>
            </p:extLst>
          </p:nvPr>
        </p:nvGraphicFramePr>
        <p:xfrm>
          <a:off x="4367284" y="4352928"/>
          <a:ext cx="5076353" cy="2386234"/>
        </p:xfrm>
        <a:graphic>
          <a:graphicData uri="http://schemas.openxmlformats.org/drawingml/2006/table">
            <a:tbl>
              <a:tblPr>
                <a:tableStyleId>{5C22544A-7EE6-4342-B048-85BDC9FD1C3A}</a:tableStyleId>
              </a:tblPr>
              <a:tblGrid>
                <a:gridCol w="950745">
                  <a:extLst>
                    <a:ext uri="{9D8B030D-6E8A-4147-A177-3AD203B41FA5}">
                      <a16:colId xmlns:a16="http://schemas.microsoft.com/office/drawing/2014/main" val="20000"/>
                    </a:ext>
                  </a:extLst>
                </a:gridCol>
                <a:gridCol w="515701">
                  <a:extLst>
                    <a:ext uri="{9D8B030D-6E8A-4147-A177-3AD203B41FA5}">
                      <a16:colId xmlns:a16="http://schemas.microsoft.com/office/drawing/2014/main" val="851030634"/>
                    </a:ext>
                  </a:extLst>
                </a:gridCol>
                <a:gridCol w="515701">
                  <a:extLst>
                    <a:ext uri="{9D8B030D-6E8A-4147-A177-3AD203B41FA5}">
                      <a16:colId xmlns:a16="http://schemas.microsoft.com/office/drawing/2014/main" val="2122817931"/>
                    </a:ext>
                  </a:extLst>
                </a:gridCol>
                <a:gridCol w="515701">
                  <a:extLst>
                    <a:ext uri="{9D8B030D-6E8A-4147-A177-3AD203B41FA5}">
                      <a16:colId xmlns:a16="http://schemas.microsoft.com/office/drawing/2014/main" val="20001"/>
                    </a:ext>
                  </a:extLst>
                </a:gridCol>
                <a:gridCol w="515701">
                  <a:extLst>
                    <a:ext uri="{9D8B030D-6E8A-4147-A177-3AD203B41FA5}">
                      <a16:colId xmlns:a16="http://schemas.microsoft.com/office/drawing/2014/main" val="20003"/>
                    </a:ext>
                  </a:extLst>
                </a:gridCol>
                <a:gridCol w="515701">
                  <a:extLst>
                    <a:ext uri="{9D8B030D-6E8A-4147-A177-3AD203B41FA5}">
                      <a16:colId xmlns:a16="http://schemas.microsoft.com/office/drawing/2014/main" val="20004"/>
                    </a:ext>
                  </a:extLst>
                </a:gridCol>
                <a:gridCol w="515701">
                  <a:extLst>
                    <a:ext uri="{9D8B030D-6E8A-4147-A177-3AD203B41FA5}">
                      <a16:colId xmlns:a16="http://schemas.microsoft.com/office/drawing/2014/main" val="20005"/>
                    </a:ext>
                  </a:extLst>
                </a:gridCol>
                <a:gridCol w="515701">
                  <a:extLst>
                    <a:ext uri="{9D8B030D-6E8A-4147-A177-3AD203B41FA5}">
                      <a16:colId xmlns:a16="http://schemas.microsoft.com/office/drawing/2014/main" val="1935350225"/>
                    </a:ext>
                  </a:extLst>
                </a:gridCol>
                <a:gridCol w="515701">
                  <a:extLst>
                    <a:ext uri="{9D8B030D-6E8A-4147-A177-3AD203B41FA5}">
                      <a16:colId xmlns:a16="http://schemas.microsoft.com/office/drawing/2014/main" val="2281667868"/>
                    </a:ext>
                  </a:extLst>
                </a:gridCol>
              </a:tblGrid>
              <a:tr h="0">
                <a:tc>
                  <a:txBody>
                    <a:bodyPr/>
                    <a:lstStyle/>
                    <a:p>
                      <a:pPr algn="ctr" fontAlgn="b"/>
                      <a:endParaRPr lang="en-GB" sz="800" b="0" i="1" u="none" strike="noStrike">
                        <a:solidFill>
                          <a:srgbClr val="000000"/>
                        </a:solidFill>
                        <a:effectLst/>
                        <a:latin typeface="+mn-lt"/>
                      </a:endParaRPr>
                    </a:p>
                  </a:txBody>
                  <a:tcPr marL="8959" marR="8959" marT="8959" marB="0" anchor="b">
                    <a:noFill/>
                  </a:tcPr>
                </a:tc>
                <a:tc>
                  <a:txBody>
                    <a:bodyPr/>
                    <a:lstStyle/>
                    <a:p>
                      <a:pPr algn="r" fontAlgn="b"/>
                      <a:endParaRPr lang="en-GB" sz="500" b="0" i="0" u="none" strike="noStrike">
                        <a:solidFill>
                          <a:srgbClr val="000000"/>
                        </a:solidFill>
                        <a:effectLst/>
                        <a:latin typeface="+mn-lt"/>
                      </a:endParaRPr>
                    </a:p>
                  </a:txBody>
                  <a:tcPr marL="8959" marR="8959" marT="8959" marB="0" anchor="b">
                    <a:noFill/>
                  </a:tcPr>
                </a:tc>
                <a:tc>
                  <a:txBody>
                    <a:bodyPr/>
                    <a:lstStyle/>
                    <a:p>
                      <a:pPr algn="r" fontAlgn="b"/>
                      <a:endParaRPr lang="en-GB" sz="500" b="0" i="0" u="none" strike="noStrike">
                        <a:solidFill>
                          <a:srgbClr val="000000"/>
                        </a:solidFill>
                        <a:effectLst/>
                        <a:latin typeface="+mn-lt"/>
                      </a:endParaRPr>
                    </a:p>
                  </a:txBody>
                  <a:tcPr marL="8959" marR="8959" marT="8959" marB="0" anchor="b">
                    <a:noFill/>
                  </a:tcPr>
                </a:tc>
                <a:tc gridSpan="6">
                  <a:txBody>
                    <a:bodyPr/>
                    <a:lstStyle/>
                    <a:p>
                      <a:pPr algn="ctr" fontAlgn="b">
                        <a:spcAft>
                          <a:spcPts val="200"/>
                        </a:spcAft>
                      </a:pPr>
                      <a:r>
                        <a:rPr lang="en-GB" sz="800" u="none" strike="noStrike" spc="50" baseline="0">
                          <a:effectLst/>
                          <a:latin typeface="+mn-lt"/>
                        </a:rPr>
                        <a:t>ANNUALIZED</a:t>
                      </a:r>
                      <a:endParaRPr lang="en-GB" sz="700" b="0" i="0" u="none" strike="noStrike" spc="50" baseline="0">
                        <a:solidFill>
                          <a:srgbClr val="000000"/>
                        </a:solidFill>
                        <a:effectLst/>
                        <a:latin typeface="+mn-lt"/>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r>
                        <a:rPr lang="en-GB" sz="800" u="none" strike="noStrike" spc="50" baseline="0">
                          <a:effectLst/>
                          <a:latin typeface="+mn-lt"/>
                        </a:rPr>
                        <a:t>ANNUALIZED</a:t>
                      </a:r>
                      <a:endParaRPr lang="en-GB" sz="700" b="0" i="0" u="none" strike="noStrike" spc="50" baseline="0">
                        <a:solidFill>
                          <a:srgbClr val="000000"/>
                        </a:solidFill>
                        <a:effectLst/>
                        <a:latin typeface="+mn-lt"/>
                      </a:endParaRPr>
                    </a:p>
                  </a:txBody>
                  <a:tcPr marL="0" marR="0" marT="0" marB="9144"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 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algn="ctr" fontAlgn="b">
                        <a:spcAft>
                          <a:spcPts val="200"/>
                        </a:spcAft>
                      </a:pPr>
                      <a:endParaRPr lang="en-GB" sz="700" b="0" i="0" u="none" strike="noStrike" spc="50" baseline="0">
                        <a:solidFill>
                          <a:srgbClr val="000000"/>
                        </a:solidFill>
                        <a:effectLst/>
                        <a:latin typeface="+mn-lt"/>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endParaRPr lang="en-GB" sz="700" b="0" i="0" u="none" strike="noStrike" spc="50" baseline="0">
                        <a:solidFill>
                          <a:srgbClr val="000000"/>
                        </a:solidFill>
                        <a:effectLst/>
                        <a:latin typeface="+mn-lt"/>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0">
                <a:tc>
                  <a:txBody>
                    <a:bodyPr/>
                    <a:lstStyle/>
                    <a:p>
                      <a:pPr algn="l" fontAlgn="ctr"/>
                      <a:r>
                        <a:rPr lang="en-US" sz="900" b="0" i="0" u="none" strike="noStrike">
                          <a:solidFill>
                            <a:schemeClr val="dk1"/>
                          </a:solidFill>
                          <a:effectLst/>
                          <a:latin typeface="+mn-lt"/>
                        </a:rPr>
                        <a:t>Asset Class</a:t>
                      </a:r>
                      <a:endParaRPr lang="en-GB" sz="900" b="0" i="0" u="none" strike="noStrike">
                        <a:solidFill>
                          <a:srgbClr val="000000"/>
                        </a:solidFill>
                        <a:effectLst/>
                        <a:latin typeface="+mn-lt"/>
                      </a:endParaRPr>
                    </a:p>
                  </a:txBody>
                  <a:tcPr marL="46800" marR="8959" marT="27432" marB="27432" anchor="ctr">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QTR</a:t>
                      </a:r>
                    </a:p>
                  </a:txBody>
                  <a:tcPr marL="0" marR="0" marT="27432" marB="27432" anchor="ctr">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YTD</a:t>
                      </a:r>
                    </a:p>
                  </a:txBody>
                  <a:tcPr marL="0" marR="0" marT="27432" marB="27432" anchor="ctr">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chemeClr val="dk1"/>
                          </a:solidFill>
                          <a:effectLst/>
                          <a:latin typeface="+mn-lt"/>
                        </a:rPr>
                        <a:t>1</a:t>
                      </a:r>
                      <a:br>
                        <a:rPr lang="en-GB" sz="900" b="0" i="0" u="none" strike="noStrike">
                          <a:solidFill>
                            <a:schemeClr val="dk1"/>
                          </a:solidFill>
                          <a:effectLst/>
                          <a:latin typeface="+mn-lt"/>
                        </a:rPr>
                      </a:br>
                      <a:r>
                        <a:rPr lang="en-GB" sz="900" b="0" i="0" u="none" strike="noStrike">
                          <a:solidFill>
                            <a:schemeClr val="dk1"/>
                          </a:solidFill>
                          <a:effectLst/>
                          <a:latin typeface="+mn-lt"/>
                        </a:rPr>
                        <a:t>Year</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3</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5</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10</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15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20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r h="273861">
                <a:tc>
                  <a:txBody>
                    <a:bodyPr/>
                    <a:lstStyle/>
                    <a:p>
                      <a:pPr algn="l" fontAlgn="b"/>
                      <a:r>
                        <a:rPr lang="en-US" sz="900" b="0" i="0" u="none" strike="noStrike" kern="1200">
                          <a:solidFill>
                            <a:srgbClr val="000000"/>
                          </a:solidFill>
                          <a:effectLst/>
                          <a:latin typeface="+mn-lt"/>
                          <a:ea typeface="+mn-ea"/>
                          <a:cs typeface="+mn-cs"/>
                        </a:rPr>
                        <a:t>Small Growth</a:t>
                      </a:r>
                    </a:p>
                  </a:txBody>
                  <a:tcPr marL="46800" marR="7168" marT="7168" marB="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25.71</a:t>
                      </a:r>
                    </a:p>
                  </a:txBody>
                  <a:tcPr marL="0" marR="0" marT="0" marB="0" anchor="ctr">
                    <a:lnL w="6350" cap="flat" cmpd="sng" algn="ctr">
                      <a:noFill/>
                      <a:prstDash val="solid"/>
                      <a:round/>
                      <a:headEnd type="none" w="med" len="med"/>
                      <a:tailEnd type="none" w="med" len="med"/>
                    </a:lnL>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22.18</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38.74</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18.44</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5.57</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11.97</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10.81</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9.53</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3"/>
                  </a:ext>
                </a:extLst>
              </a:tr>
              <a:tr h="273861">
                <a:tc>
                  <a:txBody>
                    <a:bodyPr/>
                    <a:lstStyle/>
                    <a:p>
                      <a:pPr algn="l" fontAlgn="b"/>
                      <a:r>
                        <a:rPr lang="en-GB" sz="900" b="0" i="0" u="none" strike="noStrike" kern="1200">
                          <a:solidFill>
                            <a:srgbClr val="000000"/>
                          </a:solidFill>
                          <a:effectLst/>
                          <a:latin typeface="+mn-lt"/>
                          <a:ea typeface="+mn-ea"/>
                          <a:cs typeface="+mn-cs"/>
                        </a:rPr>
                        <a:t>Small Cap</a:t>
                      </a:r>
                      <a:endParaRPr lang="en-US" sz="900" b="0" i="0" u="none" strike="noStrike" kern="1200">
                        <a:solidFill>
                          <a:srgbClr val="000000"/>
                        </a:solidFill>
                        <a:effectLst/>
                        <a:latin typeface="+mn-lt"/>
                        <a:ea typeface="+mn-ea"/>
                        <a:cs typeface="+mn-cs"/>
                      </a:endParaRP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21.49</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22.57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40.78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18.60</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6.98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11.62</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10.52</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8.88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4"/>
                  </a:ext>
                </a:extLst>
              </a:tr>
              <a:tr h="273861">
                <a:tc>
                  <a:txBody>
                    <a:bodyPr/>
                    <a:lstStyle/>
                    <a:p>
                      <a:pPr algn="l" fontAlgn="b"/>
                      <a:r>
                        <a:rPr lang="en-GB" sz="900" b="0" i="0" u="none" strike="noStrike" kern="1200">
                          <a:solidFill>
                            <a:srgbClr val="000000"/>
                          </a:solidFill>
                          <a:effectLst/>
                          <a:latin typeface="+mn-lt"/>
                          <a:ea typeface="+mn-ea"/>
                          <a:cs typeface="+mn-cs"/>
                        </a:rPr>
                        <a:t>Small Value</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17.19</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22.99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43.01</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18.73</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8.23</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10.89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9.97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7.98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5"/>
                  </a:ext>
                </a:extLst>
              </a:tr>
              <a:tr h="273861">
                <a:tc>
                  <a:txBody>
                    <a:bodyPr/>
                    <a:lstStyle/>
                    <a:p>
                      <a:pPr algn="l" fontAlgn="b"/>
                      <a:r>
                        <a:rPr lang="en-GB" sz="900" b="0" i="0" u="none" strike="noStrike" kern="1200">
                          <a:solidFill>
                            <a:srgbClr val="000000"/>
                          </a:solidFill>
                          <a:effectLst/>
                          <a:latin typeface="+mn-lt"/>
                          <a:ea typeface="+mn-ea"/>
                          <a:cs typeface="+mn-cs"/>
                        </a:rPr>
                        <a:t>Large Growth</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16.74</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5.33</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17.71</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22.58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13.71</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18.58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16.47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13.58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870949891"/>
                  </a:ext>
                </a:extLst>
              </a:tr>
              <a:tr h="273861">
                <a:tc>
                  <a:txBody>
                    <a:bodyPr/>
                    <a:lstStyle/>
                    <a:p>
                      <a:pPr algn="l" fontAlgn="b"/>
                      <a:r>
                        <a:rPr lang="en-GB" sz="900" b="0" i="0" u="none" strike="noStrike" kern="1200">
                          <a:solidFill>
                            <a:srgbClr val="000000"/>
                          </a:solidFill>
                          <a:effectLst/>
                          <a:latin typeface="+mn-lt"/>
                          <a:ea typeface="+mn-ea"/>
                          <a:cs typeface="+mn-cs"/>
                        </a:rPr>
                        <a:t>Marketwide</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15.44</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10.88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22.82</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20.36</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12.31</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15.06</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13.89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11.16</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582053661"/>
                  </a:ext>
                </a:extLst>
              </a:tr>
              <a:tr h="273861">
                <a:tc>
                  <a:txBody>
                    <a:bodyPr/>
                    <a:lstStyle/>
                    <a:p>
                      <a:pPr algn="l" fontAlgn="b"/>
                      <a:r>
                        <a:rPr lang="en-GB" sz="900" b="0" i="0" u="none" strike="noStrike" kern="1200">
                          <a:solidFill>
                            <a:srgbClr val="000000"/>
                          </a:solidFill>
                          <a:effectLst/>
                          <a:latin typeface="+mn-lt"/>
                          <a:ea typeface="+mn-ea"/>
                          <a:cs typeface="+mn-cs"/>
                        </a:rPr>
                        <a:t>Large Cap</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15.14</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10.33</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22.02</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20.47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12.66</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15.30</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14.15</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11.33</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023226617"/>
                  </a:ext>
                </a:extLst>
              </a:tr>
              <a:tr h="273861">
                <a:tc>
                  <a:txBody>
                    <a:bodyPr/>
                    <a:lstStyle/>
                    <a:p>
                      <a:pPr algn="l" fontAlgn="b"/>
                      <a:r>
                        <a:rPr lang="en-GB" sz="900" b="0" i="0" u="none" strike="noStrike" kern="1200">
                          <a:solidFill>
                            <a:srgbClr val="000000"/>
                          </a:solidFill>
                          <a:effectLst/>
                          <a:latin typeface="+mn-lt"/>
                          <a:ea typeface="+mn-ea"/>
                          <a:cs typeface="+mn-cs"/>
                        </a:rPr>
                        <a:t>Large Value</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13.87</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16.26</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27.12</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17.79</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11.17</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11.52</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11.47</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8.79</a:t>
                      </a:r>
                    </a:p>
                  </a:txBody>
                  <a:tcPr marL="0" marR="0" marT="0" marB="0" anchor="ctr">
                    <a:lnT w="3175" cap="flat" cmpd="sng" algn="ctr">
                      <a:solidFill>
                        <a:schemeClr val="bg1">
                          <a:lumMod val="75000"/>
                        </a:schemeClr>
                      </a:solidFill>
                      <a:prstDash val="solid"/>
                      <a:round/>
                      <a:headEnd type="none" w="med" len="med"/>
                      <a:tailEnd type="none" w="med" len="med"/>
                    </a:lnT>
                    <a:noFill/>
                  </a:tcPr>
                </a:tc>
                <a:extLst>
                  <a:ext uri="{0D108BD9-81ED-4DB2-BD59-A6C34878D82A}">
                    <a16:rowId xmlns:a16="http://schemas.microsoft.com/office/drawing/2014/main" val="3707886944"/>
                  </a:ext>
                </a:extLst>
              </a:tr>
            </a:tbl>
          </a:graphicData>
        </a:graphic>
      </p:graphicFrame>
      <p:sp>
        <p:nvSpPr>
          <p:cNvPr id="28" name="Text Placeholder 38">
            <a:extLst>
              <a:ext uri="{FF2B5EF4-FFF2-40B4-BE49-F238E27FC236}">
                <a16:creationId xmlns:a16="http://schemas.microsoft.com/office/drawing/2014/main" id="{7AEB7365-5403-36FF-4C2A-DE87E50E8B03}"/>
              </a:ext>
            </a:extLst>
          </p:cNvPr>
          <p:cNvSpPr txBox="1"/>
          <p:nvPr/>
        </p:nvSpPr>
        <p:spPr>
          <a:xfrm>
            <a:off x="533336" y="1851975"/>
            <a:ext cx="3266154" cy="1768631"/>
          </a:xfrm>
          <a:prstGeom prst="rect">
            <a:avLst/>
          </a:prstGeom>
        </p:spPr>
        <p:txBody>
          <a:bodyPr/>
          <a:lstStyle>
            <a:defPPr>
              <a:defRPr lang="en-US"/>
            </a:defPPr>
            <a:lvl1pPr marL="0" indent="0" algn="l" defTabSz="1018824" rtl="0" eaLnBrk="1" latinLnBrk="0" hangingPunct="1">
              <a:lnSpc>
                <a:spcPct val="110000"/>
              </a:lnSpc>
              <a:spcBef>
                <a:spcPts val="600"/>
              </a:spcBef>
              <a:buFont typeface="Arial" pitchFamily="34" charset="0"/>
              <a:buNone/>
              <a:defRPr sz="1800" kern="1200" baseline="0">
                <a:solidFill>
                  <a:schemeClr val="tx1"/>
                </a:solidFill>
                <a:latin typeface="Avenir LT 35 Light" panose="020B0303020000020003" pitchFamily="34" charset="0"/>
                <a:ea typeface="+mn-ea"/>
                <a:cs typeface="+mn-cs"/>
              </a:defRPr>
            </a:lvl1pPr>
            <a:lvl2pPr marL="18288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2pPr>
            <a:lvl3pPr marL="411480"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3pPr>
            <a:lvl4pPr marL="59436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4pPr>
            <a:lvl5pPr marL="786384"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171450" indent="-171450">
              <a:spcAft>
                <a:spcPts val="600"/>
              </a:spcAft>
              <a:buClr>
                <a:schemeClr val="accent1"/>
              </a:buClr>
              <a:buFont typeface="Wingdings" panose="05000000000000000000" pitchFamily="2" charset="2"/>
              <a:buChar char="§"/>
            </a:pPr>
            <a:r>
              <a:rPr lang="en-US" sz="1000">
                <a:latin typeface="+mj-lt"/>
              </a:rPr>
              <a:t>The US equity market posted positive returns for the quarter and outperformed non-US developed markets, but underperformed emerging markets.</a:t>
            </a:r>
          </a:p>
          <a:p>
            <a:pPr marL="171450" indent="-171450">
              <a:spcAft>
                <a:spcPts val="600"/>
              </a:spcAft>
              <a:buClr>
                <a:schemeClr val="accent1"/>
              </a:buClr>
              <a:buFont typeface="Wingdings" panose="05000000000000000000" pitchFamily="2" charset="2"/>
              <a:buChar char="§"/>
            </a:pPr>
            <a:r>
              <a:rPr lang="en-US" sz="1000">
                <a:latin typeface="+mj-lt"/>
              </a:rPr>
              <a:t>Value underperformed growth.</a:t>
            </a:r>
          </a:p>
          <a:p>
            <a:pPr marL="171450" indent="-171450">
              <a:spcAft>
                <a:spcPts val="600"/>
              </a:spcAft>
              <a:buClr>
                <a:schemeClr val="accent1"/>
              </a:buClr>
              <a:buFont typeface="Wingdings" panose="05000000000000000000" pitchFamily="2" charset="2"/>
              <a:buChar char="§"/>
            </a:pPr>
            <a:r>
              <a:rPr lang="en-US" sz="1000">
                <a:latin typeface="+mj-lt"/>
              </a:rPr>
              <a:t>Small caps outperformed large caps.</a:t>
            </a:r>
          </a:p>
          <a:p>
            <a:pPr marL="171450" indent="-171450">
              <a:spcAft>
                <a:spcPts val="600"/>
              </a:spcAft>
              <a:buClr>
                <a:schemeClr val="accent1"/>
              </a:buClr>
              <a:buFont typeface="Wingdings" panose="05000000000000000000" pitchFamily="2" charset="2"/>
              <a:buChar char="§"/>
            </a:pPr>
            <a:r>
              <a:rPr lang="en-US" sz="1000">
                <a:latin typeface="+mj-lt"/>
              </a:rPr>
              <a:t>REIT indices underperformed equity market indices.</a:t>
            </a:r>
          </a:p>
        </p:txBody>
      </p:sp>
      <p:sp>
        <p:nvSpPr>
          <p:cNvPr id="29" name="TextBox 28">
            <a:extLst>
              <a:ext uri="{FF2B5EF4-FFF2-40B4-BE49-F238E27FC236}">
                <a16:creationId xmlns:a16="http://schemas.microsoft.com/office/drawing/2014/main" id="{D9858A9E-A1D8-B75F-D895-0CCA2EE57A18}"/>
              </a:ext>
            </a:extLst>
          </p:cNvPr>
          <p:cNvSpPr txBox="1"/>
          <p:nvPr/>
        </p:nvSpPr>
        <p:spPr bwMode="auto">
          <a:xfrm>
            <a:off x="525456" y="4166928"/>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World Market Capitalization</a:t>
            </a:r>
          </a:p>
        </p:txBody>
      </p:sp>
      <p:sp>
        <p:nvSpPr>
          <p:cNvPr id="30" name="TextBox 29">
            <a:extLst>
              <a:ext uri="{FF2B5EF4-FFF2-40B4-BE49-F238E27FC236}">
                <a16:creationId xmlns:a16="http://schemas.microsoft.com/office/drawing/2014/main" id="{9A5D05D1-FA13-3131-23F4-B625BD0BAB37}"/>
              </a:ext>
            </a:extLst>
          </p:cNvPr>
          <p:cNvSpPr txBox="1"/>
          <p:nvPr/>
        </p:nvSpPr>
        <p:spPr bwMode="auto">
          <a:xfrm>
            <a:off x="4280846" y="4170927"/>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Periodic Returns (%)</a:t>
            </a:r>
          </a:p>
        </p:txBody>
      </p:sp>
      <p:sp>
        <p:nvSpPr>
          <p:cNvPr id="33" name="TextBox 32">
            <a:extLst>
              <a:ext uri="{FF2B5EF4-FFF2-40B4-BE49-F238E27FC236}">
                <a16:creationId xmlns:a16="http://schemas.microsoft.com/office/drawing/2014/main" id="{769AE240-73C3-5489-5357-2515F215AAF4}"/>
              </a:ext>
            </a:extLst>
          </p:cNvPr>
          <p:cNvSpPr txBox="1"/>
          <p:nvPr/>
        </p:nvSpPr>
        <p:spPr bwMode="auto">
          <a:xfrm>
            <a:off x="1979771" y="4592557"/>
            <a:ext cx="1252537" cy="434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nSpc>
                <a:spcPct val="110000"/>
              </a:lnSpc>
            </a:pPr>
            <a:r>
              <a:rPr lang="en-US" sz="1050" b="1">
                <a:solidFill>
                  <a:schemeClr val="tx2"/>
                </a:solidFill>
              </a:rPr>
              <a:t>US Market</a:t>
            </a:r>
            <a:endParaRPr lang="en-US" sz="1100" b="1">
              <a:solidFill>
                <a:schemeClr val="tx2"/>
              </a:solidFill>
            </a:endParaRPr>
          </a:p>
          <a:p>
            <a:pPr>
              <a:lnSpc>
                <a:spcPct val="110000"/>
              </a:lnSpc>
            </a:pPr>
            <a:r>
              <a:rPr lang="en-US" sz="1000"/>
              <a:t>$72.3 trillion</a:t>
            </a:r>
          </a:p>
        </p:txBody>
      </p:sp>
      <p:sp>
        <p:nvSpPr>
          <p:cNvPr id="5" name="TextBox 4">
            <a:extLst>
              <a:ext uri="{FF2B5EF4-FFF2-40B4-BE49-F238E27FC236}">
                <a16:creationId xmlns:a16="http://schemas.microsoft.com/office/drawing/2014/main" id="{5798B17D-140E-E656-94C4-87D50F801AB3}"/>
              </a:ext>
            </a:extLst>
          </p:cNvPr>
          <p:cNvSpPr txBox="1"/>
          <p:nvPr/>
        </p:nvSpPr>
        <p:spPr bwMode="auto">
          <a:xfrm>
            <a:off x="4280846" y="1843571"/>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Ranked Returns (%)</a:t>
            </a:r>
          </a:p>
        </p:txBody>
      </p:sp>
      <p:graphicFrame>
        <p:nvGraphicFramePr>
          <p:cNvPr id="6" name="Table 5">
            <a:extLst>
              <a:ext uri="{FF2B5EF4-FFF2-40B4-BE49-F238E27FC236}">
                <a16:creationId xmlns:a16="http://schemas.microsoft.com/office/drawing/2014/main" id="{BE1F5D66-54EF-2B0C-2A84-839C9D6C51ED}"/>
              </a:ext>
            </a:extLst>
          </p:cNvPr>
          <p:cNvGraphicFramePr>
            <a:graphicFrameLocks noGrp="1"/>
          </p:cNvGraphicFramePr>
          <p:nvPr>
            <p:extLst>
              <p:ext uri="{D42A27DB-BD31-4B8C-83A1-F6EECF244321}">
                <p14:modId xmlns:p14="http://schemas.microsoft.com/office/powerpoint/2010/main" val="1472850436"/>
              </p:ext>
            </p:extLst>
          </p:nvPr>
        </p:nvGraphicFramePr>
        <p:xfrm>
          <a:off x="4347380" y="2100696"/>
          <a:ext cx="843745" cy="1728713"/>
        </p:xfrm>
        <a:graphic>
          <a:graphicData uri="http://schemas.openxmlformats.org/drawingml/2006/table">
            <a:tbl>
              <a:tblPr>
                <a:tableStyleId>{5C22544A-7EE6-4342-B048-85BDC9FD1C3A}</a:tableStyleId>
              </a:tblPr>
              <a:tblGrid>
                <a:gridCol w="843745">
                  <a:extLst>
                    <a:ext uri="{9D8B030D-6E8A-4147-A177-3AD203B41FA5}">
                      <a16:colId xmlns:a16="http://schemas.microsoft.com/office/drawing/2014/main" val="20000"/>
                    </a:ext>
                  </a:extLst>
                </a:gridCol>
              </a:tblGrid>
              <a:tr h="246959">
                <a:tc>
                  <a:txBody>
                    <a:bodyPr/>
                    <a:lstStyle/>
                    <a:p>
                      <a:pPr algn="l" fontAlgn="b"/>
                      <a:r>
                        <a:rPr lang="en-US" sz="900" b="0" i="0" u="none" strike="noStrike" kern="1200">
                          <a:solidFill>
                            <a:srgbClr val="000000"/>
                          </a:solidFill>
                          <a:effectLst/>
                          <a:latin typeface="+mn-lt"/>
                          <a:ea typeface="+mn-ea"/>
                          <a:cs typeface="+mn-cs"/>
                        </a:rPr>
                        <a:t>Small Growth</a:t>
                      </a:r>
                    </a:p>
                  </a:txBody>
                  <a:tcPr marL="46800" marR="7168" marT="0" marB="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46959">
                <a:tc>
                  <a:txBody>
                    <a:bodyPr/>
                    <a:lstStyle/>
                    <a:p>
                      <a:pPr algn="l" fontAlgn="b"/>
                      <a:r>
                        <a:rPr lang="en-GB" sz="900" b="0" i="0" u="none" strike="noStrike" kern="1200">
                          <a:solidFill>
                            <a:srgbClr val="000000"/>
                          </a:solidFill>
                          <a:effectLst/>
                          <a:latin typeface="+mn-lt"/>
                          <a:ea typeface="+mn-ea"/>
                          <a:cs typeface="+mn-cs"/>
                        </a:rPr>
                        <a:t>Small Cap</a:t>
                      </a:r>
                      <a:endParaRPr lang="en-US" sz="900" b="0" i="0" u="none" strike="noStrike" kern="1200">
                        <a:solidFill>
                          <a:srgbClr val="000000"/>
                        </a:solidFill>
                        <a:effectLst/>
                        <a:latin typeface="+mn-lt"/>
                        <a:ea typeface="+mn-ea"/>
                        <a:cs typeface="+mn-cs"/>
                      </a:endParaRPr>
                    </a:p>
                  </a:txBody>
                  <a:tcPr marL="46800" marR="7168" marT="0"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46959">
                <a:tc>
                  <a:txBody>
                    <a:bodyPr/>
                    <a:lstStyle/>
                    <a:p>
                      <a:pPr algn="l" fontAlgn="b"/>
                      <a:r>
                        <a:rPr lang="en-GB" sz="900" b="0" i="0" u="none" strike="noStrike" kern="1200">
                          <a:solidFill>
                            <a:srgbClr val="000000"/>
                          </a:solidFill>
                          <a:effectLst/>
                          <a:latin typeface="+mn-lt"/>
                          <a:ea typeface="+mn-ea"/>
                          <a:cs typeface="+mn-cs"/>
                        </a:rPr>
                        <a:t>Small Value</a:t>
                      </a:r>
                    </a:p>
                  </a:txBody>
                  <a:tcPr marL="46800" marR="7168" marT="0"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46959">
                <a:tc>
                  <a:txBody>
                    <a:bodyPr/>
                    <a:lstStyle/>
                    <a:p>
                      <a:pPr algn="l" fontAlgn="b"/>
                      <a:r>
                        <a:rPr lang="en-GB" sz="900" b="0" i="0" u="none" strike="noStrike" kern="1200">
                          <a:solidFill>
                            <a:srgbClr val="000000"/>
                          </a:solidFill>
                          <a:effectLst/>
                          <a:latin typeface="+mn-lt"/>
                          <a:ea typeface="+mn-ea"/>
                          <a:cs typeface="+mn-cs"/>
                        </a:rPr>
                        <a:t>Large Growth</a:t>
                      </a:r>
                    </a:p>
                  </a:txBody>
                  <a:tcPr marL="46800" marR="7168" marT="0"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0949891"/>
                  </a:ext>
                </a:extLst>
              </a:tr>
              <a:tr h="246959">
                <a:tc>
                  <a:txBody>
                    <a:bodyPr/>
                    <a:lstStyle/>
                    <a:p>
                      <a:pPr algn="l" fontAlgn="b"/>
                      <a:r>
                        <a:rPr lang="en-GB" sz="900" b="0" i="0" u="none" strike="noStrike" kern="1200">
                          <a:solidFill>
                            <a:srgbClr val="000000"/>
                          </a:solidFill>
                          <a:effectLst/>
                          <a:latin typeface="+mn-lt"/>
                          <a:ea typeface="+mn-ea"/>
                          <a:cs typeface="+mn-cs"/>
                        </a:rPr>
                        <a:t>Marketwide</a:t>
                      </a:r>
                    </a:p>
                  </a:txBody>
                  <a:tcPr marL="46800" marR="7168" marT="0"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82053661"/>
                  </a:ext>
                </a:extLst>
              </a:tr>
              <a:tr h="246959">
                <a:tc>
                  <a:txBody>
                    <a:bodyPr/>
                    <a:lstStyle/>
                    <a:p>
                      <a:pPr algn="l" fontAlgn="b"/>
                      <a:r>
                        <a:rPr lang="en-GB" sz="900" b="0" i="0" u="none" strike="noStrike" kern="1200">
                          <a:solidFill>
                            <a:srgbClr val="000000"/>
                          </a:solidFill>
                          <a:effectLst/>
                          <a:latin typeface="+mn-lt"/>
                          <a:ea typeface="+mn-ea"/>
                          <a:cs typeface="+mn-cs"/>
                        </a:rPr>
                        <a:t>Large Cap</a:t>
                      </a:r>
                    </a:p>
                  </a:txBody>
                  <a:tcPr marL="46800" marR="7168" marT="0"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3226617"/>
                  </a:ext>
                </a:extLst>
              </a:tr>
              <a:tr h="246959">
                <a:tc>
                  <a:txBody>
                    <a:bodyPr/>
                    <a:lstStyle/>
                    <a:p>
                      <a:pPr algn="l" fontAlgn="b"/>
                      <a:r>
                        <a:rPr lang="en-GB" sz="900" b="0" i="0" u="none" strike="noStrike" kern="1200">
                          <a:solidFill>
                            <a:srgbClr val="000000"/>
                          </a:solidFill>
                          <a:effectLst/>
                          <a:latin typeface="+mn-lt"/>
                          <a:ea typeface="+mn-ea"/>
                          <a:cs typeface="+mn-cs"/>
                        </a:rPr>
                        <a:t>Large Value</a:t>
                      </a:r>
                    </a:p>
                  </a:txBody>
                  <a:tcPr marL="46800" marR="7168" marT="0"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07886944"/>
                  </a:ext>
                </a:extLst>
              </a:tr>
            </a:tbl>
          </a:graphicData>
        </a:graphic>
      </p:graphicFrame>
      <p:graphicFrame>
        <p:nvGraphicFramePr>
          <p:cNvPr id="15" name="Chart 14">
            <a:extLst>
              <a:ext uri="{FF2B5EF4-FFF2-40B4-BE49-F238E27FC236}">
                <a16:creationId xmlns:a16="http://schemas.microsoft.com/office/drawing/2014/main" id="{275D30DA-1574-ECDB-43AF-0E134D3A20FD}"/>
              </a:ext>
            </a:extLst>
          </p:cNvPr>
          <p:cNvGraphicFramePr/>
          <p:nvPr>
            <p:extLst>
              <p:ext uri="{D42A27DB-BD31-4B8C-83A1-F6EECF244321}">
                <p14:modId xmlns:p14="http://schemas.microsoft.com/office/powerpoint/2010/main" val="3712401744"/>
              </p:ext>
            </p:extLst>
          </p:nvPr>
        </p:nvGraphicFramePr>
        <p:xfrm>
          <a:off x="5266944" y="1986769"/>
          <a:ext cx="4176692" cy="188366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Chart 6">
            <a:extLst>
              <a:ext uri="{FF2B5EF4-FFF2-40B4-BE49-F238E27FC236}">
                <a16:creationId xmlns:a16="http://schemas.microsoft.com/office/drawing/2014/main" id="{F85ADCC0-8366-7851-4D12-7BB2446EA6CA}"/>
              </a:ext>
            </a:extLst>
          </p:cNvPr>
          <p:cNvGraphicFramePr/>
          <p:nvPr>
            <p:extLst>
              <p:ext uri="{D42A27DB-BD31-4B8C-83A1-F6EECF244321}">
                <p14:modId xmlns:p14="http://schemas.microsoft.com/office/powerpoint/2010/main" val="2482075390"/>
              </p:ext>
            </p:extLst>
          </p:nvPr>
        </p:nvGraphicFramePr>
        <p:xfrm>
          <a:off x="91440" y="4379976"/>
          <a:ext cx="2514600" cy="1592707"/>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85762897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ssetID" descr="svtx:content/slide/@id">
            <a:extLst>
              <a:ext uri="{FF2B5EF4-FFF2-40B4-BE49-F238E27FC236}">
                <a16:creationId xmlns:a16="http://schemas.microsoft.com/office/drawing/2014/main" id="{B79BA80C-E79D-CAF8-9580-266CBD826D6A}"/>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135216</a:t>
            </a:r>
          </a:p>
        </p:txBody>
      </p:sp>
      <p:graphicFrame>
        <p:nvGraphicFramePr>
          <p:cNvPr id="20" name="Chart 19">
            <a:extLst>
              <a:ext uri="{FF2B5EF4-FFF2-40B4-BE49-F238E27FC236}">
                <a16:creationId xmlns:a16="http://schemas.microsoft.com/office/drawing/2014/main" id="{49DBC172-7F63-9A82-6591-2919055B0B5B}"/>
              </a:ext>
            </a:extLst>
          </p:cNvPr>
          <p:cNvGraphicFramePr/>
          <p:nvPr>
            <p:extLst>
              <p:ext uri="{D42A27DB-BD31-4B8C-83A1-F6EECF244321}">
                <p14:modId xmlns:p14="http://schemas.microsoft.com/office/powerpoint/2010/main" val="2911618681"/>
              </p:ext>
            </p:extLst>
          </p:nvPr>
        </p:nvGraphicFramePr>
        <p:xfrm>
          <a:off x="4206240" y="1984248"/>
          <a:ext cx="4938056" cy="2204974"/>
        </p:xfrm>
        <a:graphic>
          <a:graphicData uri="http://schemas.openxmlformats.org/drawingml/2006/chart">
            <c:chart xmlns:c="http://schemas.openxmlformats.org/drawingml/2006/chart" xmlns:r="http://schemas.openxmlformats.org/officeDocument/2006/relationships" r:id="rId3"/>
          </a:graphicData>
        </a:graphic>
      </p:graphicFrame>
      <p:sp>
        <p:nvSpPr>
          <p:cNvPr id="25" name="TextBox 24" hidden="1"/>
          <p:cNvSpPr txBox="1"/>
          <p:nvPr/>
        </p:nvSpPr>
        <p:spPr>
          <a:xfrm>
            <a:off x="4267211" y="2645193"/>
            <a:ext cx="1219197" cy="233433"/>
          </a:xfrm>
          <a:prstGeom prst="rect">
            <a:avLst/>
          </a:prstGeom>
          <a:noFill/>
        </p:spPr>
        <p:txBody>
          <a:bodyPr wrap="square" lIns="91368" tIns="45682" rIns="91368" bIns="45682"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r">
              <a:spcAft>
                <a:spcPts val="2400"/>
              </a:spcAft>
            </a:pPr>
            <a:r>
              <a:rPr lang="en-US" sz="900">
                <a:solidFill>
                  <a:prstClr val="white">
                    <a:lumMod val="50000"/>
                  </a:prstClr>
                </a:solidFill>
                <a:ea typeface="Verdana"/>
                <a:cs typeface="Arial"/>
              </a:rPr>
              <a:t>Value</a:t>
            </a:r>
          </a:p>
        </p:txBody>
      </p:sp>
      <p:grpSp>
        <p:nvGrpSpPr>
          <p:cNvPr id="33" name="Group 19" hidden="1"/>
          <p:cNvGrpSpPr/>
          <p:nvPr/>
        </p:nvGrpSpPr>
        <p:grpSpPr>
          <a:xfrm>
            <a:off x="7924800" y="381000"/>
            <a:ext cx="1676400" cy="533400"/>
            <a:chOff x="7924800" y="381000"/>
            <a:chExt cx="1676400" cy="533400"/>
          </a:xfrm>
        </p:grpSpPr>
        <p:sp>
          <p:nvSpPr>
            <p:cNvPr id="36" name="Rectangle 35"/>
            <p:cNvSpPr/>
            <p:nvPr/>
          </p:nvSpPr>
          <p:spPr>
            <a:xfrm>
              <a:off x="7924800" y="381000"/>
              <a:ext cx="1676400" cy="533400"/>
            </a:xfrm>
            <a:prstGeom prst="rect">
              <a:avLst/>
            </a:prstGeom>
            <a:noFill/>
            <a:ln>
              <a:solidFill>
                <a:schemeClr val="bg1">
                  <a:lumMod val="8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018228" rtl="0" eaLnBrk="1" latinLnBrk="0" hangingPunct="1">
                <a:defRPr sz="2000" kern="1200">
                  <a:solidFill>
                    <a:srgbClr val="FFFFFF"/>
                  </a:solidFill>
                  <a:latin typeface="Arial"/>
                  <a:ea typeface="+mn-ea"/>
                  <a:cs typeface="+mn-cs"/>
                </a:defRPr>
              </a:lvl1pPr>
              <a:lvl2pPr marL="509115" algn="l" defTabSz="1018228" rtl="0" eaLnBrk="1" latinLnBrk="0" hangingPunct="1">
                <a:defRPr sz="2000" kern="1200">
                  <a:solidFill>
                    <a:srgbClr val="FFFFFF"/>
                  </a:solidFill>
                  <a:latin typeface="Arial"/>
                  <a:ea typeface="+mn-ea"/>
                  <a:cs typeface="+mn-cs"/>
                </a:defRPr>
              </a:lvl2pPr>
              <a:lvl3pPr marL="1018228" algn="l" defTabSz="1018228" rtl="0" eaLnBrk="1" latinLnBrk="0" hangingPunct="1">
                <a:defRPr sz="2000" kern="1200">
                  <a:solidFill>
                    <a:srgbClr val="FFFFFF"/>
                  </a:solidFill>
                  <a:latin typeface="Arial"/>
                  <a:ea typeface="+mn-ea"/>
                  <a:cs typeface="+mn-cs"/>
                </a:defRPr>
              </a:lvl3pPr>
              <a:lvl4pPr marL="1527344" algn="l" defTabSz="1018228" rtl="0" eaLnBrk="1" latinLnBrk="0" hangingPunct="1">
                <a:defRPr sz="2000" kern="1200">
                  <a:solidFill>
                    <a:srgbClr val="FFFFFF"/>
                  </a:solidFill>
                  <a:latin typeface="Arial"/>
                  <a:ea typeface="+mn-ea"/>
                  <a:cs typeface="+mn-cs"/>
                </a:defRPr>
              </a:lvl4pPr>
              <a:lvl5pPr marL="2036458" algn="l" defTabSz="1018228" rtl="0" eaLnBrk="1" latinLnBrk="0" hangingPunct="1">
                <a:defRPr sz="2000" kern="1200">
                  <a:solidFill>
                    <a:srgbClr val="FFFFFF"/>
                  </a:solidFill>
                  <a:latin typeface="Arial"/>
                  <a:ea typeface="+mn-ea"/>
                  <a:cs typeface="+mn-cs"/>
                </a:defRPr>
              </a:lvl5pPr>
              <a:lvl6pPr marL="2545574" algn="l" defTabSz="1018228" rtl="0" eaLnBrk="1" latinLnBrk="0" hangingPunct="1">
                <a:defRPr sz="2000" kern="1200">
                  <a:solidFill>
                    <a:srgbClr val="FFFFFF"/>
                  </a:solidFill>
                  <a:latin typeface="Arial"/>
                  <a:ea typeface="+mn-ea"/>
                  <a:cs typeface="+mn-cs"/>
                </a:defRPr>
              </a:lvl6pPr>
              <a:lvl7pPr marL="3054686" algn="l" defTabSz="1018228" rtl="0" eaLnBrk="1" latinLnBrk="0" hangingPunct="1">
                <a:defRPr sz="2000" kern="1200">
                  <a:solidFill>
                    <a:srgbClr val="FFFFFF"/>
                  </a:solidFill>
                  <a:latin typeface="Arial"/>
                  <a:ea typeface="+mn-ea"/>
                  <a:cs typeface="+mn-cs"/>
                </a:defRPr>
              </a:lvl7pPr>
              <a:lvl8pPr marL="3563802" algn="l" defTabSz="1018228" rtl="0" eaLnBrk="1" latinLnBrk="0" hangingPunct="1">
                <a:defRPr sz="2000" kern="1200">
                  <a:solidFill>
                    <a:srgbClr val="FFFFFF"/>
                  </a:solidFill>
                  <a:latin typeface="Arial"/>
                  <a:ea typeface="+mn-ea"/>
                  <a:cs typeface="+mn-cs"/>
                </a:defRPr>
              </a:lvl8pPr>
              <a:lvl9pPr marL="4072914" algn="l" defTabSz="1018228" rtl="0" eaLnBrk="1" latinLnBrk="0" hangingPunct="1">
                <a:defRPr sz="2000" kern="1200">
                  <a:solidFill>
                    <a:srgbClr val="FFFFFF"/>
                  </a:solidFill>
                  <a:latin typeface="Arial"/>
                  <a:ea typeface="+mn-ea"/>
                  <a:cs typeface="+mn-cs"/>
                </a:defRPr>
              </a:lvl9pPr>
            </a:lstStyle>
            <a:p>
              <a:pPr algn="ctr"/>
              <a:endParaRPr lang="en-US">
                <a:solidFill>
                  <a:prstClr val="white"/>
                </a:solidFill>
              </a:endParaRPr>
            </a:p>
          </p:txBody>
        </p:sp>
        <p:sp>
          <p:nvSpPr>
            <p:cNvPr id="37" name="TextBox 36"/>
            <p:cNvSpPr txBox="1"/>
            <p:nvPr/>
          </p:nvSpPr>
          <p:spPr>
            <a:xfrm>
              <a:off x="7924800" y="457200"/>
              <a:ext cx="1676400" cy="400110"/>
            </a:xfrm>
            <a:prstGeom prst="rect">
              <a:avLst/>
            </a:prstGeom>
            <a:noFill/>
          </p:spPr>
          <p:txBody>
            <a:bodyPr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ctr"/>
              <a:r>
                <a:rPr lang="en-US">
                  <a:solidFill>
                    <a:prstClr val="white">
                      <a:lumMod val="85000"/>
                    </a:prstClr>
                  </a:solidFill>
                </a:rPr>
                <a:t>Firm Logo</a:t>
              </a:r>
            </a:p>
          </p:txBody>
        </p:sp>
      </p:grpSp>
      <p:sp>
        <p:nvSpPr>
          <p:cNvPr id="48" name="TextBox 47" hidden="1"/>
          <p:cNvSpPr txBox="1"/>
          <p:nvPr/>
        </p:nvSpPr>
        <p:spPr>
          <a:xfrm>
            <a:off x="4265620" y="3200404"/>
            <a:ext cx="1219197" cy="233433"/>
          </a:xfrm>
          <a:prstGeom prst="rect">
            <a:avLst/>
          </a:prstGeom>
          <a:noFill/>
        </p:spPr>
        <p:txBody>
          <a:bodyPr wrap="square" lIns="91368" tIns="45682" rIns="91368" bIns="45682"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r">
              <a:spcAft>
                <a:spcPts val="2400"/>
              </a:spcAft>
            </a:pPr>
            <a:r>
              <a:rPr lang="en-US" sz="900">
                <a:solidFill>
                  <a:prstClr val="white">
                    <a:lumMod val="50000"/>
                  </a:prstClr>
                </a:solidFill>
                <a:ea typeface="Verdana"/>
                <a:cs typeface="Arial"/>
              </a:rPr>
              <a:t>Large Cap</a:t>
            </a:r>
          </a:p>
        </p:txBody>
      </p:sp>
      <p:sp>
        <p:nvSpPr>
          <p:cNvPr id="51" name="TextBox 50" hidden="1"/>
          <p:cNvSpPr txBox="1"/>
          <p:nvPr/>
        </p:nvSpPr>
        <p:spPr>
          <a:xfrm>
            <a:off x="4267208" y="3731042"/>
            <a:ext cx="1219197" cy="233433"/>
          </a:xfrm>
          <a:prstGeom prst="rect">
            <a:avLst/>
          </a:prstGeom>
          <a:noFill/>
        </p:spPr>
        <p:txBody>
          <a:bodyPr wrap="square" lIns="91368" tIns="45682" rIns="91368" bIns="45682"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r">
              <a:spcAft>
                <a:spcPts val="2400"/>
              </a:spcAft>
            </a:pPr>
            <a:r>
              <a:rPr lang="en-US" sz="900">
                <a:solidFill>
                  <a:prstClr val="white">
                    <a:lumMod val="50000"/>
                  </a:prstClr>
                </a:solidFill>
                <a:ea typeface="Verdana"/>
                <a:cs typeface="Arial"/>
              </a:rPr>
              <a:t>Growth</a:t>
            </a:r>
          </a:p>
        </p:txBody>
      </p:sp>
      <p:sp>
        <p:nvSpPr>
          <p:cNvPr id="52" name="TextBox 51" hidden="1"/>
          <p:cNvSpPr txBox="1"/>
          <p:nvPr/>
        </p:nvSpPr>
        <p:spPr>
          <a:xfrm>
            <a:off x="4267208" y="4267200"/>
            <a:ext cx="1219197" cy="233433"/>
          </a:xfrm>
          <a:prstGeom prst="rect">
            <a:avLst/>
          </a:prstGeom>
          <a:noFill/>
        </p:spPr>
        <p:txBody>
          <a:bodyPr wrap="square" lIns="91368" tIns="45682" rIns="91368" bIns="45682"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r">
              <a:spcAft>
                <a:spcPts val="2400"/>
              </a:spcAft>
            </a:pPr>
            <a:r>
              <a:rPr lang="en-US" sz="900">
                <a:solidFill>
                  <a:prstClr val="white">
                    <a:lumMod val="50000"/>
                  </a:prstClr>
                </a:solidFill>
                <a:ea typeface="Verdana"/>
                <a:cs typeface="Arial"/>
              </a:rPr>
              <a:t>Small Cap</a:t>
            </a:r>
          </a:p>
        </p:txBody>
      </p:sp>
      <p:cxnSp>
        <p:nvCxnSpPr>
          <p:cNvPr id="32" name="Straight Connector 31" hidden="1"/>
          <p:cNvCxnSpPr/>
          <p:nvPr/>
        </p:nvCxnSpPr>
        <p:spPr>
          <a:xfrm flipH="1">
            <a:off x="5472626" y="2575560"/>
            <a:ext cx="1" cy="2133600"/>
          </a:xfrm>
          <a:prstGeom prst="line">
            <a:avLst/>
          </a:prstGeom>
          <a:ln w="635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p:txBody>
          <a:bodyPr/>
          <a:lstStyle/>
          <a:p>
            <a:r>
              <a:rPr lang="en-US"/>
              <a:t>International Developed Stocks</a:t>
            </a:r>
          </a:p>
        </p:txBody>
      </p:sp>
      <p:sp>
        <p:nvSpPr>
          <p:cNvPr id="8" name="Slide Number Placeholder 7"/>
          <p:cNvSpPr>
            <a:spLocks noGrp="1"/>
          </p:cNvSpPr>
          <p:nvPr>
            <p:ph type="sldNum" sz="quarter" idx="12"/>
          </p:nvPr>
        </p:nvSpPr>
        <p:spPr/>
        <p:txBody>
          <a:bodyPr/>
          <a:lstStyle/>
          <a:p>
            <a:fld id="{66F6FF41-5833-4EBF-9145-362BCED2914A}" type="slidenum">
              <a:rPr lang="en-US" smtClean="0"/>
              <a:t>8</a:t>
            </a:fld>
            <a:endParaRPr lang="en-US"/>
          </a:p>
        </p:txBody>
      </p:sp>
      <p:pic>
        <p:nvPicPr>
          <p:cNvPr id="14" name="Picture Placeholder 13">
            <a:extLst>
              <a:ext uri="{FF2B5EF4-FFF2-40B4-BE49-F238E27FC236}">
                <a16:creationId xmlns:a16="http://schemas.microsoft.com/office/drawing/2014/main" id="{A1B71C9F-13B1-F6E5-5900-99459E58DA3A}"/>
              </a:ext>
            </a:extLst>
          </p:cNvPr>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t="7659" b="7659"/>
          <a:stretch>
            <a:fillRect/>
          </a:stretch>
        </p:blipFill>
        <p:spPr>
          <a:prstGeom prst="rect">
            <a:avLst/>
          </a:prstGeom>
        </p:spPr>
      </p:pic>
      <p:sp>
        <p:nvSpPr>
          <p:cNvPr id="12" name="Text Placeholder 11"/>
          <p:cNvSpPr>
            <a:spLocks noGrp="1"/>
          </p:cNvSpPr>
          <p:nvPr>
            <p:ph type="body" sz="quarter" idx="15"/>
          </p:nvPr>
        </p:nvSpPr>
        <p:spPr/>
        <p:txBody>
          <a:bodyPr/>
          <a:lstStyle/>
          <a:p>
            <a:r>
              <a:rPr lang="en-US" b="1"/>
              <a:t>Past performance is not a guarantee of future results. </a:t>
            </a:r>
            <a:r>
              <a:rPr lang="en-US"/>
              <a:t>Indices are not available for direct investment. Index performance does not reflect the expenses associated with the management of an actual portfolio. Market segment (index representation) as follows: Marketwide (</a:t>
            </a:r>
            <a:r>
              <a:rPr lang="it-IT"/>
              <a:t>MSCI World ex USA IMI Index</a:t>
            </a:r>
            <a:r>
              <a:rPr lang="en-US"/>
              <a:t>), Large Cap (MSCI World ex USA Index), Small Cap (MSCI World ex USA Small Cap Index), Value (MSCI World ex USA Value Index), and Growth (MSCI World ex USA Growth Index). All index returns are net of withholding tax on dividends. World Market Cap represented by Russell 3000 Index, MSCI World ex USA IMI Index, and MSCI Emerging Markets IMI Index. MSCI World ex USA IMI Index is used as the proxy for the International Developed market. MSCI data © MSCI 2026, all rights reserved. Frank Russell Company is the source and owner of the trademarks, service marks, and copyrights related to the Russell Indexes. </a:t>
            </a:r>
          </a:p>
        </p:txBody>
      </p:sp>
      <p:sp>
        <p:nvSpPr>
          <p:cNvPr id="5" name="Text Placeholder 4"/>
          <p:cNvSpPr>
            <a:spLocks noGrp="1"/>
          </p:cNvSpPr>
          <p:nvPr>
            <p:ph type="body" sz="quarter" idx="14"/>
          </p:nvPr>
        </p:nvSpPr>
        <p:spPr/>
        <p:txBody>
          <a:bodyPr/>
          <a:lstStyle/>
          <a:p>
            <a:r>
              <a:rPr lang="en-US">
                <a:highlight>
                  <a:srgbClr val="FFFFFF"/>
                </a:highlight>
              </a:rPr>
              <a:t>Returns (USD), 2nd Quarter 2026</a:t>
            </a:r>
          </a:p>
        </p:txBody>
      </p:sp>
      <p:sp>
        <p:nvSpPr>
          <p:cNvPr id="16" name="Text Placeholder 38">
            <a:extLst>
              <a:ext uri="{FF2B5EF4-FFF2-40B4-BE49-F238E27FC236}">
                <a16:creationId xmlns:a16="http://schemas.microsoft.com/office/drawing/2014/main" id="{7341F376-794B-F1B1-6E6E-21578EA3D868}"/>
              </a:ext>
            </a:extLst>
          </p:cNvPr>
          <p:cNvSpPr txBox="1"/>
          <p:nvPr/>
        </p:nvSpPr>
        <p:spPr>
          <a:xfrm>
            <a:off x="520887" y="1838329"/>
            <a:ext cx="2775047" cy="1768631"/>
          </a:xfrm>
          <a:prstGeom prst="rect">
            <a:avLst/>
          </a:prstGeom>
        </p:spPr>
        <p:txBody>
          <a:bodyPr/>
          <a:lstStyle>
            <a:defPPr>
              <a:defRPr lang="en-US"/>
            </a:defPPr>
            <a:lvl1pPr marL="0" indent="0" algn="l" defTabSz="1018824" rtl="0" eaLnBrk="1" latinLnBrk="0" hangingPunct="1">
              <a:lnSpc>
                <a:spcPct val="110000"/>
              </a:lnSpc>
              <a:spcBef>
                <a:spcPts val="600"/>
              </a:spcBef>
              <a:buFont typeface="Arial" pitchFamily="34" charset="0"/>
              <a:buNone/>
              <a:defRPr sz="1800" kern="1200" baseline="0">
                <a:solidFill>
                  <a:schemeClr val="tx1"/>
                </a:solidFill>
                <a:latin typeface="Avenir LT 35 Light" panose="020B0303020000020003" pitchFamily="34" charset="0"/>
                <a:ea typeface="+mn-ea"/>
                <a:cs typeface="+mn-cs"/>
              </a:defRPr>
            </a:lvl1pPr>
            <a:lvl2pPr marL="18288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2pPr>
            <a:lvl3pPr marL="411480"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3pPr>
            <a:lvl4pPr marL="59436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4pPr>
            <a:lvl5pPr marL="786384"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171450" indent="-171450">
              <a:spcAft>
                <a:spcPts val="600"/>
              </a:spcAft>
              <a:buClr>
                <a:schemeClr val="accent4"/>
              </a:buClr>
              <a:buFont typeface="Wingdings" panose="05000000000000000000" pitchFamily="2" charset="2"/>
              <a:buChar char="§"/>
            </a:pPr>
            <a:r>
              <a:rPr lang="en-US" sz="1000">
                <a:latin typeface="+mj-lt"/>
              </a:rPr>
              <a:t>Developed markets outside of the US posted positive returns for the quarter and underperformed both US and emerging markets.</a:t>
            </a:r>
          </a:p>
          <a:p>
            <a:pPr marL="171450" indent="-171450">
              <a:spcAft>
                <a:spcPts val="600"/>
              </a:spcAft>
              <a:buClr>
                <a:schemeClr val="accent4"/>
              </a:buClr>
              <a:buFont typeface="Wingdings" panose="05000000000000000000" pitchFamily="2" charset="2"/>
              <a:buChar char="§"/>
            </a:pPr>
            <a:r>
              <a:rPr lang="en-US" sz="1000">
                <a:latin typeface="+mj-lt"/>
              </a:rPr>
              <a:t>Value underperformed growth.</a:t>
            </a:r>
          </a:p>
          <a:p>
            <a:pPr marL="171450" indent="-171450">
              <a:spcAft>
                <a:spcPts val="600"/>
              </a:spcAft>
              <a:buClr>
                <a:schemeClr val="accent4"/>
              </a:buClr>
              <a:buFont typeface="Wingdings" panose="05000000000000000000" pitchFamily="2" charset="2"/>
              <a:buChar char="§"/>
            </a:pPr>
            <a:r>
              <a:rPr lang="en-US" sz="1000">
                <a:latin typeface="+mj-lt"/>
              </a:rPr>
              <a:t>Small caps underperformed large caps.</a:t>
            </a:r>
          </a:p>
          <a:p>
            <a:pPr>
              <a:spcAft>
                <a:spcPts val="600"/>
              </a:spcAft>
              <a:buClr>
                <a:schemeClr val="accent4"/>
              </a:buClr>
            </a:pPr>
            <a:endParaRPr lang="en-US" sz="1000">
              <a:latin typeface="+mj-lt"/>
            </a:endParaRPr>
          </a:p>
        </p:txBody>
      </p:sp>
      <p:sp>
        <p:nvSpPr>
          <p:cNvPr id="22" name="TextBox 21">
            <a:extLst>
              <a:ext uri="{FF2B5EF4-FFF2-40B4-BE49-F238E27FC236}">
                <a16:creationId xmlns:a16="http://schemas.microsoft.com/office/drawing/2014/main" id="{3F72ACAB-B1CE-F415-D636-1FA6C0A700FB}"/>
              </a:ext>
            </a:extLst>
          </p:cNvPr>
          <p:cNvSpPr txBox="1"/>
          <p:nvPr/>
        </p:nvSpPr>
        <p:spPr bwMode="auto">
          <a:xfrm>
            <a:off x="1987812" y="4528782"/>
            <a:ext cx="1569065" cy="5904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nSpc>
                <a:spcPct val="110000"/>
              </a:lnSpc>
            </a:pPr>
            <a:r>
              <a:rPr lang="en-US" sz="1000" b="1">
                <a:solidFill>
                  <a:schemeClr val="accent4"/>
                </a:solidFill>
              </a:rPr>
              <a:t>International Developed Markets</a:t>
            </a:r>
          </a:p>
          <a:p>
            <a:pPr>
              <a:lnSpc>
                <a:spcPct val="110000"/>
              </a:lnSpc>
            </a:pPr>
            <a:r>
              <a:rPr lang="en-US" sz="1000"/>
              <a:t>$28.5 trillion</a:t>
            </a:r>
          </a:p>
        </p:txBody>
      </p:sp>
      <p:sp>
        <p:nvSpPr>
          <p:cNvPr id="4" name="TextBox 3">
            <a:extLst>
              <a:ext uri="{FF2B5EF4-FFF2-40B4-BE49-F238E27FC236}">
                <a16:creationId xmlns:a16="http://schemas.microsoft.com/office/drawing/2014/main" id="{9923B174-E900-A778-6C21-D84FA9006E58}"/>
              </a:ext>
            </a:extLst>
          </p:cNvPr>
          <p:cNvSpPr txBox="1"/>
          <p:nvPr/>
        </p:nvSpPr>
        <p:spPr bwMode="auto">
          <a:xfrm>
            <a:off x="525456" y="4166928"/>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World Market Capitalization</a:t>
            </a:r>
          </a:p>
        </p:txBody>
      </p:sp>
      <p:sp>
        <p:nvSpPr>
          <p:cNvPr id="7" name="TextBox 6">
            <a:extLst>
              <a:ext uri="{FF2B5EF4-FFF2-40B4-BE49-F238E27FC236}">
                <a16:creationId xmlns:a16="http://schemas.microsoft.com/office/drawing/2014/main" id="{26179D39-0EF3-22E2-76F7-FF55C9F90CF4}"/>
              </a:ext>
            </a:extLst>
          </p:cNvPr>
          <p:cNvSpPr txBox="1"/>
          <p:nvPr/>
        </p:nvSpPr>
        <p:spPr bwMode="auto">
          <a:xfrm>
            <a:off x="4289945" y="1843571"/>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Ranked Returns (%)</a:t>
            </a:r>
          </a:p>
        </p:txBody>
      </p:sp>
      <p:graphicFrame>
        <p:nvGraphicFramePr>
          <p:cNvPr id="9" name="Table 8">
            <a:extLst>
              <a:ext uri="{FF2B5EF4-FFF2-40B4-BE49-F238E27FC236}">
                <a16:creationId xmlns:a16="http://schemas.microsoft.com/office/drawing/2014/main" id="{A9871387-8228-5CD0-7507-635154FC3601}"/>
              </a:ext>
            </a:extLst>
          </p:cNvPr>
          <p:cNvGraphicFramePr>
            <a:graphicFrameLocks noGrp="1"/>
          </p:cNvGraphicFramePr>
          <p:nvPr>
            <p:extLst>
              <p:ext uri="{D42A27DB-BD31-4B8C-83A1-F6EECF244321}">
                <p14:modId xmlns:p14="http://schemas.microsoft.com/office/powerpoint/2010/main" val="1813042447"/>
              </p:ext>
            </p:extLst>
          </p:nvPr>
        </p:nvGraphicFramePr>
        <p:xfrm>
          <a:off x="4347381" y="2340384"/>
          <a:ext cx="884830" cy="1390740"/>
        </p:xfrm>
        <a:graphic>
          <a:graphicData uri="http://schemas.openxmlformats.org/drawingml/2006/table">
            <a:tbl>
              <a:tblPr>
                <a:tableStyleId>{5C22544A-7EE6-4342-B048-85BDC9FD1C3A}</a:tableStyleId>
              </a:tblPr>
              <a:tblGrid>
                <a:gridCol w="884830">
                  <a:extLst>
                    <a:ext uri="{9D8B030D-6E8A-4147-A177-3AD203B41FA5}">
                      <a16:colId xmlns:a16="http://schemas.microsoft.com/office/drawing/2014/main" val="20000"/>
                    </a:ext>
                  </a:extLst>
                </a:gridCol>
              </a:tblGrid>
              <a:tr h="278148">
                <a:tc>
                  <a:txBody>
                    <a:bodyPr/>
                    <a:lstStyle/>
                    <a:p>
                      <a:pPr algn="l" fontAlgn="b"/>
                      <a:r>
                        <a:rPr lang="en-US" sz="900" b="0" i="0" u="none" strike="noStrike" kern="1200">
                          <a:solidFill>
                            <a:srgbClr val="000000"/>
                          </a:solidFill>
                          <a:effectLst/>
                          <a:latin typeface="+mn-lt"/>
                          <a:ea typeface="+mn-ea"/>
                          <a:cs typeface="+mn-cs"/>
                        </a:rPr>
                        <a:t>Growth</a:t>
                      </a:r>
                    </a:p>
                  </a:txBody>
                  <a:tcPr marL="46800" marR="7168" marT="7168" marB="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78148">
                <a:tc>
                  <a:txBody>
                    <a:bodyPr/>
                    <a:lstStyle/>
                    <a:p>
                      <a:pPr algn="l" fontAlgn="b"/>
                      <a:r>
                        <a:rPr lang="en-GB" sz="900" b="0" i="0" u="none" strike="noStrike" kern="1200">
                          <a:solidFill>
                            <a:srgbClr val="000000"/>
                          </a:solidFill>
                          <a:effectLst/>
                          <a:latin typeface="+mn-lt"/>
                          <a:ea typeface="+mn-ea"/>
                          <a:cs typeface="+mn-cs"/>
                        </a:rPr>
                        <a:t>Large Cap</a:t>
                      </a:r>
                      <a:endParaRPr lang="en-US" sz="900" b="0" i="0" u="none" strike="noStrike" kern="1200">
                        <a:solidFill>
                          <a:srgbClr val="000000"/>
                        </a:solidFill>
                        <a:effectLst/>
                        <a:latin typeface="+mn-lt"/>
                        <a:ea typeface="+mn-ea"/>
                        <a:cs typeface="+mn-cs"/>
                      </a:endParaRP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78148">
                <a:tc>
                  <a:txBody>
                    <a:bodyPr/>
                    <a:lstStyle/>
                    <a:p>
                      <a:pPr algn="l" fontAlgn="b"/>
                      <a:r>
                        <a:rPr lang="en-GB" sz="900" b="0" i="0" u="none" strike="noStrike" kern="1200">
                          <a:solidFill>
                            <a:srgbClr val="000000"/>
                          </a:solidFill>
                          <a:effectLst/>
                          <a:latin typeface="+mn-lt"/>
                          <a:ea typeface="+mn-ea"/>
                          <a:cs typeface="+mn-cs"/>
                        </a:rPr>
                        <a:t>Marketwide</a:t>
                      </a: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78148">
                <a:tc>
                  <a:txBody>
                    <a:bodyPr/>
                    <a:lstStyle/>
                    <a:p>
                      <a:pPr algn="l" fontAlgn="b"/>
                      <a:r>
                        <a:rPr lang="en-GB" sz="900" b="0" i="0" u="none" strike="noStrike" kern="1200">
                          <a:solidFill>
                            <a:srgbClr val="000000"/>
                          </a:solidFill>
                          <a:effectLst/>
                          <a:latin typeface="+mn-lt"/>
                          <a:ea typeface="+mn-ea"/>
                          <a:cs typeface="+mn-cs"/>
                        </a:rPr>
                        <a:t>Value</a:t>
                      </a: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0949891"/>
                  </a:ext>
                </a:extLst>
              </a:tr>
              <a:tr h="278148">
                <a:tc>
                  <a:txBody>
                    <a:bodyPr/>
                    <a:lstStyle/>
                    <a:p>
                      <a:pPr algn="l" fontAlgn="b"/>
                      <a:r>
                        <a:rPr lang="en-GB" sz="900" b="0" i="0" u="none" strike="noStrike" kern="1200">
                          <a:solidFill>
                            <a:srgbClr val="000000"/>
                          </a:solidFill>
                          <a:effectLst/>
                          <a:latin typeface="+mn-lt"/>
                          <a:ea typeface="+mn-ea"/>
                          <a:cs typeface="+mn-cs"/>
                        </a:rPr>
                        <a:t>Small Cap</a:t>
                      </a: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76745748"/>
                  </a:ext>
                </a:extLst>
              </a:tr>
            </a:tbl>
          </a:graphicData>
        </a:graphic>
      </p:graphicFrame>
      <p:graphicFrame>
        <p:nvGraphicFramePr>
          <p:cNvPr id="11" name="Table 10">
            <a:extLst>
              <a:ext uri="{FF2B5EF4-FFF2-40B4-BE49-F238E27FC236}">
                <a16:creationId xmlns:a16="http://schemas.microsoft.com/office/drawing/2014/main" id="{891ACC0B-0966-FFE5-E27C-E7E51CA3D6CA}"/>
              </a:ext>
            </a:extLst>
          </p:cNvPr>
          <p:cNvGraphicFramePr>
            <a:graphicFrameLocks noGrp="1"/>
          </p:cNvGraphicFramePr>
          <p:nvPr>
            <p:extLst>
              <p:ext uri="{D42A27DB-BD31-4B8C-83A1-F6EECF244321}">
                <p14:modId xmlns:p14="http://schemas.microsoft.com/office/powerpoint/2010/main" val="4011845535"/>
              </p:ext>
            </p:extLst>
          </p:nvPr>
        </p:nvGraphicFramePr>
        <p:xfrm>
          <a:off x="4381500" y="4312691"/>
          <a:ext cx="5067298" cy="2240113"/>
        </p:xfrm>
        <a:graphic>
          <a:graphicData uri="http://schemas.openxmlformats.org/drawingml/2006/table">
            <a:tbl>
              <a:tblPr>
                <a:tableStyleId>{5C22544A-7EE6-4342-B048-85BDC9FD1C3A}</a:tableStyleId>
              </a:tblPr>
              <a:tblGrid>
                <a:gridCol w="941730">
                  <a:extLst>
                    <a:ext uri="{9D8B030D-6E8A-4147-A177-3AD203B41FA5}">
                      <a16:colId xmlns:a16="http://schemas.microsoft.com/office/drawing/2014/main" val="20000"/>
                    </a:ext>
                  </a:extLst>
                </a:gridCol>
                <a:gridCol w="515696">
                  <a:extLst>
                    <a:ext uri="{9D8B030D-6E8A-4147-A177-3AD203B41FA5}">
                      <a16:colId xmlns:a16="http://schemas.microsoft.com/office/drawing/2014/main" val="851030634"/>
                    </a:ext>
                  </a:extLst>
                </a:gridCol>
                <a:gridCol w="515696">
                  <a:extLst>
                    <a:ext uri="{9D8B030D-6E8A-4147-A177-3AD203B41FA5}">
                      <a16:colId xmlns:a16="http://schemas.microsoft.com/office/drawing/2014/main" val="1809815919"/>
                    </a:ext>
                  </a:extLst>
                </a:gridCol>
                <a:gridCol w="515696">
                  <a:extLst>
                    <a:ext uri="{9D8B030D-6E8A-4147-A177-3AD203B41FA5}">
                      <a16:colId xmlns:a16="http://schemas.microsoft.com/office/drawing/2014/main" val="20001"/>
                    </a:ext>
                  </a:extLst>
                </a:gridCol>
                <a:gridCol w="515696">
                  <a:extLst>
                    <a:ext uri="{9D8B030D-6E8A-4147-A177-3AD203B41FA5}">
                      <a16:colId xmlns:a16="http://schemas.microsoft.com/office/drawing/2014/main" val="20003"/>
                    </a:ext>
                  </a:extLst>
                </a:gridCol>
                <a:gridCol w="515696">
                  <a:extLst>
                    <a:ext uri="{9D8B030D-6E8A-4147-A177-3AD203B41FA5}">
                      <a16:colId xmlns:a16="http://schemas.microsoft.com/office/drawing/2014/main" val="20004"/>
                    </a:ext>
                  </a:extLst>
                </a:gridCol>
                <a:gridCol w="515696">
                  <a:extLst>
                    <a:ext uri="{9D8B030D-6E8A-4147-A177-3AD203B41FA5}">
                      <a16:colId xmlns:a16="http://schemas.microsoft.com/office/drawing/2014/main" val="20005"/>
                    </a:ext>
                  </a:extLst>
                </a:gridCol>
                <a:gridCol w="515696">
                  <a:extLst>
                    <a:ext uri="{9D8B030D-6E8A-4147-A177-3AD203B41FA5}">
                      <a16:colId xmlns:a16="http://schemas.microsoft.com/office/drawing/2014/main" val="3848606593"/>
                    </a:ext>
                  </a:extLst>
                </a:gridCol>
                <a:gridCol w="515696">
                  <a:extLst>
                    <a:ext uri="{9D8B030D-6E8A-4147-A177-3AD203B41FA5}">
                      <a16:colId xmlns:a16="http://schemas.microsoft.com/office/drawing/2014/main" val="1880783633"/>
                    </a:ext>
                  </a:extLst>
                </a:gridCol>
              </a:tblGrid>
              <a:tr h="178569">
                <a:tc>
                  <a:txBody>
                    <a:bodyPr/>
                    <a:lstStyle/>
                    <a:p>
                      <a:pPr algn="ctr" fontAlgn="b"/>
                      <a:endParaRPr lang="en-GB" sz="800" b="0" i="1" u="none" strike="noStrike">
                        <a:solidFill>
                          <a:srgbClr val="000000"/>
                        </a:solidFill>
                        <a:effectLst/>
                        <a:latin typeface="+mn-lt"/>
                      </a:endParaRPr>
                    </a:p>
                  </a:txBody>
                  <a:tcPr marL="8959" marR="8959" marT="8959" marB="0" anchor="b">
                    <a:noFill/>
                  </a:tcPr>
                </a:tc>
                <a:tc>
                  <a:txBody>
                    <a:bodyPr/>
                    <a:lstStyle/>
                    <a:p>
                      <a:pPr algn="r" fontAlgn="b"/>
                      <a:endParaRPr lang="en-GB" sz="500" b="0" i="0" u="none" strike="noStrike">
                        <a:solidFill>
                          <a:srgbClr val="000000"/>
                        </a:solidFill>
                        <a:effectLst/>
                        <a:latin typeface="+mn-lt"/>
                      </a:endParaRPr>
                    </a:p>
                  </a:txBody>
                  <a:tcPr marL="8959" marR="8959" marT="8959" marB="0" anchor="b">
                    <a:noFill/>
                  </a:tcPr>
                </a:tc>
                <a:tc>
                  <a:txBody>
                    <a:bodyPr/>
                    <a:lstStyle/>
                    <a:p>
                      <a:pPr algn="r" fontAlgn="b"/>
                      <a:endParaRPr lang="en-GB" sz="500" b="0" i="0" u="none" strike="noStrike">
                        <a:solidFill>
                          <a:srgbClr val="000000"/>
                        </a:solidFill>
                        <a:effectLst/>
                        <a:latin typeface="+mn-lt"/>
                      </a:endParaRPr>
                    </a:p>
                  </a:txBody>
                  <a:tcPr marL="8959" marR="8959" marT="8959" marB="0" anchor="b">
                    <a:noFill/>
                  </a:tcPr>
                </a:tc>
                <a:tc gridSpan="6">
                  <a:txBody>
                    <a:bodyPr/>
                    <a:lstStyle/>
                    <a:p>
                      <a:pPr algn="ctr" fontAlgn="b">
                        <a:spcAft>
                          <a:spcPts val="200"/>
                        </a:spcAft>
                      </a:pPr>
                      <a:r>
                        <a:rPr lang="en-GB" sz="800" u="none" strike="noStrike" kern="1200" spc="50" baseline="0">
                          <a:solidFill>
                            <a:schemeClr val="dk1"/>
                          </a:solidFill>
                          <a:effectLst/>
                          <a:latin typeface="+mn-lt"/>
                          <a:ea typeface="+mn-ea"/>
                          <a:cs typeface="+mn-cs"/>
                        </a:rPr>
                        <a:t>ANNUALIZED</a:t>
                      </a: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r>
                        <a:rPr lang="en-GB" sz="800" u="none" strike="noStrike" kern="1200" spc="50" baseline="0">
                          <a:solidFill>
                            <a:schemeClr val="dk1"/>
                          </a:solidFill>
                          <a:effectLst/>
                          <a:latin typeface="+mn-lt"/>
                          <a:ea typeface="+mn-ea"/>
                          <a:cs typeface="+mn-cs"/>
                        </a:rPr>
                        <a:t>ANNUALIZED</a:t>
                      </a:r>
                    </a:p>
                  </a:txBody>
                  <a:tcPr marL="0" marR="0" marT="0" marB="27432"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 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algn="ctr" fontAlgn="b">
                        <a:spcAft>
                          <a:spcPts val="200"/>
                        </a:spcAft>
                      </a:pPr>
                      <a:endParaRPr lang="en-GB" sz="800" u="none" strike="noStrike" kern="1200" spc="50" baseline="0">
                        <a:solidFill>
                          <a:schemeClr val="dk1"/>
                        </a:solidFill>
                        <a:effectLst/>
                        <a:latin typeface="+mn-lt"/>
                        <a:ea typeface="+mn-ea"/>
                        <a:cs typeface="+mn-cs"/>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endParaRPr lang="en-GB" sz="800" u="none" strike="noStrike" kern="1200" spc="50" baseline="0">
                        <a:solidFill>
                          <a:schemeClr val="dk1"/>
                        </a:solidFill>
                        <a:effectLst/>
                        <a:latin typeface="+mn-lt"/>
                        <a:ea typeface="+mn-ea"/>
                        <a:cs typeface="+mn-cs"/>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0">
                <a:tc>
                  <a:txBody>
                    <a:bodyPr/>
                    <a:lstStyle/>
                    <a:p>
                      <a:pPr algn="l" fontAlgn="ctr"/>
                      <a:r>
                        <a:rPr lang="en-US" sz="900" b="0" i="0" u="none" strike="noStrike">
                          <a:solidFill>
                            <a:schemeClr val="dk1"/>
                          </a:solidFill>
                          <a:effectLst/>
                          <a:latin typeface="+mn-lt"/>
                        </a:rPr>
                        <a:t>Asset Class</a:t>
                      </a:r>
                      <a:endParaRPr lang="en-GB" sz="900" b="0" i="0" u="none" strike="noStrike">
                        <a:solidFill>
                          <a:srgbClr val="000000"/>
                        </a:solidFill>
                        <a:effectLst/>
                        <a:latin typeface="+mn-lt"/>
                      </a:endParaRPr>
                    </a:p>
                  </a:txBody>
                  <a:tcPr marL="46800" marR="8959" marT="27432" marB="27432" anchor="ctr">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QTR</a:t>
                      </a:r>
                    </a:p>
                  </a:txBody>
                  <a:tcPr marL="0" marR="0" marT="27432" marB="27432" anchor="ctr">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YTD</a:t>
                      </a:r>
                    </a:p>
                  </a:txBody>
                  <a:tcPr marL="0" marR="0" marT="27432" marB="27432" anchor="ctr">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chemeClr val="dk1"/>
                          </a:solidFill>
                          <a:effectLst/>
                          <a:latin typeface="+mn-lt"/>
                        </a:rPr>
                        <a:t>1</a:t>
                      </a:r>
                      <a:br>
                        <a:rPr lang="en-GB" sz="900" b="0" i="0" u="none" strike="noStrike">
                          <a:solidFill>
                            <a:schemeClr val="dk1"/>
                          </a:solidFill>
                          <a:effectLst/>
                          <a:latin typeface="+mn-lt"/>
                        </a:rPr>
                      </a:br>
                      <a:r>
                        <a:rPr lang="en-GB" sz="900" b="0" i="0" u="none" strike="noStrike">
                          <a:solidFill>
                            <a:schemeClr val="dk1"/>
                          </a:solidFill>
                          <a:effectLst/>
                          <a:latin typeface="+mn-lt"/>
                        </a:rPr>
                        <a:t>Year</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3</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5</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10</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15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20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r h="346472">
                <a:tc>
                  <a:txBody>
                    <a:bodyPr/>
                    <a:lstStyle/>
                    <a:p>
                      <a:pPr algn="l" fontAlgn="b"/>
                      <a:r>
                        <a:rPr lang="en-US" sz="900" b="0" i="0" u="none" strike="noStrike" kern="1200">
                          <a:solidFill>
                            <a:schemeClr val="tx1"/>
                          </a:solidFill>
                          <a:effectLst/>
                          <a:latin typeface="+mn-lt"/>
                          <a:ea typeface="+mn-ea"/>
                          <a:cs typeface="+mn-cs"/>
                        </a:rPr>
                        <a:t>Growth</a:t>
                      </a:r>
                    </a:p>
                  </a:txBody>
                  <a:tcPr marL="46800" marR="7168" marT="7168" marB="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12.56</a:t>
                      </a:r>
                    </a:p>
                  </a:txBody>
                  <a:tcPr marL="0" marR="0" marT="0" marB="0" anchor="ctr">
                    <a:lnL w="6350" cap="flat" cmpd="sng" algn="ctr">
                      <a:noFill/>
                      <a:prstDash val="solid"/>
                      <a:round/>
                      <a:headEnd type="none" w="med" len="med"/>
                      <a:tailEnd type="none" w="med" len="med"/>
                    </a:lnL>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7.37</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12.86</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11.60</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4.93</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8.58</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6.54</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5.62</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3"/>
                  </a:ext>
                </a:extLst>
              </a:tr>
              <a:tr h="346472">
                <a:tc>
                  <a:txBody>
                    <a:bodyPr/>
                    <a:lstStyle/>
                    <a:p>
                      <a:pPr algn="l" fontAlgn="b"/>
                      <a:r>
                        <a:rPr lang="en-GB" sz="900" b="0" i="0" u="none" strike="noStrike" kern="1200">
                          <a:solidFill>
                            <a:schemeClr val="tx1"/>
                          </a:solidFill>
                          <a:effectLst/>
                          <a:latin typeface="+mn-lt"/>
                          <a:ea typeface="+mn-ea"/>
                          <a:cs typeface="+mn-cs"/>
                        </a:rPr>
                        <a:t>Large Cap</a:t>
                      </a:r>
                      <a:endParaRPr lang="en-US" sz="900" b="0" i="0" u="none" strike="noStrike" kern="1200">
                        <a:solidFill>
                          <a:schemeClr val="tx1"/>
                        </a:solidFill>
                        <a:effectLst/>
                        <a:latin typeface="+mn-lt"/>
                        <a:ea typeface="+mn-ea"/>
                        <a:cs typeface="+mn-cs"/>
                      </a:endParaRP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10.22</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9.19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20.99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16.90</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9.32</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9.84</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6.89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5.65</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4"/>
                  </a:ext>
                </a:extLst>
              </a:tr>
              <a:tr h="346472">
                <a:tc>
                  <a:txBody>
                    <a:bodyPr/>
                    <a:lstStyle/>
                    <a:p>
                      <a:pPr algn="l" fontAlgn="b"/>
                      <a:r>
                        <a:rPr lang="en-GB" sz="900" b="0" i="0" u="none" strike="noStrike" kern="1200">
                          <a:solidFill>
                            <a:schemeClr val="tx1"/>
                          </a:solidFill>
                          <a:effectLst/>
                          <a:latin typeface="+mn-lt"/>
                          <a:ea typeface="+mn-ea"/>
                          <a:cs typeface="+mn-cs"/>
                        </a:rPr>
                        <a:t>Marketwide</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9.90</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8.96</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20.76</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16.85</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8.84</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9.70</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6.91</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5.73</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5"/>
                  </a:ext>
                </a:extLst>
              </a:tr>
              <a:tr h="346472">
                <a:tc>
                  <a:txBody>
                    <a:bodyPr/>
                    <a:lstStyle/>
                    <a:p>
                      <a:pPr algn="l" fontAlgn="b"/>
                      <a:r>
                        <a:rPr lang="en-GB" sz="900" b="0" i="0" u="none" strike="noStrike" kern="1200">
                          <a:solidFill>
                            <a:schemeClr val="tx1"/>
                          </a:solidFill>
                          <a:effectLst/>
                          <a:latin typeface="+mn-lt"/>
                          <a:ea typeface="+mn-ea"/>
                          <a:cs typeface="+mn-cs"/>
                        </a:rPr>
                        <a:t>Value</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8.15</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10.85</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29.33</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22.29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13.64</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10.82</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7.03</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5.50</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870949891"/>
                  </a:ext>
                </a:extLst>
              </a:tr>
              <a:tr h="346472">
                <a:tc>
                  <a:txBody>
                    <a:bodyPr/>
                    <a:lstStyle/>
                    <a:p>
                      <a:pPr algn="l" fontAlgn="b"/>
                      <a:r>
                        <a:rPr lang="en-GB" sz="900" b="0" i="0" u="none" strike="noStrike" kern="1200">
                          <a:solidFill>
                            <a:schemeClr val="tx1"/>
                          </a:solidFill>
                          <a:effectLst/>
                          <a:latin typeface="+mn-lt"/>
                          <a:ea typeface="+mn-ea"/>
                          <a:cs typeface="+mn-cs"/>
                        </a:rPr>
                        <a:t>Small Cap</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7.94</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7.54</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19.36</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16.51</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6.03</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8.91</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7.12</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6.09</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extLst>
                  <a:ext uri="{0D108BD9-81ED-4DB2-BD59-A6C34878D82A}">
                    <a16:rowId xmlns:a16="http://schemas.microsoft.com/office/drawing/2014/main" val="1625055603"/>
                  </a:ext>
                </a:extLst>
              </a:tr>
            </a:tbl>
          </a:graphicData>
        </a:graphic>
      </p:graphicFrame>
      <p:sp>
        <p:nvSpPr>
          <p:cNvPr id="13" name="TextBox 12">
            <a:extLst>
              <a:ext uri="{FF2B5EF4-FFF2-40B4-BE49-F238E27FC236}">
                <a16:creationId xmlns:a16="http://schemas.microsoft.com/office/drawing/2014/main" id="{2EEED1D1-4616-B6FD-D6D6-22B5227E471F}"/>
              </a:ext>
            </a:extLst>
          </p:cNvPr>
          <p:cNvSpPr txBox="1"/>
          <p:nvPr/>
        </p:nvSpPr>
        <p:spPr bwMode="auto">
          <a:xfrm>
            <a:off x="4301318" y="4170927"/>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Periodic Returns (%)</a:t>
            </a:r>
          </a:p>
        </p:txBody>
      </p:sp>
      <p:graphicFrame>
        <p:nvGraphicFramePr>
          <p:cNvPr id="17" name="Chart 16">
            <a:extLst>
              <a:ext uri="{FF2B5EF4-FFF2-40B4-BE49-F238E27FC236}">
                <a16:creationId xmlns:a16="http://schemas.microsoft.com/office/drawing/2014/main" id="{EFA8E7A5-A291-33DC-9A9D-D80F75DCA362}"/>
              </a:ext>
            </a:extLst>
          </p:cNvPr>
          <p:cNvGraphicFramePr/>
          <p:nvPr>
            <p:extLst>
              <p:ext uri="{D42A27DB-BD31-4B8C-83A1-F6EECF244321}">
                <p14:modId xmlns:p14="http://schemas.microsoft.com/office/powerpoint/2010/main" val="599021816"/>
              </p:ext>
            </p:extLst>
          </p:nvPr>
        </p:nvGraphicFramePr>
        <p:xfrm>
          <a:off x="91440" y="4379976"/>
          <a:ext cx="2514600" cy="1627632"/>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84982340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ssetID" descr="svtx:content/slide/@id">
            <a:extLst>
              <a:ext uri="{FF2B5EF4-FFF2-40B4-BE49-F238E27FC236}">
                <a16:creationId xmlns:a16="http://schemas.microsoft.com/office/drawing/2014/main" id="{F04EDE89-C579-E15D-C5BD-1FE4E1247A5D}"/>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135217</a:t>
            </a:r>
          </a:p>
        </p:txBody>
      </p:sp>
      <p:graphicFrame>
        <p:nvGraphicFramePr>
          <p:cNvPr id="20" name="Chart 19">
            <a:extLst>
              <a:ext uri="{FF2B5EF4-FFF2-40B4-BE49-F238E27FC236}">
                <a16:creationId xmlns:a16="http://schemas.microsoft.com/office/drawing/2014/main" id="{5A858D1A-9FDB-1F26-EA7C-363C537179AC}"/>
              </a:ext>
            </a:extLst>
          </p:cNvPr>
          <p:cNvGraphicFramePr/>
          <p:nvPr>
            <p:extLst>
              <p:ext uri="{D42A27DB-BD31-4B8C-83A1-F6EECF244321}">
                <p14:modId xmlns:p14="http://schemas.microsoft.com/office/powerpoint/2010/main" val="1877653885"/>
              </p:ext>
            </p:extLst>
          </p:nvPr>
        </p:nvGraphicFramePr>
        <p:xfrm>
          <a:off x="4279392" y="2044473"/>
          <a:ext cx="5142019" cy="2040382"/>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p:txBody>
          <a:bodyPr/>
          <a:lstStyle/>
          <a:p>
            <a:r>
              <a:rPr lang="en-US"/>
              <a:t>Emerging Markets Stocks</a:t>
            </a:r>
          </a:p>
        </p:txBody>
      </p:sp>
      <p:sp>
        <p:nvSpPr>
          <p:cNvPr id="2" name="Slide Number Placeholder 1"/>
          <p:cNvSpPr>
            <a:spLocks noGrp="1"/>
          </p:cNvSpPr>
          <p:nvPr>
            <p:ph type="sldNum" sz="quarter" idx="12"/>
          </p:nvPr>
        </p:nvSpPr>
        <p:spPr/>
        <p:txBody>
          <a:bodyPr/>
          <a:lstStyle/>
          <a:p>
            <a:fld id="{66F6FF41-5833-4EBF-9145-362BCED2914A}" type="slidenum">
              <a:rPr lang="en-US" smtClean="0"/>
              <a:t>9</a:t>
            </a:fld>
            <a:endParaRPr lang="en-US"/>
          </a:p>
        </p:txBody>
      </p:sp>
      <p:pic>
        <p:nvPicPr>
          <p:cNvPr id="15" name="Picture Placeholder 14">
            <a:extLst>
              <a:ext uri="{FF2B5EF4-FFF2-40B4-BE49-F238E27FC236}">
                <a16:creationId xmlns:a16="http://schemas.microsoft.com/office/drawing/2014/main" id="{3733723C-B62C-87F9-BC87-DBF27EDA72F1}"/>
              </a:ext>
            </a:extLst>
          </p:cNvPr>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t="7659" b="7659"/>
          <a:stretch>
            <a:fillRect/>
          </a:stretch>
        </p:blipFill>
        <p:spPr>
          <a:prstGeom prst="rect">
            <a:avLst/>
          </a:prstGeom>
        </p:spPr>
      </p:pic>
      <p:sp>
        <p:nvSpPr>
          <p:cNvPr id="13" name="Text Placeholder 12"/>
          <p:cNvSpPr>
            <a:spLocks noGrp="1"/>
          </p:cNvSpPr>
          <p:nvPr>
            <p:ph type="body" sz="quarter" idx="15"/>
          </p:nvPr>
        </p:nvSpPr>
        <p:spPr/>
        <p:txBody>
          <a:bodyPr/>
          <a:lstStyle/>
          <a:p>
            <a:r>
              <a:rPr lang="en-US" b="1"/>
              <a:t>Past performance is not a guarantee of future results. </a:t>
            </a:r>
            <a:r>
              <a:rPr lang="en-US"/>
              <a:t>Indices are not available for direct investment. Index performance does not reflect the expenses associated with the management of an actual portfolio. Market segment (index representation) as follows: Marketwide (MSCI Emerging Markets IMI Index), Large Cap (MSCI Emerging Markets Index), Small Cap (MSCI Emerging Markets Small Cap Index), Value (MSCI Emerging Markets Value Index), and Growth (MSCI Emerging Markets Growth Index). All index returns are net of withholding tax on dividends. World Market Cap represented by Russell 3000 Index, MSCI World ex USA IMI Index, and MSCI Emerging Markets IMI Index. MSCI Emerging Markets IMI Index used as the proxy for the emerging market portion of the market. MSCI data © MSCI 2026, all rights reserved. Frank Russell Company is the source and owner of the trademarks, service marks, and copyrights related to the Russell Indexes. </a:t>
            </a:r>
          </a:p>
        </p:txBody>
      </p:sp>
      <p:sp>
        <p:nvSpPr>
          <p:cNvPr id="6" name="Text Placeholder 5"/>
          <p:cNvSpPr>
            <a:spLocks noGrp="1"/>
          </p:cNvSpPr>
          <p:nvPr>
            <p:ph type="body" sz="quarter" idx="14"/>
          </p:nvPr>
        </p:nvSpPr>
        <p:spPr/>
        <p:txBody>
          <a:bodyPr/>
          <a:lstStyle/>
          <a:p>
            <a:r>
              <a:rPr lang="en-US">
                <a:highlight>
                  <a:srgbClr val="FFFFFF"/>
                </a:highlight>
              </a:rPr>
              <a:t>Returns (USD), 2nd Quarter 2026</a:t>
            </a:r>
          </a:p>
        </p:txBody>
      </p:sp>
      <p:graphicFrame>
        <p:nvGraphicFramePr>
          <p:cNvPr id="14" name="Table 13">
            <a:extLst>
              <a:ext uri="{FF2B5EF4-FFF2-40B4-BE49-F238E27FC236}">
                <a16:creationId xmlns:a16="http://schemas.microsoft.com/office/drawing/2014/main" id="{D79D010C-D41C-7990-2B7C-DF4823454E4A}"/>
              </a:ext>
            </a:extLst>
          </p:cNvPr>
          <p:cNvGraphicFramePr>
            <a:graphicFrameLocks noGrp="1"/>
          </p:cNvGraphicFramePr>
          <p:nvPr>
            <p:extLst>
              <p:ext uri="{D42A27DB-BD31-4B8C-83A1-F6EECF244321}">
                <p14:modId xmlns:p14="http://schemas.microsoft.com/office/powerpoint/2010/main" val="2172837492"/>
              </p:ext>
            </p:extLst>
          </p:nvPr>
        </p:nvGraphicFramePr>
        <p:xfrm>
          <a:off x="4381500" y="4312691"/>
          <a:ext cx="5067299" cy="2240113"/>
        </p:xfrm>
        <a:graphic>
          <a:graphicData uri="http://schemas.openxmlformats.org/drawingml/2006/table">
            <a:tbl>
              <a:tblPr>
                <a:tableStyleId>{5C22544A-7EE6-4342-B048-85BDC9FD1C3A}</a:tableStyleId>
              </a:tblPr>
              <a:tblGrid>
                <a:gridCol w="941731">
                  <a:extLst>
                    <a:ext uri="{9D8B030D-6E8A-4147-A177-3AD203B41FA5}">
                      <a16:colId xmlns:a16="http://schemas.microsoft.com/office/drawing/2014/main" val="20000"/>
                    </a:ext>
                  </a:extLst>
                </a:gridCol>
                <a:gridCol w="515696">
                  <a:extLst>
                    <a:ext uri="{9D8B030D-6E8A-4147-A177-3AD203B41FA5}">
                      <a16:colId xmlns:a16="http://schemas.microsoft.com/office/drawing/2014/main" val="851030634"/>
                    </a:ext>
                  </a:extLst>
                </a:gridCol>
                <a:gridCol w="515696">
                  <a:extLst>
                    <a:ext uri="{9D8B030D-6E8A-4147-A177-3AD203B41FA5}">
                      <a16:colId xmlns:a16="http://schemas.microsoft.com/office/drawing/2014/main" val="2925715813"/>
                    </a:ext>
                  </a:extLst>
                </a:gridCol>
                <a:gridCol w="515696">
                  <a:extLst>
                    <a:ext uri="{9D8B030D-6E8A-4147-A177-3AD203B41FA5}">
                      <a16:colId xmlns:a16="http://schemas.microsoft.com/office/drawing/2014/main" val="20001"/>
                    </a:ext>
                  </a:extLst>
                </a:gridCol>
                <a:gridCol w="515696">
                  <a:extLst>
                    <a:ext uri="{9D8B030D-6E8A-4147-A177-3AD203B41FA5}">
                      <a16:colId xmlns:a16="http://schemas.microsoft.com/office/drawing/2014/main" val="20003"/>
                    </a:ext>
                  </a:extLst>
                </a:gridCol>
                <a:gridCol w="515696">
                  <a:extLst>
                    <a:ext uri="{9D8B030D-6E8A-4147-A177-3AD203B41FA5}">
                      <a16:colId xmlns:a16="http://schemas.microsoft.com/office/drawing/2014/main" val="20004"/>
                    </a:ext>
                  </a:extLst>
                </a:gridCol>
                <a:gridCol w="515696">
                  <a:extLst>
                    <a:ext uri="{9D8B030D-6E8A-4147-A177-3AD203B41FA5}">
                      <a16:colId xmlns:a16="http://schemas.microsoft.com/office/drawing/2014/main" val="20005"/>
                    </a:ext>
                  </a:extLst>
                </a:gridCol>
                <a:gridCol w="515696">
                  <a:extLst>
                    <a:ext uri="{9D8B030D-6E8A-4147-A177-3AD203B41FA5}">
                      <a16:colId xmlns:a16="http://schemas.microsoft.com/office/drawing/2014/main" val="2907725912"/>
                    </a:ext>
                  </a:extLst>
                </a:gridCol>
                <a:gridCol w="515696">
                  <a:extLst>
                    <a:ext uri="{9D8B030D-6E8A-4147-A177-3AD203B41FA5}">
                      <a16:colId xmlns:a16="http://schemas.microsoft.com/office/drawing/2014/main" val="2259786955"/>
                    </a:ext>
                  </a:extLst>
                </a:gridCol>
              </a:tblGrid>
              <a:tr h="178569">
                <a:tc>
                  <a:txBody>
                    <a:bodyPr/>
                    <a:lstStyle/>
                    <a:p>
                      <a:pPr algn="ctr" fontAlgn="b"/>
                      <a:endParaRPr lang="en-GB" sz="800" b="0" i="1" u="none" strike="noStrike">
                        <a:solidFill>
                          <a:srgbClr val="000000"/>
                        </a:solidFill>
                        <a:effectLst/>
                        <a:latin typeface="+mn-lt"/>
                      </a:endParaRPr>
                    </a:p>
                  </a:txBody>
                  <a:tcPr marL="8959" marR="8959" marT="8959" marB="0" anchor="b">
                    <a:noFill/>
                  </a:tcPr>
                </a:tc>
                <a:tc>
                  <a:txBody>
                    <a:bodyPr/>
                    <a:lstStyle/>
                    <a:p>
                      <a:pPr algn="r" fontAlgn="b"/>
                      <a:endParaRPr lang="en-GB" sz="500" b="0" i="0" u="none" strike="noStrike">
                        <a:solidFill>
                          <a:srgbClr val="000000"/>
                        </a:solidFill>
                        <a:effectLst/>
                        <a:latin typeface="+mn-lt"/>
                      </a:endParaRPr>
                    </a:p>
                  </a:txBody>
                  <a:tcPr marL="8959" marR="8959" marT="8959" marB="0" anchor="b">
                    <a:noFill/>
                  </a:tcPr>
                </a:tc>
                <a:tc>
                  <a:txBody>
                    <a:bodyPr/>
                    <a:lstStyle/>
                    <a:p>
                      <a:pPr algn="r" fontAlgn="b"/>
                      <a:endParaRPr lang="en-GB" sz="500" b="0" i="0" u="none" strike="noStrike">
                        <a:solidFill>
                          <a:srgbClr val="000000"/>
                        </a:solidFill>
                        <a:effectLst/>
                        <a:latin typeface="+mn-lt"/>
                      </a:endParaRPr>
                    </a:p>
                  </a:txBody>
                  <a:tcPr marL="8959" marR="8959" marT="8959" marB="0" anchor="b">
                    <a:noFill/>
                  </a:tcPr>
                </a:tc>
                <a:tc gridSpan="6">
                  <a:txBody>
                    <a:bodyPr/>
                    <a:lstStyle/>
                    <a:p>
                      <a:pPr algn="ctr" fontAlgn="b">
                        <a:spcAft>
                          <a:spcPts val="200"/>
                        </a:spcAft>
                      </a:pPr>
                      <a:r>
                        <a:rPr lang="en-GB" sz="800" u="none" strike="noStrike" kern="1200" spc="50" baseline="0">
                          <a:solidFill>
                            <a:schemeClr val="dk1"/>
                          </a:solidFill>
                          <a:effectLst/>
                          <a:latin typeface="+mn-lt"/>
                          <a:ea typeface="+mn-ea"/>
                          <a:cs typeface="+mn-cs"/>
                        </a:rPr>
                        <a:t>ANNUALIZED</a:t>
                      </a: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r>
                        <a:rPr lang="en-GB" sz="800" u="none" strike="noStrike" kern="1200" spc="50" baseline="0">
                          <a:solidFill>
                            <a:schemeClr val="dk1"/>
                          </a:solidFill>
                          <a:effectLst/>
                          <a:latin typeface="+mn-lt"/>
                          <a:ea typeface="+mn-ea"/>
                          <a:cs typeface="+mn-cs"/>
                        </a:rPr>
                        <a:t>ANNUALIZED</a:t>
                      </a:r>
                    </a:p>
                  </a:txBody>
                  <a:tcPr marL="0" marR="0" marT="0" marB="27432"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 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algn="ctr" fontAlgn="b">
                        <a:spcAft>
                          <a:spcPts val="200"/>
                        </a:spcAft>
                      </a:pPr>
                      <a:endParaRPr lang="en-GB" sz="800" u="none" strike="noStrike" kern="1200" spc="50" baseline="0">
                        <a:solidFill>
                          <a:schemeClr val="dk1"/>
                        </a:solidFill>
                        <a:effectLst/>
                        <a:latin typeface="+mn-lt"/>
                        <a:ea typeface="+mn-ea"/>
                        <a:cs typeface="+mn-cs"/>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endParaRPr lang="en-GB" sz="800" u="none" strike="noStrike" kern="1200" spc="50" baseline="0">
                        <a:solidFill>
                          <a:schemeClr val="dk1"/>
                        </a:solidFill>
                        <a:effectLst/>
                        <a:latin typeface="+mn-lt"/>
                        <a:ea typeface="+mn-ea"/>
                        <a:cs typeface="+mn-cs"/>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0">
                <a:tc>
                  <a:txBody>
                    <a:bodyPr/>
                    <a:lstStyle/>
                    <a:p>
                      <a:pPr algn="l" fontAlgn="ctr"/>
                      <a:r>
                        <a:rPr lang="en-US" sz="900" b="0" i="0" u="none" strike="noStrike">
                          <a:solidFill>
                            <a:schemeClr val="dk1"/>
                          </a:solidFill>
                          <a:effectLst/>
                          <a:latin typeface="+mn-lt"/>
                        </a:rPr>
                        <a:t>Asset Class</a:t>
                      </a:r>
                      <a:endParaRPr lang="en-GB" sz="900" b="0" i="0" u="none" strike="noStrike">
                        <a:solidFill>
                          <a:srgbClr val="000000"/>
                        </a:solidFill>
                        <a:effectLst/>
                        <a:latin typeface="+mn-lt"/>
                      </a:endParaRPr>
                    </a:p>
                  </a:txBody>
                  <a:tcPr marL="46800" marR="8959" marT="27432" marB="27432" anchor="ctr">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QTR</a:t>
                      </a:r>
                    </a:p>
                  </a:txBody>
                  <a:tcPr marL="0" marR="0" marT="27432" marB="27432" anchor="ctr">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YTD</a:t>
                      </a:r>
                    </a:p>
                  </a:txBody>
                  <a:tcPr marL="0" marR="0" marT="27432" marB="27432" anchor="ctr">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chemeClr val="dk1"/>
                          </a:solidFill>
                          <a:effectLst/>
                          <a:latin typeface="+mn-lt"/>
                        </a:rPr>
                        <a:t>1</a:t>
                      </a:r>
                      <a:br>
                        <a:rPr lang="en-GB" sz="900" b="0" i="0" u="none" strike="noStrike">
                          <a:solidFill>
                            <a:schemeClr val="dk1"/>
                          </a:solidFill>
                          <a:effectLst/>
                          <a:latin typeface="+mn-lt"/>
                        </a:rPr>
                      </a:br>
                      <a:r>
                        <a:rPr lang="en-GB" sz="900" b="0" i="0" u="none" strike="noStrike">
                          <a:solidFill>
                            <a:schemeClr val="dk1"/>
                          </a:solidFill>
                          <a:effectLst/>
                          <a:latin typeface="+mn-lt"/>
                        </a:rPr>
                        <a:t>Year</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3</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5</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10</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15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20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r h="346472">
                <a:tc>
                  <a:txBody>
                    <a:bodyPr/>
                    <a:lstStyle/>
                    <a:p>
                      <a:pPr algn="l" fontAlgn="b"/>
                      <a:r>
                        <a:rPr lang="en-US" sz="900" b="0" i="0" u="none" strike="noStrike" kern="1200">
                          <a:solidFill>
                            <a:schemeClr val="tx1"/>
                          </a:solidFill>
                          <a:effectLst/>
                          <a:latin typeface="+mn-lt"/>
                          <a:ea typeface="+mn-ea"/>
                          <a:cs typeface="+mn-cs"/>
                        </a:rPr>
                        <a:t>Growth</a:t>
                      </a:r>
                    </a:p>
                  </a:txBody>
                  <a:tcPr marL="46800" marR="7168" marT="7168" marB="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26.45</a:t>
                      </a:r>
                    </a:p>
                  </a:txBody>
                  <a:tcPr marL="0" marR="0" marT="0" marB="0" anchor="ctr">
                    <a:lnL w="6350" cap="flat" cmpd="sng" algn="ctr">
                      <a:noFill/>
                      <a:prstDash val="solid"/>
                      <a:round/>
                      <a:headEnd type="none" w="med" len="med"/>
                      <a:tailEnd type="none" w="med" len="med"/>
                    </a:lnL>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24.64</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44.66</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23.66</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5.32</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10.60</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6.19</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7.10</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3"/>
                  </a:ext>
                </a:extLst>
              </a:tr>
              <a:tr h="346472">
                <a:tc>
                  <a:txBody>
                    <a:bodyPr/>
                    <a:lstStyle/>
                    <a:p>
                      <a:pPr algn="l" fontAlgn="b"/>
                      <a:r>
                        <a:rPr lang="en-GB" sz="900" b="0" i="0" u="none" strike="noStrike" kern="1200">
                          <a:solidFill>
                            <a:schemeClr val="tx1"/>
                          </a:solidFill>
                          <a:effectLst/>
                          <a:latin typeface="+mn-lt"/>
                          <a:ea typeface="+mn-ea"/>
                          <a:cs typeface="+mn-cs"/>
                        </a:rPr>
                        <a:t>Large Cap</a:t>
                      </a:r>
                      <a:endParaRPr lang="en-US" sz="900" b="0" i="0" u="none" strike="noStrike" kern="1200">
                        <a:solidFill>
                          <a:schemeClr val="tx1"/>
                        </a:solidFill>
                        <a:effectLst/>
                        <a:latin typeface="+mn-lt"/>
                        <a:ea typeface="+mn-ea"/>
                        <a:cs typeface="+mn-cs"/>
                      </a:endParaRP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24.05</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23.85</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kern="1200">
                          <a:solidFill>
                            <a:schemeClr val="tx1"/>
                          </a:solidFill>
                          <a:effectLst/>
                          <a:latin typeface="+mn-lt"/>
                          <a:ea typeface="+mn-ea"/>
                          <a:cs typeface="+mn-cs"/>
                        </a:rPr>
                        <a:t>43.51</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23.03</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7.20</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10.07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5.25</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6.76</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4"/>
                  </a:ext>
                </a:extLst>
              </a:tr>
              <a:tr h="346472">
                <a:tc>
                  <a:txBody>
                    <a:bodyPr/>
                    <a:lstStyle/>
                    <a:p>
                      <a:pPr algn="l" fontAlgn="b"/>
                      <a:r>
                        <a:rPr lang="en-GB" sz="900" b="0" i="0" u="none" strike="noStrike" kern="1200">
                          <a:solidFill>
                            <a:schemeClr val="tx1"/>
                          </a:solidFill>
                          <a:effectLst/>
                          <a:latin typeface="+mn-lt"/>
                          <a:ea typeface="+mn-ea"/>
                          <a:cs typeface="+mn-cs"/>
                        </a:rPr>
                        <a:t>Marketwide</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22.70</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22.41</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kern="1200">
                          <a:solidFill>
                            <a:schemeClr val="tx1"/>
                          </a:solidFill>
                          <a:effectLst/>
                          <a:latin typeface="+mn-lt"/>
                          <a:ea typeface="+mn-ea"/>
                          <a:cs typeface="+mn-cs"/>
                        </a:rPr>
                        <a:t>40.30</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22.11</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marL="0" algn="ctr" defTabSz="1018824" rtl="0" eaLnBrk="1" fontAlgn="b" latinLnBrk="0" hangingPunct="1"/>
                      <a:r>
                        <a:rPr lang="en-GB" sz="900" b="0" i="0" u="none" strike="noStrike" kern="1200">
                          <a:solidFill>
                            <a:schemeClr val="tx1"/>
                          </a:solidFill>
                          <a:effectLst/>
                          <a:latin typeface="+mn-lt"/>
                          <a:ea typeface="+mn-ea"/>
                          <a:cs typeface="+mn-cs"/>
                        </a:rPr>
                        <a:t>7.17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9.98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5.25</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6.88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5"/>
                  </a:ext>
                </a:extLst>
              </a:tr>
              <a:tr h="346472">
                <a:tc>
                  <a:txBody>
                    <a:bodyPr/>
                    <a:lstStyle/>
                    <a:p>
                      <a:pPr algn="l" fontAlgn="b"/>
                      <a:r>
                        <a:rPr lang="en-GB" sz="900" b="0" i="0" u="none" strike="noStrike" kern="1200">
                          <a:solidFill>
                            <a:schemeClr val="tx1"/>
                          </a:solidFill>
                          <a:effectLst/>
                          <a:latin typeface="+mn-lt"/>
                          <a:ea typeface="+mn-ea"/>
                          <a:cs typeface="+mn-cs"/>
                        </a:rPr>
                        <a:t>Value</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21.67</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23.01</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42.27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kern="1200">
                          <a:solidFill>
                            <a:schemeClr val="tx1"/>
                          </a:solidFill>
                          <a:effectLst/>
                          <a:latin typeface="+mn-lt"/>
                          <a:ea typeface="+mn-ea"/>
                          <a:cs typeface="+mn-cs"/>
                        </a:rPr>
                        <a:t>22.30</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9.17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9.44</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4.20</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6.32</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870949891"/>
                  </a:ext>
                </a:extLst>
              </a:tr>
              <a:tr h="346472">
                <a:tc>
                  <a:txBody>
                    <a:bodyPr/>
                    <a:lstStyle/>
                    <a:p>
                      <a:pPr algn="l" fontAlgn="b"/>
                      <a:r>
                        <a:rPr lang="en-GB" sz="900" b="0" i="0" u="none" strike="noStrike" kern="1200">
                          <a:solidFill>
                            <a:schemeClr val="tx1"/>
                          </a:solidFill>
                          <a:effectLst/>
                          <a:latin typeface="+mn-lt"/>
                          <a:ea typeface="+mn-ea"/>
                          <a:cs typeface="+mn-cs"/>
                        </a:rPr>
                        <a:t>Small Cap</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13.73</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12.89</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20.89</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kern="1200">
                          <a:solidFill>
                            <a:schemeClr val="tx1"/>
                          </a:solidFill>
                          <a:effectLst/>
                          <a:latin typeface="+mn-lt"/>
                          <a:ea typeface="+mn-ea"/>
                          <a:cs typeface="+mn-cs"/>
                        </a:rPr>
                        <a:t>16.30</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7.16</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9.48</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5.41</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7.72</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extLst>
                  <a:ext uri="{0D108BD9-81ED-4DB2-BD59-A6C34878D82A}">
                    <a16:rowId xmlns:a16="http://schemas.microsoft.com/office/drawing/2014/main" val="3928904879"/>
                  </a:ext>
                </a:extLst>
              </a:tr>
            </a:tbl>
          </a:graphicData>
        </a:graphic>
      </p:graphicFrame>
      <p:sp>
        <p:nvSpPr>
          <p:cNvPr id="16" name="Text Placeholder 38">
            <a:extLst>
              <a:ext uri="{FF2B5EF4-FFF2-40B4-BE49-F238E27FC236}">
                <a16:creationId xmlns:a16="http://schemas.microsoft.com/office/drawing/2014/main" id="{4C876D31-84FD-513A-F0C9-EEA0FAA4917F}"/>
              </a:ext>
            </a:extLst>
          </p:cNvPr>
          <p:cNvSpPr txBox="1"/>
          <p:nvPr/>
        </p:nvSpPr>
        <p:spPr>
          <a:xfrm>
            <a:off x="519112" y="1838329"/>
            <a:ext cx="2783646" cy="1768631"/>
          </a:xfrm>
          <a:prstGeom prst="rect">
            <a:avLst/>
          </a:prstGeom>
        </p:spPr>
        <p:txBody>
          <a:bodyPr/>
          <a:lstStyle>
            <a:defPPr>
              <a:defRPr lang="en-US"/>
            </a:defPPr>
            <a:lvl1pPr marL="0" indent="0" algn="l" defTabSz="1018824" rtl="0" eaLnBrk="1" latinLnBrk="0" hangingPunct="1">
              <a:lnSpc>
                <a:spcPct val="110000"/>
              </a:lnSpc>
              <a:spcBef>
                <a:spcPts val="600"/>
              </a:spcBef>
              <a:buFont typeface="Arial" pitchFamily="34" charset="0"/>
              <a:buNone/>
              <a:defRPr sz="1800" kern="1200" baseline="0">
                <a:solidFill>
                  <a:schemeClr val="tx1"/>
                </a:solidFill>
                <a:latin typeface="Avenir LT 35 Light" panose="020B0303020000020003" pitchFamily="34" charset="0"/>
                <a:ea typeface="+mn-ea"/>
                <a:cs typeface="+mn-cs"/>
              </a:defRPr>
            </a:lvl1pPr>
            <a:lvl2pPr marL="18288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2pPr>
            <a:lvl3pPr marL="411480"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3pPr>
            <a:lvl4pPr marL="59436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4pPr>
            <a:lvl5pPr marL="786384"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171450" indent="-171450">
              <a:spcAft>
                <a:spcPts val="600"/>
              </a:spcAft>
              <a:buClr>
                <a:schemeClr val="accent2"/>
              </a:buClr>
              <a:buFont typeface="Wingdings" panose="05000000000000000000" pitchFamily="2" charset="2"/>
              <a:buChar char="§"/>
            </a:pPr>
            <a:r>
              <a:rPr lang="en-US" sz="1000">
                <a:latin typeface="+mj-lt"/>
              </a:rPr>
              <a:t>Emerging Markets posted positive returns for the quarter and outperformed both US and Non-US developed markets.</a:t>
            </a:r>
          </a:p>
          <a:p>
            <a:pPr marL="171450" indent="-171450">
              <a:spcAft>
                <a:spcPts val="600"/>
              </a:spcAft>
              <a:buClr>
                <a:schemeClr val="accent2"/>
              </a:buClr>
              <a:buFont typeface="Wingdings" panose="05000000000000000000" pitchFamily="2" charset="2"/>
              <a:buChar char="§"/>
            </a:pPr>
            <a:r>
              <a:rPr lang="en-US" sz="1000">
                <a:latin typeface="+mj-lt"/>
              </a:rPr>
              <a:t>Value underperformed growth.</a:t>
            </a:r>
          </a:p>
          <a:p>
            <a:pPr marL="171450" indent="-171450">
              <a:spcAft>
                <a:spcPts val="600"/>
              </a:spcAft>
              <a:buClr>
                <a:schemeClr val="accent2"/>
              </a:buClr>
              <a:buFont typeface="Wingdings" panose="05000000000000000000" pitchFamily="2" charset="2"/>
              <a:buChar char="§"/>
            </a:pPr>
            <a:r>
              <a:rPr lang="en-US" sz="1000">
                <a:latin typeface="+mj-lt"/>
              </a:rPr>
              <a:t>Small caps underperformed large caps.</a:t>
            </a:r>
          </a:p>
          <a:p>
            <a:pPr marL="171450" indent="-171450">
              <a:spcAft>
                <a:spcPts val="600"/>
              </a:spcAft>
              <a:buClr>
                <a:schemeClr val="accent2"/>
              </a:buClr>
              <a:buFont typeface="Wingdings" panose="05000000000000000000" pitchFamily="2" charset="2"/>
              <a:buChar char="§"/>
            </a:pPr>
            <a:endParaRPr lang="en-US" sz="1000">
              <a:latin typeface="+mj-lt"/>
            </a:endParaRPr>
          </a:p>
        </p:txBody>
      </p:sp>
      <p:sp>
        <p:nvSpPr>
          <p:cNvPr id="23" name="TextBox 22">
            <a:extLst>
              <a:ext uri="{FF2B5EF4-FFF2-40B4-BE49-F238E27FC236}">
                <a16:creationId xmlns:a16="http://schemas.microsoft.com/office/drawing/2014/main" id="{E962F318-0BA2-B461-F373-DC0F5D1127BF}"/>
              </a:ext>
            </a:extLst>
          </p:cNvPr>
          <p:cNvSpPr txBox="1"/>
          <p:nvPr/>
        </p:nvSpPr>
        <p:spPr bwMode="auto">
          <a:xfrm>
            <a:off x="1987812" y="4549342"/>
            <a:ext cx="1569065" cy="421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nSpc>
                <a:spcPct val="110000"/>
              </a:lnSpc>
            </a:pPr>
            <a:r>
              <a:rPr lang="en-US" sz="1000" b="1">
                <a:solidFill>
                  <a:schemeClr val="accent2"/>
                </a:solidFill>
              </a:rPr>
              <a:t>Emerging Markets</a:t>
            </a:r>
          </a:p>
          <a:p>
            <a:pPr>
              <a:lnSpc>
                <a:spcPct val="110000"/>
              </a:lnSpc>
            </a:pPr>
            <a:r>
              <a:rPr lang="en-US" sz="1000"/>
              <a:t>$14.0 trillion</a:t>
            </a:r>
          </a:p>
        </p:txBody>
      </p:sp>
      <p:sp>
        <p:nvSpPr>
          <p:cNvPr id="5" name="TextBox 4">
            <a:extLst>
              <a:ext uri="{FF2B5EF4-FFF2-40B4-BE49-F238E27FC236}">
                <a16:creationId xmlns:a16="http://schemas.microsoft.com/office/drawing/2014/main" id="{7F6EB596-EAB6-69D2-8C45-495005C2BBAE}"/>
              </a:ext>
            </a:extLst>
          </p:cNvPr>
          <p:cNvSpPr txBox="1"/>
          <p:nvPr/>
        </p:nvSpPr>
        <p:spPr bwMode="auto">
          <a:xfrm>
            <a:off x="525456" y="4166928"/>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World Market Capitalization</a:t>
            </a:r>
          </a:p>
        </p:txBody>
      </p:sp>
      <p:sp>
        <p:nvSpPr>
          <p:cNvPr id="7" name="TextBox 6">
            <a:extLst>
              <a:ext uri="{FF2B5EF4-FFF2-40B4-BE49-F238E27FC236}">
                <a16:creationId xmlns:a16="http://schemas.microsoft.com/office/drawing/2014/main" id="{8DD798C7-28A2-3E33-0896-0F38E0DB313E}"/>
              </a:ext>
            </a:extLst>
          </p:cNvPr>
          <p:cNvSpPr txBox="1"/>
          <p:nvPr/>
        </p:nvSpPr>
        <p:spPr bwMode="auto">
          <a:xfrm>
            <a:off x="4301318" y="4170927"/>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Periodic Returns (%)</a:t>
            </a:r>
          </a:p>
        </p:txBody>
      </p:sp>
      <p:sp>
        <p:nvSpPr>
          <p:cNvPr id="8" name="TextBox 7">
            <a:extLst>
              <a:ext uri="{FF2B5EF4-FFF2-40B4-BE49-F238E27FC236}">
                <a16:creationId xmlns:a16="http://schemas.microsoft.com/office/drawing/2014/main" id="{A7E73AE9-A300-415F-8121-2C62B5FE6563}"/>
              </a:ext>
            </a:extLst>
          </p:cNvPr>
          <p:cNvSpPr txBox="1"/>
          <p:nvPr/>
        </p:nvSpPr>
        <p:spPr bwMode="auto">
          <a:xfrm>
            <a:off x="4289945" y="1843571"/>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Ranked Returns (%)</a:t>
            </a:r>
          </a:p>
        </p:txBody>
      </p:sp>
      <p:graphicFrame>
        <p:nvGraphicFramePr>
          <p:cNvPr id="10" name="Table 9">
            <a:extLst>
              <a:ext uri="{FF2B5EF4-FFF2-40B4-BE49-F238E27FC236}">
                <a16:creationId xmlns:a16="http://schemas.microsoft.com/office/drawing/2014/main" id="{206E6E7D-AA10-1074-7F63-80642EE13DAA}"/>
              </a:ext>
            </a:extLst>
          </p:cNvPr>
          <p:cNvGraphicFramePr>
            <a:graphicFrameLocks noGrp="1"/>
          </p:cNvGraphicFramePr>
          <p:nvPr>
            <p:extLst>
              <p:ext uri="{D42A27DB-BD31-4B8C-83A1-F6EECF244321}">
                <p14:modId xmlns:p14="http://schemas.microsoft.com/office/powerpoint/2010/main" val="1974036052"/>
              </p:ext>
            </p:extLst>
          </p:nvPr>
        </p:nvGraphicFramePr>
        <p:xfrm>
          <a:off x="4347377" y="2347415"/>
          <a:ext cx="878006" cy="1383710"/>
        </p:xfrm>
        <a:graphic>
          <a:graphicData uri="http://schemas.openxmlformats.org/drawingml/2006/table">
            <a:tbl>
              <a:tblPr>
                <a:tableStyleId>{5C22544A-7EE6-4342-B048-85BDC9FD1C3A}</a:tableStyleId>
              </a:tblPr>
              <a:tblGrid>
                <a:gridCol w="878006">
                  <a:extLst>
                    <a:ext uri="{9D8B030D-6E8A-4147-A177-3AD203B41FA5}">
                      <a16:colId xmlns:a16="http://schemas.microsoft.com/office/drawing/2014/main" val="20000"/>
                    </a:ext>
                  </a:extLst>
                </a:gridCol>
              </a:tblGrid>
              <a:tr h="276742">
                <a:tc>
                  <a:txBody>
                    <a:bodyPr/>
                    <a:lstStyle/>
                    <a:p>
                      <a:pPr algn="l" fontAlgn="b"/>
                      <a:r>
                        <a:rPr lang="en-US" sz="900" b="0" i="0" u="none" strike="noStrike" kern="1200">
                          <a:solidFill>
                            <a:srgbClr val="000000"/>
                          </a:solidFill>
                          <a:effectLst/>
                          <a:latin typeface="+mn-lt"/>
                          <a:ea typeface="+mn-ea"/>
                          <a:cs typeface="+mn-cs"/>
                        </a:rPr>
                        <a:t>Growth</a:t>
                      </a:r>
                    </a:p>
                  </a:txBody>
                  <a:tcPr marL="46800" marR="7168" marT="7168" marB="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76742">
                <a:tc>
                  <a:txBody>
                    <a:bodyPr/>
                    <a:lstStyle/>
                    <a:p>
                      <a:pPr algn="l" fontAlgn="b"/>
                      <a:r>
                        <a:rPr lang="en-GB" sz="900" b="0" i="0" u="none" strike="noStrike" kern="1200">
                          <a:solidFill>
                            <a:srgbClr val="000000"/>
                          </a:solidFill>
                          <a:effectLst/>
                          <a:latin typeface="+mn-lt"/>
                          <a:ea typeface="+mn-ea"/>
                          <a:cs typeface="+mn-cs"/>
                        </a:rPr>
                        <a:t>Large Cap</a:t>
                      </a:r>
                      <a:endParaRPr lang="en-US" sz="900" b="0" i="0" u="none" strike="noStrike" kern="1200">
                        <a:solidFill>
                          <a:srgbClr val="000000"/>
                        </a:solidFill>
                        <a:effectLst/>
                        <a:latin typeface="+mn-lt"/>
                        <a:ea typeface="+mn-ea"/>
                        <a:cs typeface="+mn-cs"/>
                      </a:endParaRP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76742">
                <a:tc>
                  <a:txBody>
                    <a:bodyPr/>
                    <a:lstStyle/>
                    <a:p>
                      <a:pPr algn="l" fontAlgn="b"/>
                      <a:r>
                        <a:rPr lang="en-GB" sz="900" b="0" i="0" u="none" strike="noStrike" kern="1200">
                          <a:solidFill>
                            <a:srgbClr val="000000"/>
                          </a:solidFill>
                          <a:effectLst/>
                          <a:latin typeface="+mn-lt"/>
                          <a:ea typeface="+mn-ea"/>
                          <a:cs typeface="+mn-cs"/>
                        </a:rPr>
                        <a:t>Marketwide</a:t>
                      </a: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76742">
                <a:tc>
                  <a:txBody>
                    <a:bodyPr/>
                    <a:lstStyle/>
                    <a:p>
                      <a:pPr algn="l" fontAlgn="b"/>
                      <a:r>
                        <a:rPr lang="en-GB" sz="900" b="0" i="0" u="none" strike="noStrike" kern="1200">
                          <a:solidFill>
                            <a:srgbClr val="000000"/>
                          </a:solidFill>
                          <a:effectLst/>
                          <a:latin typeface="+mn-lt"/>
                          <a:ea typeface="+mn-ea"/>
                          <a:cs typeface="+mn-cs"/>
                        </a:rPr>
                        <a:t>Value</a:t>
                      </a: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0949891"/>
                  </a:ext>
                </a:extLst>
              </a:tr>
              <a:tr h="276742">
                <a:tc>
                  <a:txBody>
                    <a:bodyPr/>
                    <a:lstStyle/>
                    <a:p>
                      <a:pPr algn="l" fontAlgn="b"/>
                      <a:r>
                        <a:rPr lang="en-GB" sz="900" b="0" i="0" u="none" strike="noStrike" kern="1200">
                          <a:solidFill>
                            <a:srgbClr val="000000"/>
                          </a:solidFill>
                          <a:effectLst/>
                          <a:latin typeface="+mn-lt"/>
                          <a:ea typeface="+mn-ea"/>
                          <a:cs typeface="+mn-cs"/>
                        </a:rPr>
                        <a:t>Small Cap</a:t>
                      </a: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83425744"/>
                  </a:ext>
                </a:extLst>
              </a:tr>
            </a:tbl>
          </a:graphicData>
        </a:graphic>
      </p:graphicFrame>
      <p:graphicFrame>
        <p:nvGraphicFramePr>
          <p:cNvPr id="12" name="Chart 11">
            <a:extLst>
              <a:ext uri="{FF2B5EF4-FFF2-40B4-BE49-F238E27FC236}">
                <a16:creationId xmlns:a16="http://schemas.microsoft.com/office/drawing/2014/main" id="{8BB48510-7E25-1A02-FD16-208D39992B8E}"/>
              </a:ext>
            </a:extLst>
          </p:cNvPr>
          <p:cNvGraphicFramePr/>
          <p:nvPr>
            <p:extLst>
              <p:ext uri="{D42A27DB-BD31-4B8C-83A1-F6EECF244321}">
                <p14:modId xmlns:p14="http://schemas.microsoft.com/office/powerpoint/2010/main" val="1372995490"/>
              </p:ext>
            </p:extLst>
          </p:nvPr>
        </p:nvGraphicFramePr>
        <p:xfrm>
          <a:off x="91440" y="4379976"/>
          <a:ext cx="2505075" cy="1595882"/>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128725169"/>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5.14.0.687"/>
  <p:tag name="AS_RELEASE_DATE" val="2023.06.30"/>
  <p:tag name="AS_TITLE" val="Aspose.Slides for Java"/>
  <p:tag name="AS_VERSION" val="23.6"/>
</p:tagLst>
</file>

<file path=ppt/theme/theme1.xml><?xml version="1.0" encoding="utf-8"?>
<a:theme xmlns:a="http://schemas.openxmlformats.org/drawingml/2006/main" name="1_QMR_Q2_2016_Landscape v1arr">
  <a:themeElements>
    <a:clrScheme name="Custom 14">
      <a:dk1>
        <a:srgbClr val="383B45"/>
      </a:dk1>
      <a:lt1>
        <a:sysClr val="window" lastClr="FFFFFF"/>
      </a:lt1>
      <a:dk2>
        <a:srgbClr val="383B45"/>
      </a:dk2>
      <a:lt2>
        <a:srgbClr val="FF5B10"/>
      </a:lt2>
      <a:accent1>
        <a:srgbClr val="383B45"/>
      </a:accent1>
      <a:accent2>
        <a:srgbClr val="383B45"/>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6350">
          <a:solidFill>
            <a:schemeClr val="bg1">
              <a:lumMod val="65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QMR 2013">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6.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7.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8.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9.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0.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1.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2.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final color_2018_PA4">
    <a:dk1>
      <a:srgbClr val="000000"/>
    </a:dk1>
    <a:lt1>
      <a:srgbClr val="FFFFFF"/>
    </a:lt1>
    <a:dk2>
      <a:srgbClr val="517864"/>
    </a:dk2>
    <a:lt2>
      <a:srgbClr val="E4E4E4"/>
    </a:lt2>
    <a:accent1>
      <a:srgbClr val="005E74"/>
    </a:accent1>
    <a:accent2>
      <a:srgbClr val="427994"/>
    </a:accent2>
    <a:accent3>
      <a:srgbClr val="1398A4"/>
    </a:accent3>
    <a:accent4>
      <a:srgbClr val="E8B423"/>
    </a:accent4>
    <a:accent5>
      <a:srgbClr val="51A234"/>
    </a:accent5>
    <a:accent6>
      <a:srgbClr val="96B400"/>
    </a:accent6>
    <a:hlink>
      <a:srgbClr val="005E74"/>
    </a:hlink>
    <a:folHlink>
      <a:srgbClr val="B7312C"/>
    </a:folHlink>
  </a:clrScheme>
  <a:fontScheme name="Avenir LT 2013 template">
    <a:majorFont>
      <a:latin typeface="Avenir LT 35 Light"/>
      <a:ea typeface="Avenir LT 35 Light"/>
      <a:cs typeface="Arial"/>
    </a:majorFont>
    <a:minorFont>
      <a:latin typeface="Avenir LT 55 Roman"/>
      <a:ea typeface="Avenir LT 55 Roman"/>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82E99976109CA4197459330AA2E83EB" ma:contentTypeVersion="17" ma:contentTypeDescription="Create a new document." ma:contentTypeScope="" ma:versionID="aa4b4475d0e26aac51c2dc805526009d">
  <xsd:schema xmlns:xsd="http://www.w3.org/2001/XMLSchema" xmlns:xs="http://www.w3.org/2001/XMLSchema" xmlns:p="http://schemas.microsoft.com/office/2006/metadata/properties" xmlns:ns2="5c0be1cc-c8b8-4479-83d7-9548889dc0ba" xmlns:ns3="686fa99f-0dfd-40df-80b2-f6c8676f8436" targetNamespace="http://schemas.microsoft.com/office/2006/metadata/properties" ma:root="true" ma:fieldsID="66b24d8d82b7a51c1bbc6a06d553eafe" ns2:_="" ns3:_="">
    <xsd:import namespace="5c0be1cc-c8b8-4479-83d7-9548889dc0ba"/>
    <xsd:import namespace="686fa99f-0dfd-40df-80b2-f6c8676f843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_Flow_SignoffStatus" minOccurs="0"/>
                <xsd:element ref="ns2:MediaServiceObjectDetectorVersions" minOccurs="0"/>
                <xsd:element ref="ns2:MediaServiceSearchPropertie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oveDocument"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0be1cc-c8b8-4479-83d7-9548889dc0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Flow_SignoffStatus" ma:index="14" nillable="true" ma:displayName="Sign-off status" ma:internalName="Sign_x002d_off_x0020_status">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6e6bf21b-f940-4fed-bdde-749fe0f1002c"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oveDocument" ma:index="23" nillable="true" ma:displayName="MoveDocument" ma:format="Dropdown" ma:internalName="MoveDocument">
      <xsd:simpleType>
        <xsd:restriction base="dms:Choice">
          <xsd:enumeration value="Peer Review"/>
          <xsd:enumeration value="SME Review"/>
          <xsd:enumeration value="Pre-Upload Review"/>
          <xsd:enumeration value="Ready to Publish"/>
          <xsd:enumeration value="Published"/>
        </xsd:restriction>
      </xsd:simpleType>
    </xsd:element>
    <xsd:element name="MediaServiceDateTaken" ma:index="24"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86fa99f-0dfd-40df-80b2-f6c8676f843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fe89b116-b866-4c2b-85b5-113c58586ef4}" ma:internalName="TaxCatchAll" ma:showField="CatchAllData" ma:web="686fa99f-0dfd-40df-80b2-f6c8676f84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c0be1cc-c8b8-4479-83d7-9548889dc0ba">
      <Terms xmlns="http://schemas.microsoft.com/office/infopath/2007/PartnerControls"/>
    </lcf76f155ced4ddcb4097134ff3c332f>
    <TaxCatchAll xmlns="686fa99f-0dfd-40df-80b2-f6c8676f8436" xsi:nil="true"/>
    <_Flow_SignoffStatus xmlns="5c0be1cc-c8b8-4479-83d7-9548889dc0ba" xsi:nil="true"/>
    <MoveDocument xmlns="5c0be1cc-c8b8-4479-83d7-9548889dc0ba" xsi:nil="true"/>
  </documentManagement>
</p:properties>
</file>

<file path=customXml/itemProps1.xml><?xml version="1.0" encoding="utf-8"?>
<ds:datastoreItem xmlns:ds="http://schemas.openxmlformats.org/officeDocument/2006/customXml" ds:itemID="{6C29C184-0CB1-40A1-AA6B-ABB197DDB2C3}">
  <ds:schemaRefs>
    <ds:schemaRef ds:uri="5c0be1cc-c8b8-4479-83d7-9548889dc0ba"/>
    <ds:schemaRef ds:uri="686fa99f-0dfd-40df-80b2-f6c8676f843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48778DA-6B6A-4EB8-8B1E-90D20BD95383}">
  <ds:schemaRefs>
    <ds:schemaRef ds:uri="http://schemas.microsoft.com/sharepoint/v3/contenttype/forms"/>
  </ds:schemaRefs>
</ds:datastoreItem>
</file>

<file path=customXml/itemProps3.xml><?xml version="1.0" encoding="utf-8"?>
<ds:datastoreItem xmlns:ds="http://schemas.openxmlformats.org/officeDocument/2006/customXml" ds:itemID="{017CCBFF-4C5E-4AD5-B8A5-28D96D3874AE}">
  <ds:schemaRefs>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www.w3.org/XML/1998/namespace"/>
    <ds:schemaRef ds:uri="http://purl.org/dc/dcmitype/"/>
    <ds:schemaRef ds:uri="http://schemas.openxmlformats.org/package/2006/metadata/core-properties"/>
    <ds:schemaRef ds:uri="686fa99f-0dfd-40df-80b2-f6c8676f8436"/>
    <ds:schemaRef ds:uri="5c0be1cc-c8b8-4479-83d7-9548889dc0ba"/>
    <ds:schemaRef ds:uri="http://purl.org/dc/terms/"/>
  </ds:schemaRefs>
</ds:datastoreItem>
</file>

<file path=docProps/app.xml><?xml version="1.0" encoding="utf-8"?>
<Properties xmlns="http://schemas.openxmlformats.org/officeDocument/2006/extended-properties" xmlns:vt="http://schemas.openxmlformats.org/officeDocument/2006/docPropsVTypes">
  <TotalTime>6</TotalTime>
  <Words>4988</Words>
  <Application>Microsoft Office PowerPoint</Application>
  <PresentationFormat>Custom</PresentationFormat>
  <Paragraphs>878</Paragraphs>
  <Slides>16</Slides>
  <Notes>16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Arial</vt:lpstr>
      <vt:lpstr>Arial Narrow</vt:lpstr>
      <vt:lpstr>Avenir LT 35 Light</vt:lpstr>
      <vt:lpstr>Avenir LT Std 35 Light</vt:lpstr>
      <vt:lpstr>Calibri</vt:lpstr>
      <vt:lpstr>Times New Roman</vt:lpstr>
      <vt:lpstr>Verdana</vt:lpstr>
      <vt:lpstr>Wingdings</vt:lpstr>
      <vt:lpstr>1_QMR_Q2_2016_Landscape v1arr</vt:lpstr>
      <vt:lpstr>Q2</vt:lpstr>
      <vt:lpstr>Quarterly Market Review </vt:lpstr>
      <vt:lpstr>Quarterly Market Summary</vt:lpstr>
      <vt:lpstr>Long-Term Market Summary</vt:lpstr>
      <vt:lpstr>World Stock Market Performance</vt:lpstr>
      <vt:lpstr>World Stock Market Performance</vt:lpstr>
      <vt:lpstr>US Stocks</vt:lpstr>
      <vt:lpstr>International Developed Stocks</vt:lpstr>
      <vt:lpstr>Emerging Markets Stocks</vt:lpstr>
      <vt:lpstr>Country Returns</vt:lpstr>
      <vt:lpstr>Real Estate Investment Trusts (REITs)</vt:lpstr>
      <vt:lpstr>Commodities</vt:lpstr>
      <vt:lpstr>Fixed Income</vt:lpstr>
      <vt:lpstr>Global Fixed Income</vt:lpstr>
      <vt:lpstr>Still on Track for a Good Year</vt:lpstr>
      <vt:lpstr>Still on Track for a Good Year</vt:lpstr>
    </vt:vector>
  </TitlesOfParts>
  <Manager>Savotex GmbH</Manager>
  <Company>Dimensional Fund Advisors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Quarterly Market Review</dc:title>
  <dc:creator/>
  <cp:lastModifiedBy>Jennifer Kennedy</cp:lastModifiedBy>
  <cp:revision>2</cp:revision>
  <cp:lastPrinted>2024-08-06T19:30:27Z</cp:lastPrinted>
  <dcterms:created xsi:type="dcterms:W3CDTF">2016-07-05T22:39:06Z</dcterms:created>
  <dcterms:modified xsi:type="dcterms:W3CDTF">2026-07-07T18:56:20Z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0x010100982E99976109CA4197459330AA2E83EB</vt:lpwstr>
  </property>
  <property fmtid="{D5CDD505-2E9C-101B-9397-08002B2CF9AE}" pid="3" name="MediaServiceImageTags">
    <vt:lpwstr/>
  </property>
  <property fmtid="{D5CDD505-2E9C-101B-9397-08002B2CF9AE}" pid="4" name="MSIP_Label_9e0091bf-42ae-41c9-b2bd-8f960b8bfdda_ActionId">
    <vt:lpwstr>ff3bc4f2-0626-41c2-8fa5-ea5647c2617f</vt:lpwstr>
  </property>
  <property fmtid="{D5CDD505-2E9C-101B-9397-08002B2CF9AE}" pid="5" name="MSIP_Label_9e0091bf-42ae-41c9-b2bd-8f960b8bfdda_ContentBits">
    <vt:lpwstr>0</vt:lpwstr>
  </property>
  <property fmtid="{D5CDD505-2E9C-101B-9397-08002B2CF9AE}" pid="6" name="MSIP_Label_9e0091bf-42ae-41c9-b2bd-8f960b8bfdda_Enabled">
    <vt:lpwstr>true</vt:lpwstr>
  </property>
  <property fmtid="{D5CDD505-2E9C-101B-9397-08002B2CF9AE}" pid="7" name="MSIP_Label_9e0091bf-42ae-41c9-b2bd-8f960b8bfdda_Method">
    <vt:lpwstr>Privileged</vt:lpwstr>
  </property>
  <property fmtid="{D5CDD505-2E9C-101B-9397-08002B2CF9AE}" pid="8" name="MSIP_Label_9e0091bf-42ae-41c9-b2bd-8f960b8bfdda_Name">
    <vt:lpwstr>Limited Access Content - No Label</vt:lpwstr>
  </property>
  <property fmtid="{D5CDD505-2E9C-101B-9397-08002B2CF9AE}" pid="9" name="MSIP_Label_9e0091bf-42ae-41c9-b2bd-8f960b8bfdda_SetDate">
    <vt:lpwstr>2021-10-06T13:43:46Z</vt:lpwstr>
  </property>
  <property fmtid="{D5CDD505-2E9C-101B-9397-08002B2CF9AE}" pid="10" name="MSIP_Label_9e0091bf-42ae-41c9-b2bd-8f960b8bfdda_SiteId">
    <vt:lpwstr>50488be8-ac74-4dcd-9bdd-44db35d92d8d</vt:lpwstr>
  </property>
</Properties>
</file>